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68" r:id="rId5"/>
    <p:sldMasterId id="2147483672" r:id="rId6"/>
  </p:sldMasterIdLst>
  <p:notesMasterIdLst>
    <p:notesMasterId r:id="rId21"/>
  </p:notesMasterIdLst>
  <p:sldIdLst>
    <p:sldId id="460" r:id="rId7"/>
    <p:sldId id="454" r:id="rId8"/>
    <p:sldId id="282" r:id="rId9"/>
    <p:sldId id="448" r:id="rId10"/>
    <p:sldId id="455" r:id="rId11"/>
    <p:sldId id="258" r:id="rId12"/>
    <p:sldId id="447" r:id="rId13"/>
    <p:sldId id="456" r:id="rId14"/>
    <p:sldId id="458" r:id="rId15"/>
    <p:sldId id="457" r:id="rId16"/>
    <p:sldId id="446" r:id="rId17"/>
    <p:sldId id="459" r:id="rId18"/>
    <p:sldId id="453" r:id="rId19"/>
    <p:sldId id="461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3959"/>
    <a:srgbClr val="E93752"/>
    <a:srgbClr val="6B355A"/>
    <a:srgbClr val="9C5FB5"/>
    <a:srgbClr val="8A5873"/>
    <a:srgbClr val="FCB8C5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856DB1D-F297-4976-9C13-EE7875076B8C}" v="1" dt="2020-12-02T11:11:29.0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7551" autoAdjust="0"/>
  </p:normalViewPr>
  <p:slideViewPr>
    <p:cSldViewPr snapToGrid="0">
      <p:cViewPr varScale="1">
        <p:scale>
          <a:sx n="52" d="100"/>
          <a:sy n="52" d="100"/>
        </p:scale>
        <p:origin x="119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0967D-F207-4652-9448-5BB8DAE81DAF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37C9D1-CDB2-4F96-A64D-1F58BFE53F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6279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GB" sz="1200" b="0" dirty="0">
                <a:solidFill>
                  <a:srgbClr val="6B355A"/>
                </a:solidFill>
              </a:rPr>
              <a:t>Help us to help you.</a:t>
            </a:r>
          </a:p>
          <a:p>
            <a:pPr algn="l"/>
            <a:r>
              <a:rPr lang="en-GB" sz="1200" b="0" dirty="0">
                <a:solidFill>
                  <a:srgbClr val="6B355A"/>
                </a:solidFill>
              </a:rPr>
              <a:t>Please complete the survey – it takes just 2 minutes!</a:t>
            </a:r>
          </a:p>
          <a:p>
            <a:pPr algn="l"/>
            <a:r>
              <a:rPr lang="en-GB" sz="1200" b="0" dirty="0">
                <a:solidFill>
                  <a:srgbClr val="6B355A"/>
                </a:solidFill>
              </a:rPr>
              <a:t>It will help us support you more in the future!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37C9D1-CDB2-4F96-A64D-1F58BFE53F8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41951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Think of UCAS as an online dating service: through it you can select and apply to universities, the universities take your proposal and decide whether or not to offer you a place. </a:t>
            </a:r>
          </a:p>
          <a:p>
            <a:endParaRPr lang="en-GB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Picture source https://www.ucas.com/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7C9D1-CDB2-4F96-A64D-1F58BFE53F84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77178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GB" dirty="0"/>
              <a:t>University applications are all done online, this makes it nice and easy for you. Can start as early as June but it cannot be sent until September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GB" dirty="0"/>
              <a:t>Your personal statements will be what decisions to give you a place or an interview will be made on.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GB" dirty="0"/>
              <a:t>You get to choose either 5 universities or 5 courses (be warned now - the higher your indecision on what subject to study, the harder your personal statement will be)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GB" dirty="0"/>
              <a:t>Charges are for administering you application. £13 if you choose just one and £24 between 2-5.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lang="en-GB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GB" sz="2000" b="1" dirty="0"/>
              <a:t>2020-21 – Application Changes to Key Dates:</a:t>
            </a:r>
          </a:p>
          <a:p>
            <a:pPr lvl="0"/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 January 2021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this equal consideration date remains the same.</a:t>
            </a:r>
          </a:p>
          <a:p>
            <a:pPr lvl="0"/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Extra opens on 11 February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students who are eligible to use Extra can add another choice (originally 25 February).</a:t>
            </a:r>
          </a:p>
          <a:p>
            <a:pPr lvl="0"/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University and college decisions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for students who applied by 15 January, the decisions deadline for providers will be by 20 May (originally 6 May)</a:t>
            </a:r>
          </a:p>
          <a:p>
            <a:pPr lvl="0"/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Student replies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students who receive all their decisions by 3 June, will have until 10 June to reply (was 17 June).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7C9D1-CDB2-4F96-A64D-1F58BFE53F84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90506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tabLst/>
              <a:defRPr/>
            </a:pPr>
            <a:r>
              <a:rPr lang="en-GB" sz="1200" b="0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What you want to study? </a:t>
            </a:r>
            <a:r>
              <a:rPr lang="en-GB" sz="1200" dirty="0">
                <a:solidFill>
                  <a:schemeClr val="bg1"/>
                </a:solidFill>
                <a:ea typeface="Arial"/>
                <a:cs typeface="Arial"/>
                <a:sym typeface="Arial"/>
              </a:rPr>
              <a:t>Approx. 40,000 courses across the UK.  History 231, Maths 193, Childhood Studies 143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7C9D1-CDB2-4F96-A64D-1F58BFE53F84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1521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GB" dirty="0"/>
              <a:t>Some courses have specific grade requirements such as GCSE maths  grade b - c in or 3 </a:t>
            </a:r>
            <a:r>
              <a:rPr lang="en-GB" dirty="0" err="1"/>
              <a:t>cs</a:t>
            </a:r>
            <a:r>
              <a:rPr lang="en-GB" dirty="0"/>
              <a:t> at A-Level. A = 48, B = 40 and C = 32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lang="en-GB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GB" dirty="0"/>
              <a:t>Having had a job or gotten a few weeks work </a:t>
            </a:r>
            <a:r>
              <a:rPr lang="en-GB" dirty="0" err="1"/>
              <a:t>exp</a:t>
            </a:r>
            <a:r>
              <a:rPr lang="en-GB" dirty="0"/>
              <a:t> in subject relative places will help you – in some cases its required.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lang="en-GB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GB" dirty="0"/>
              <a:t>Some subjects have an interview process, when this happens you may have to take an entrance exam/produce a portfolio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lang="en-GB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GB" dirty="0"/>
              <a:t>UCAS Tariff points. Some universities will ask for ABB, BBB, CCC </a:t>
            </a:r>
            <a:r>
              <a:rPr lang="en-GB" dirty="0" err="1"/>
              <a:t>ect</a:t>
            </a:r>
            <a:r>
              <a:rPr lang="en-GB" dirty="0"/>
              <a:t>, others will ask for points. UCAS assigns points to each grade and the total make your tariff points. As you </a:t>
            </a:r>
            <a:r>
              <a:rPr lang="en-GB" dirty="0" err="1"/>
              <a:t>wont</a:t>
            </a:r>
            <a:r>
              <a:rPr lang="en-GB" dirty="0"/>
              <a:t> know them yet you will be placing your predicted grades in. You can also get points for: music, dance and drama qualifications grade 6 and Extended Qualification Projects.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7C9D1-CDB2-4F96-A64D-1F58BFE53F84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96619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Picture source https://blog.neura.edu.au/2016/02/how-often-do-you-stop-and-think-about-it/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7C9D1-CDB2-4F96-A64D-1F58BFE53F84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4165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r>
              <a:rPr lang="en-GB" sz="1200" b="0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Play about short  as it starts to describe clearing</a:t>
            </a:r>
            <a:endParaRPr lang="en-GB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endParaRPr lang="en-GB" sz="1200" b="0" i="0" u="none" strike="noStrike" cap="none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r>
              <a:rPr lang="en-GB" sz="1200" b="0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https://www.youtube.com/watch?v=4Zx0BbalOx0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7C9D1-CDB2-4F96-A64D-1F58BFE53F84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71596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Help us to help you. </a:t>
            </a:r>
          </a:p>
          <a:p>
            <a:endParaRPr lang="en-GB" dirty="0"/>
          </a:p>
          <a:p>
            <a:r>
              <a:rPr lang="en-GB" dirty="0"/>
              <a:t>Please complete the survey.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7C9D1-CDB2-4F96-A64D-1F58BFE53F84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8055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29C4ADA-FDBB-4660-A068-990C45311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5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4010133-EE09-4484-83F8-599A6C33235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857375"/>
            <a:ext cx="10515600" cy="4002088"/>
          </a:xfrm>
          <a:prstGeom prst="rect">
            <a:avLst/>
          </a:prstGeom>
        </p:spPr>
        <p:txBody>
          <a:bodyPr/>
          <a:lstStyle>
            <a:lvl1pPr>
              <a:defRPr sz="2400" b="1">
                <a:solidFill>
                  <a:srgbClr val="8A5873"/>
                </a:solidFill>
              </a:defRPr>
            </a:lvl1pPr>
            <a:lvl2pPr>
              <a:defRPr sz="2400" b="1">
                <a:solidFill>
                  <a:srgbClr val="8A5873"/>
                </a:solidFill>
              </a:defRPr>
            </a:lvl2pPr>
            <a:lvl3pPr>
              <a:defRPr sz="2400" b="1">
                <a:solidFill>
                  <a:srgbClr val="8A5873"/>
                </a:solidFill>
              </a:defRPr>
            </a:lvl3pPr>
            <a:lvl4pPr>
              <a:defRPr sz="2400" b="1">
                <a:solidFill>
                  <a:srgbClr val="8A5873"/>
                </a:solidFill>
              </a:defRPr>
            </a:lvl4pPr>
            <a:lvl5pPr>
              <a:defRPr sz="2400" b="1">
                <a:solidFill>
                  <a:srgbClr val="8A5873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2813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7531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2CCA8-D9F9-2A43-9090-81E156F521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1054B4-2D04-4748-9383-CF8977B81D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738178-A9E0-A24C-9EA6-091930C10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78ADA-C4D3-9A46-A8B1-89F9F44D22EF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DD17BA-E227-874A-87C4-5AE2397C0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E24EDD-BED5-9E46-B751-D65C343D2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ECA18-AC1B-F64B-8059-4917E07D74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5673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67B3A0CD-EA1B-4366-9D69-A8521BBF4A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919" y="4097370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5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223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8A587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926F3361-9F1F-40D9-BA07-D9F16844BA2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84225" y="1790700"/>
            <a:ext cx="10636250" cy="4124908"/>
          </a:xfrm>
          <a:prstGeom prst="rect">
            <a:avLst/>
          </a:prstGeom>
        </p:spPr>
        <p:txBody>
          <a:bodyPr/>
          <a:lstStyle>
            <a:lvl1pPr>
              <a:defRPr sz="2400" b="1">
                <a:solidFill>
                  <a:schemeClr val="bg1"/>
                </a:solidFill>
                <a:latin typeface="+mn-lt"/>
              </a:defRPr>
            </a:lvl1pPr>
            <a:lvl2pPr>
              <a:defRPr sz="2400" b="1">
                <a:solidFill>
                  <a:schemeClr val="bg1"/>
                </a:solidFill>
                <a:latin typeface="+mn-lt"/>
              </a:defRPr>
            </a:lvl2pPr>
            <a:lvl3pPr>
              <a:defRPr sz="2400" b="1">
                <a:solidFill>
                  <a:schemeClr val="bg1"/>
                </a:solidFill>
                <a:latin typeface="+mn-lt"/>
              </a:defRPr>
            </a:lvl3pPr>
            <a:lvl4pPr>
              <a:defRPr sz="2400" b="1">
                <a:solidFill>
                  <a:schemeClr val="bg1"/>
                </a:solidFill>
                <a:latin typeface="+mn-lt"/>
              </a:defRPr>
            </a:lvl4pPr>
            <a:lvl5pPr>
              <a:defRPr sz="2400" b="1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F1874924-807A-4A0E-8E01-08BF20E8F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4225" y="365125"/>
            <a:ext cx="10636250" cy="1325563"/>
          </a:xfrm>
          <a:prstGeom prst="rect">
            <a:avLst/>
          </a:prstGeom>
        </p:spPr>
        <p:txBody>
          <a:bodyPr/>
          <a:lstStyle>
            <a:lvl1pPr>
              <a:defRPr sz="5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4051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8A587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E6471FA7-3818-41E3-B76E-BB9FF839682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84225" y="1790700"/>
            <a:ext cx="10636250" cy="2398713"/>
          </a:xfrm>
          <a:prstGeom prst="rect">
            <a:avLst/>
          </a:prstGeom>
        </p:spPr>
        <p:txBody>
          <a:bodyPr/>
          <a:lstStyle>
            <a:lvl1pPr>
              <a:defRPr sz="2400" b="1">
                <a:solidFill>
                  <a:schemeClr val="bg1"/>
                </a:solidFill>
                <a:latin typeface="+mn-lt"/>
              </a:defRPr>
            </a:lvl1pPr>
            <a:lvl2pPr>
              <a:defRPr sz="2400" b="1">
                <a:solidFill>
                  <a:schemeClr val="bg1"/>
                </a:solidFill>
                <a:latin typeface="+mn-lt"/>
              </a:defRPr>
            </a:lvl2pPr>
            <a:lvl3pPr>
              <a:defRPr sz="2400" b="1">
                <a:solidFill>
                  <a:schemeClr val="bg1"/>
                </a:solidFill>
                <a:latin typeface="+mn-lt"/>
              </a:defRPr>
            </a:lvl3pPr>
            <a:lvl4pPr>
              <a:defRPr sz="2400" b="1">
                <a:solidFill>
                  <a:schemeClr val="bg1"/>
                </a:solidFill>
                <a:latin typeface="+mn-lt"/>
              </a:defRPr>
            </a:lvl4pPr>
            <a:lvl5pPr>
              <a:defRPr sz="2400" b="1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Title 11">
            <a:extLst>
              <a:ext uri="{FF2B5EF4-FFF2-40B4-BE49-F238E27FC236}">
                <a16:creationId xmlns:a16="http://schemas.microsoft.com/office/drawing/2014/main" id="{513A2BAB-820F-4BD6-89A5-5CD699043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4225" y="365125"/>
            <a:ext cx="10636250" cy="1325563"/>
          </a:xfrm>
          <a:prstGeom prst="rect">
            <a:avLst/>
          </a:prstGeom>
        </p:spPr>
        <p:txBody>
          <a:bodyPr/>
          <a:lstStyle>
            <a:lvl1pPr>
              <a:defRPr sz="5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096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004A8A67-955A-44F8-B433-5592ACA453AF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6892119" y="6318913"/>
            <a:ext cx="4600960" cy="416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601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7" r:id="rId2"/>
    <p:sldLayoutId id="2147483676" r:id="rId3"/>
    <p:sldLayoutId id="2147483677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8A587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44758B0-1A83-4467-AF53-6901573133E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892119" y="6318913"/>
            <a:ext cx="4600960" cy="416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8423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8A587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4">
            <a:extLst>
              <a:ext uri="{FF2B5EF4-FFF2-40B4-BE49-F238E27FC236}">
                <a16:creationId xmlns:a16="http://schemas.microsoft.com/office/drawing/2014/main" id="{A35C66BD-DF0B-467C-B18A-A19D8E0EF143}"/>
              </a:ext>
            </a:extLst>
          </p:cNvPr>
          <p:cNvSpPr txBox="1">
            <a:spLocks/>
          </p:cNvSpPr>
          <p:nvPr userDrawn="1"/>
        </p:nvSpPr>
        <p:spPr>
          <a:xfrm>
            <a:off x="7700485" y="4656314"/>
            <a:ext cx="4058124" cy="838404"/>
          </a:xfrm>
          <a:prstGeom prst="rect">
            <a:avLst/>
          </a:prstGeom>
        </p:spPr>
        <p:txBody>
          <a:bodyPr/>
          <a:lstStyle>
            <a:lvl1pPr marL="390525" indent="-390525" algn="l" defTabSz="5207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Arial MT Lt"/>
                <a:ea typeface="MS PGothic" panose="020B0600070205080204" pitchFamily="34" charset="-128"/>
                <a:cs typeface="Arial MT Lt"/>
              </a:defRPr>
            </a:lvl1pPr>
            <a:lvl2pPr marL="846138" indent="-325438" algn="l" defTabSz="5207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Arial MT Lt"/>
                <a:cs typeface="Arial MT Lt"/>
              </a:defRPr>
            </a:lvl2pPr>
            <a:lvl3pPr marL="1303338" indent="-260350" algn="l" defTabSz="5207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Arial MT Lt"/>
                <a:cs typeface="Arial MT Lt"/>
              </a:defRPr>
            </a:lvl3pPr>
            <a:lvl4pPr marL="1824038" indent="-260350" algn="l" defTabSz="5207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Arial MT Lt"/>
                <a:cs typeface="Arial MT Lt"/>
              </a:defRPr>
            </a:lvl4pPr>
            <a:lvl5pPr marL="2346325" indent="-260350" algn="l" defTabSz="5207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Arial MT Lt"/>
                <a:cs typeface="Arial MT Lt"/>
              </a:defRPr>
            </a:lvl5pPr>
            <a:lvl6pPr marL="2867901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338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0775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211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3200" b="1" dirty="0">
                <a:solidFill>
                  <a:srgbClr val="FFFFFF"/>
                </a:solidFill>
              </a:rPr>
              <a:t>@AspireHigherNet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B4E578E-234A-4E9C-B30D-FAB9A1425FC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2320" y="4132022"/>
            <a:ext cx="1886988" cy="188698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460592C-23F3-40D1-A5D6-462863BB802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892119" y="6318913"/>
            <a:ext cx="4600960" cy="416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185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4Zx0BbalOx0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aspire-higher.co.uk/" TargetMode="External"/><Relationship Id="rId3" Type="http://schemas.openxmlformats.org/officeDocument/2006/relationships/hyperlink" Target="https://northampton.onlinesurveys.ac.uk/online-survey-ah" TargetMode="External"/><Relationship Id="rId7" Type="http://schemas.openxmlformats.org/officeDocument/2006/relationships/hyperlink" Target="https://twitter.com/AspireHigherNet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png"/><Relationship Id="rId5" Type="http://schemas.openxmlformats.org/officeDocument/2006/relationships/image" Target="../media/image4.png"/><Relationship Id="rId4" Type="http://schemas.openxmlformats.org/officeDocument/2006/relationships/image" Target="../media/image11.png"/><Relationship Id="rId9" Type="http://schemas.openxmlformats.org/officeDocument/2006/relationships/image" Target="../media/image13.jp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northampton.onlinesurveys.ac.uk/online-survey-ah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3363022-C969-41E9-8EB2-E4C94908C1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1695" cy="68520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D1AD6B3-BE88-4CEB-BA17-790657CC47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9207F1-EDF4-41F2-B6A2-40DAB1838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0662" y="4267832"/>
            <a:ext cx="4805996" cy="129711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What is UCAS?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5D382CC-8ED3-4044-8039-5782F88F9F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470" y="2123749"/>
            <a:ext cx="4141760" cy="3524902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89D1390B-7E13-4B4F-9CB2-39106341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253" y="-5977"/>
            <a:ext cx="6238675" cy="6863979"/>
            <a:chOff x="305" y="-5977"/>
            <a:chExt cx="6238675" cy="6863979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E720206-AA49-4786-A932-A2650DE091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34854"/>
              <a:ext cx="6028697" cy="6817170"/>
            </a:xfrm>
            <a:custGeom>
              <a:avLst/>
              <a:gdLst>
                <a:gd name="connsiteX0" fmla="*/ 6028697 w 6028697"/>
                <a:gd name="connsiteY0" fmla="*/ 6155323 h 6817170"/>
                <a:gd name="connsiteX1" fmla="*/ 6028697 w 6028697"/>
                <a:gd name="connsiteY1" fmla="*/ 6817170 h 6817170"/>
                <a:gd name="connsiteX2" fmla="*/ 5157862 w 6028697"/>
                <a:gd name="connsiteY2" fmla="*/ 6817170 h 6817170"/>
                <a:gd name="connsiteX3" fmla="*/ 5347156 w 6028697"/>
                <a:gd name="connsiteY3" fmla="*/ 6687553 h 6817170"/>
                <a:gd name="connsiteX4" fmla="*/ 5487470 w 6028697"/>
                <a:gd name="connsiteY4" fmla="*/ 6581714 h 6817170"/>
                <a:gd name="connsiteX5" fmla="*/ 5627642 w 6028697"/>
                <a:gd name="connsiteY5" fmla="*/ 6472328 h 6817170"/>
                <a:gd name="connsiteX6" fmla="*/ 5911392 w 6028697"/>
                <a:gd name="connsiteY6" fmla="*/ 6245328 h 6817170"/>
                <a:gd name="connsiteX7" fmla="*/ 4481066 w 6028697"/>
                <a:gd name="connsiteY7" fmla="*/ 478 h 6817170"/>
                <a:gd name="connsiteX8" fmla="*/ 4672258 w 6028697"/>
                <a:gd name="connsiteY8" fmla="*/ 7519 h 6817170"/>
                <a:gd name="connsiteX9" fmla="*/ 5429869 w 6028697"/>
                <a:gd name="connsiteY9" fmla="*/ 125134 h 6817170"/>
                <a:gd name="connsiteX10" fmla="*/ 5976319 w 6028697"/>
                <a:gd name="connsiteY10" fmla="*/ 314893 h 6817170"/>
                <a:gd name="connsiteX11" fmla="*/ 6028697 w 6028697"/>
                <a:gd name="connsiteY11" fmla="*/ 339901 h 6817170"/>
                <a:gd name="connsiteX12" fmla="*/ 6028697 w 6028697"/>
                <a:gd name="connsiteY12" fmla="*/ 732458 h 6817170"/>
                <a:gd name="connsiteX13" fmla="*/ 5990985 w 6028697"/>
                <a:gd name="connsiteY13" fmla="*/ 712211 h 6817170"/>
                <a:gd name="connsiteX14" fmla="*/ 5341339 w 6028697"/>
                <a:gd name="connsiteY14" fmla="*/ 475281 h 6817170"/>
                <a:gd name="connsiteX15" fmla="*/ 4651969 w 6028697"/>
                <a:gd name="connsiteY15" fmla="*/ 377104 h 6817170"/>
                <a:gd name="connsiteX16" fmla="*/ 3953093 w 6028697"/>
                <a:gd name="connsiteY16" fmla="*/ 402498 h 6817170"/>
                <a:gd name="connsiteX17" fmla="*/ 3267413 w 6028697"/>
                <a:gd name="connsiteY17" fmla="*/ 546643 h 6817170"/>
                <a:gd name="connsiteX18" fmla="*/ 1439498 w 6028697"/>
                <a:gd name="connsiteY18" fmla="*/ 1568141 h 6817170"/>
                <a:gd name="connsiteX19" fmla="*/ 960671 w 6028697"/>
                <a:gd name="connsiteY19" fmla="*/ 2082013 h 6817170"/>
                <a:gd name="connsiteX20" fmla="*/ 581866 w 6028697"/>
                <a:gd name="connsiteY20" fmla="*/ 2672638 h 6817170"/>
                <a:gd name="connsiteX21" fmla="*/ 324789 w 6028697"/>
                <a:gd name="connsiteY21" fmla="*/ 3325262 h 6817170"/>
                <a:gd name="connsiteX22" fmla="*/ 231151 w 6028697"/>
                <a:gd name="connsiteY22" fmla="*/ 4022292 h 6817170"/>
                <a:gd name="connsiteX23" fmla="*/ 270592 w 6028697"/>
                <a:gd name="connsiteY23" fmla="*/ 4362792 h 6817170"/>
                <a:gd name="connsiteX24" fmla="*/ 387213 w 6028697"/>
                <a:gd name="connsiteY24" fmla="*/ 4681585 h 6817170"/>
                <a:gd name="connsiteX25" fmla="*/ 468507 w 6028697"/>
                <a:gd name="connsiteY25" fmla="*/ 4831546 h 6817170"/>
                <a:gd name="connsiteX26" fmla="*/ 561862 w 6028697"/>
                <a:gd name="connsiteY26" fmla="*/ 4976826 h 6817170"/>
                <a:gd name="connsiteX27" fmla="*/ 777511 w 6028697"/>
                <a:gd name="connsiteY27" fmla="*/ 5257597 h 6817170"/>
                <a:gd name="connsiteX28" fmla="*/ 1010895 w 6028697"/>
                <a:gd name="connsiteY28" fmla="*/ 5540494 h 6817170"/>
                <a:gd name="connsiteX29" fmla="*/ 1126948 w 6028697"/>
                <a:gd name="connsiteY29" fmla="*/ 5688186 h 6817170"/>
                <a:gd name="connsiteX30" fmla="*/ 1182706 w 6028697"/>
                <a:gd name="connsiteY30" fmla="*/ 5760543 h 6817170"/>
                <a:gd name="connsiteX31" fmla="*/ 1237327 w 6028697"/>
                <a:gd name="connsiteY31" fmla="*/ 5830060 h 6817170"/>
                <a:gd name="connsiteX32" fmla="*/ 1706649 w 6028697"/>
                <a:gd name="connsiteY32" fmla="*/ 6342797 h 6817170"/>
                <a:gd name="connsiteX33" fmla="*/ 1956207 w 6028697"/>
                <a:gd name="connsiteY33" fmla="*/ 6573484 h 6817170"/>
                <a:gd name="connsiteX34" fmla="*/ 2217681 w 6028697"/>
                <a:gd name="connsiteY34" fmla="*/ 6786297 h 6817170"/>
                <a:gd name="connsiteX35" fmla="*/ 2260820 w 6028697"/>
                <a:gd name="connsiteY35" fmla="*/ 6817170 h 6817170"/>
                <a:gd name="connsiteX36" fmla="*/ 1429497 w 6028697"/>
                <a:gd name="connsiteY36" fmla="*/ 6817170 h 6817170"/>
                <a:gd name="connsiteX37" fmla="*/ 1327275 w 6028697"/>
                <a:gd name="connsiteY37" fmla="*/ 6713800 h 6817170"/>
                <a:gd name="connsiteX38" fmla="*/ 1080556 w 6028697"/>
                <a:gd name="connsiteY38" fmla="*/ 6414443 h 6817170"/>
                <a:gd name="connsiteX39" fmla="*/ 865189 w 6028697"/>
                <a:gd name="connsiteY39" fmla="*/ 6097496 h 6817170"/>
                <a:gd name="connsiteX40" fmla="*/ 814823 w 6028697"/>
                <a:gd name="connsiteY40" fmla="*/ 6016911 h 6817170"/>
                <a:gd name="connsiteX41" fmla="*/ 766729 w 6028697"/>
                <a:gd name="connsiteY41" fmla="*/ 5938453 h 6817170"/>
                <a:gd name="connsiteX42" fmla="*/ 671672 w 6028697"/>
                <a:gd name="connsiteY42" fmla="*/ 5786648 h 6817170"/>
                <a:gd name="connsiteX43" fmla="*/ 474608 w 6028697"/>
                <a:gd name="connsiteY43" fmla="*/ 5474664 h 6817170"/>
                <a:gd name="connsiteX44" fmla="*/ 282652 w 6028697"/>
                <a:gd name="connsiteY44" fmla="*/ 5146508 h 6817170"/>
                <a:gd name="connsiteX45" fmla="*/ 196108 w 6028697"/>
                <a:gd name="connsiteY45" fmla="*/ 4972712 h 6817170"/>
                <a:gd name="connsiteX46" fmla="*/ 122474 w 6028697"/>
                <a:gd name="connsiteY46" fmla="*/ 4791821 h 6817170"/>
                <a:gd name="connsiteX47" fmla="*/ 65724 w 6028697"/>
                <a:gd name="connsiteY47" fmla="*/ 4603129 h 6817170"/>
                <a:gd name="connsiteX48" fmla="*/ 44727 w 6028697"/>
                <a:gd name="connsiteY48" fmla="*/ 4506937 h 6817170"/>
                <a:gd name="connsiteX49" fmla="*/ 35505 w 6028697"/>
                <a:gd name="connsiteY49" fmla="*/ 4458699 h 6817170"/>
                <a:gd name="connsiteX50" fmla="*/ 27845 w 6028697"/>
                <a:gd name="connsiteY50" fmla="*/ 4410320 h 6817170"/>
                <a:gd name="connsiteX51" fmla="*/ 37 w 6028697"/>
                <a:gd name="connsiteY51" fmla="*/ 4022292 h 6817170"/>
                <a:gd name="connsiteX52" fmla="*/ 78777 w 6028697"/>
                <a:gd name="connsiteY52" fmla="*/ 3267236 h 6817170"/>
                <a:gd name="connsiteX53" fmla="*/ 315424 w 6028697"/>
                <a:gd name="connsiteY53" fmla="*/ 2543673 h 6817170"/>
                <a:gd name="connsiteX54" fmla="*/ 1202710 w 6028697"/>
                <a:gd name="connsiteY54" fmla="*/ 1314895 h 6817170"/>
                <a:gd name="connsiteX55" fmla="*/ 1791065 w 6028697"/>
                <a:gd name="connsiteY55" fmla="*/ 833514 h 6817170"/>
                <a:gd name="connsiteX56" fmla="*/ 3908404 w 6028697"/>
                <a:gd name="connsiteY56" fmla="*/ 29794 h 6817170"/>
                <a:gd name="connsiteX57" fmla="*/ 4481066 w 6028697"/>
                <a:gd name="connsiteY57" fmla="*/ 478 h 68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28697" h="6817170">
                  <a:moveTo>
                    <a:pt x="6028697" y="6155323"/>
                  </a:moveTo>
                  <a:lnTo>
                    <a:pt x="6028697" y="6817170"/>
                  </a:lnTo>
                  <a:lnTo>
                    <a:pt x="5157862" y="6817170"/>
                  </a:lnTo>
                  <a:lnTo>
                    <a:pt x="5347156" y="6687553"/>
                  </a:lnTo>
                  <a:cubicBezTo>
                    <a:pt x="5394117" y="6653219"/>
                    <a:pt x="5440793" y="6617608"/>
                    <a:pt x="5487470" y="6581714"/>
                  </a:cubicBezTo>
                  <a:cubicBezTo>
                    <a:pt x="5534147" y="6545820"/>
                    <a:pt x="5580966" y="6509358"/>
                    <a:pt x="5627642" y="6472328"/>
                  </a:cubicBezTo>
                  <a:lnTo>
                    <a:pt x="5911392" y="6245328"/>
                  </a:lnTo>
                  <a:close/>
                  <a:moveTo>
                    <a:pt x="4481066" y="478"/>
                  </a:moveTo>
                  <a:cubicBezTo>
                    <a:pt x="4544817" y="1422"/>
                    <a:pt x="4608563" y="3769"/>
                    <a:pt x="4672258" y="7519"/>
                  </a:cubicBezTo>
                  <a:cubicBezTo>
                    <a:pt x="4927973" y="22364"/>
                    <a:pt x="5181687" y="61751"/>
                    <a:pt x="5429869" y="125134"/>
                  </a:cubicBezTo>
                  <a:cubicBezTo>
                    <a:pt x="5617090" y="173104"/>
                    <a:pt x="5799867" y="236595"/>
                    <a:pt x="5976319" y="314893"/>
                  </a:cubicBezTo>
                  <a:lnTo>
                    <a:pt x="6028697" y="339901"/>
                  </a:lnTo>
                  <a:lnTo>
                    <a:pt x="6028697" y="732458"/>
                  </a:lnTo>
                  <a:lnTo>
                    <a:pt x="5990985" y="712211"/>
                  </a:lnTo>
                  <a:cubicBezTo>
                    <a:pt x="5783917" y="609342"/>
                    <a:pt x="5566013" y="529876"/>
                    <a:pt x="5341339" y="475281"/>
                  </a:cubicBezTo>
                  <a:cubicBezTo>
                    <a:pt x="5115233" y="420503"/>
                    <a:pt x="4884375" y="387624"/>
                    <a:pt x="4651969" y="377104"/>
                  </a:cubicBezTo>
                  <a:cubicBezTo>
                    <a:pt x="4418713" y="365171"/>
                    <a:pt x="4184861" y="373670"/>
                    <a:pt x="3953093" y="402498"/>
                  </a:cubicBezTo>
                  <a:cubicBezTo>
                    <a:pt x="3721001" y="431832"/>
                    <a:pt x="3491675" y="480040"/>
                    <a:pt x="3267413" y="546643"/>
                  </a:cubicBezTo>
                  <a:cubicBezTo>
                    <a:pt x="2591323" y="750761"/>
                    <a:pt x="1967642" y="1099289"/>
                    <a:pt x="1439498" y="1568141"/>
                  </a:cubicBezTo>
                  <a:cubicBezTo>
                    <a:pt x="1265589" y="1725523"/>
                    <a:pt x="1105393" y="1897434"/>
                    <a:pt x="960671" y="2082013"/>
                  </a:cubicBezTo>
                  <a:cubicBezTo>
                    <a:pt x="815775" y="2266294"/>
                    <a:pt x="688923" y="2464081"/>
                    <a:pt x="581866" y="2672638"/>
                  </a:cubicBezTo>
                  <a:cubicBezTo>
                    <a:pt x="473765" y="2880669"/>
                    <a:pt x="387610" y="3099397"/>
                    <a:pt x="324789" y="3325262"/>
                  </a:cubicBezTo>
                  <a:cubicBezTo>
                    <a:pt x="262714" y="3552403"/>
                    <a:pt x="231223" y="3786822"/>
                    <a:pt x="231151" y="4022292"/>
                  </a:cubicBezTo>
                  <a:cubicBezTo>
                    <a:pt x="231413" y="4136912"/>
                    <a:pt x="244645" y="4251136"/>
                    <a:pt x="270592" y="4362792"/>
                  </a:cubicBezTo>
                  <a:cubicBezTo>
                    <a:pt x="297885" y="4472943"/>
                    <a:pt x="336983" y="4579833"/>
                    <a:pt x="387213" y="4681585"/>
                  </a:cubicBezTo>
                  <a:cubicBezTo>
                    <a:pt x="412042" y="4732517"/>
                    <a:pt x="439423" y="4782457"/>
                    <a:pt x="468507" y="4831546"/>
                  </a:cubicBezTo>
                  <a:cubicBezTo>
                    <a:pt x="497591" y="4880636"/>
                    <a:pt x="529230" y="4929015"/>
                    <a:pt x="561862" y="4976826"/>
                  </a:cubicBezTo>
                  <a:cubicBezTo>
                    <a:pt x="627975" y="5072166"/>
                    <a:pt x="701466" y="5164668"/>
                    <a:pt x="777511" y="5257597"/>
                  </a:cubicBezTo>
                  <a:cubicBezTo>
                    <a:pt x="853556" y="5350524"/>
                    <a:pt x="933574" y="5443594"/>
                    <a:pt x="1010895" y="5540494"/>
                  </a:cubicBezTo>
                  <a:cubicBezTo>
                    <a:pt x="1049957" y="5588732"/>
                    <a:pt x="1088642" y="5637963"/>
                    <a:pt x="1126948" y="5688186"/>
                  </a:cubicBezTo>
                  <a:lnTo>
                    <a:pt x="1182706" y="5760543"/>
                  </a:lnTo>
                  <a:cubicBezTo>
                    <a:pt x="1201007" y="5783669"/>
                    <a:pt x="1218458" y="5807503"/>
                    <a:pt x="1237327" y="5830060"/>
                  </a:cubicBezTo>
                  <a:cubicBezTo>
                    <a:pt x="1383714" y="6009916"/>
                    <a:pt x="1540413" y="6181116"/>
                    <a:pt x="1706649" y="6342797"/>
                  </a:cubicBezTo>
                  <a:cubicBezTo>
                    <a:pt x="1788084" y="6422531"/>
                    <a:pt x="1871265" y="6499427"/>
                    <a:pt x="1956207" y="6573484"/>
                  </a:cubicBezTo>
                  <a:cubicBezTo>
                    <a:pt x="2041332" y="6647402"/>
                    <a:pt x="2127733" y="6718907"/>
                    <a:pt x="2217681" y="6786297"/>
                  </a:cubicBezTo>
                  <a:lnTo>
                    <a:pt x="2260820" y="6817170"/>
                  </a:lnTo>
                  <a:lnTo>
                    <a:pt x="1429497" y="6817170"/>
                  </a:lnTo>
                  <a:lnTo>
                    <a:pt x="1327275" y="6713800"/>
                  </a:lnTo>
                  <a:cubicBezTo>
                    <a:pt x="1239186" y="6618984"/>
                    <a:pt x="1156797" y="6519019"/>
                    <a:pt x="1080556" y="6414443"/>
                  </a:cubicBezTo>
                  <a:cubicBezTo>
                    <a:pt x="1004653" y="6310734"/>
                    <a:pt x="932439" y="6205177"/>
                    <a:pt x="865189" y="6097496"/>
                  </a:cubicBezTo>
                  <a:cubicBezTo>
                    <a:pt x="847881" y="6070823"/>
                    <a:pt x="831565" y="6043725"/>
                    <a:pt x="814823" y="6016911"/>
                  </a:cubicBezTo>
                  <a:lnTo>
                    <a:pt x="766729" y="5938453"/>
                  </a:lnTo>
                  <a:cubicBezTo>
                    <a:pt x="735941" y="5887947"/>
                    <a:pt x="703878" y="5837581"/>
                    <a:pt x="671672" y="5786648"/>
                  </a:cubicBezTo>
                  <a:lnTo>
                    <a:pt x="474608" y="5474664"/>
                  </a:lnTo>
                  <a:cubicBezTo>
                    <a:pt x="408778" y="5368968"/>
                    <a:pt x="343516" y="5260008"/>
                    <a:pt x="282652" y="5146508"/>
                  </a:cubicBezTo>
                  <a:cubicBezTo>
                    <a:pt x="252290" y="5089759"/>
                    <a:pt x="223065" y="5032015"/>
                    <a:pt x="196108" y="4972712"/>
                  </a:cubicBezTo>
                  <a:cubicBezTo>
                    <a:pt x="169152" y="4913408"/>
                    <a:pt x="144607" y="4853111"/>
                    <a:pt x="122474" y="4791821"/>
                  </a:cubicBezTo>
                  <a:cubicBezTo>
                    <a:pt x="100342" y="4730532"/>
                    <a:pt x="81757" y="4666830"/>
                    <a:pt x="65724" y="4603129"/>
                  </a:cubicBezTo>
                  <a:cubicBezTo>
                    <a:pt x="58205" y="4571064"/>
                    <a:pt x="50828" y="4539143"/>
                    <a:pt x="44727" y="4506937"/>
                  </a:cubicBezTo>
                  <a:lnTo>
                    <a:pt x="35505" y="4458699"/>
                  </a:lnTo>
                  <a:lnTo>
                    <a:pt x="27845" y="4410320"/>
                  </a:lnTo>
                  <a:cubicBezTo>
                    <a:pt x="8635" y="4281881"/>
                    <a:pt x="-661" y="4152150"/>
                    <a:pt x="37" y="4022292"/>
                  </a:cubicBezTo>
                  <a:cubicBezTo>
                    <a:pt x="712" y="3768592"/>
                    <a:pt x="27094" y="3515615"/>
                    <a:pt x="78777" y="3267236"/>
                  </a:cubicBezTo>
                  <a:cubicBezTo>
                    <a:pt x="130048" y="3017876"/>
                    <a:pt x="209439" y="2775142"/>
                    <a:pt x="315424" y="2543673"/>
                  </a:cubicBezTo>
                  <a:cubicBezTo>
                    <a:pt x="528236" y="2081161"/>
                    <a:pt x="838234" y="1667312"/>
                    <a:pt x="1202710" y="1314895"/>
                  </a:cubicBezTo>
                  <a:cubicBezTo>
                    <a:pt x="1385514" y="1138814"/>
                    <a:pt x="1582282" y="977831"/>
                    <a:pt x="1791065" y="833514"/>
                  </a:cubicBezTo>
                  <a:cubicBezTo>
                    <a:pt x="2420037" y="395614"/>
                    <a:pt x="3147288" y="119557"/>
                    <a:pt x="3908404" y="29794"/>
                  </a:cubicBezTo>
                  <a:cubicBezTo>
                    <a:pt x="4098509" y="7429"/>
                    <a:pt x="4289811" y="-2355"/>
                    <a:pt x="4481066" y="47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72F6EE6-EDE9-45A5-8F6D-02B9B7CB2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1"/>
              <a:ext cx="6165116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093DC50-3BD7-46B1-A300-CD207E152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-5977"/>
              <a:ext cx="6238675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5399750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3A2CD-5B56-475C-B7A7-018CDADF7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GB" dirty="0"/>
              <a:t>Course considerations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6ECC5959-2B68-40A7-BAF9-46EE842BDA4A}"/>
              </a:ext>
            </a:extLst>
          </p:cNvPr>
          <p:cNvSpPr/>
          <p:nvPr/>
        </p:nvSpPr>
        <p:spPr>
          <a:xfrm>
            <a:off x="326072" y="1400783"/>
            <a:ext cx="6420254" cy="962855"/>
          </a:xfrm>
          <a:prstGeom prst="roundRect">
            <a:avLst/>
          </a:prstGeom>
          <a:solidFill>
            <a:srgbClr val="8A5873"/>
          </a:solidFill>
          <a:ln>
            <a:solidFill>
              <a:srgbClr val="9C5FB5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400" dirty="0">
              <a:solidFill>
                <a:schemeClr val="bg1"/>
              </a:solidFill>
            </a:endParaRPr>
          </a:p>
          <a:p>
            <a:pPr algn="ctr"/>
            <a:r>
              <a:rPr lang="en-GB" sz="2400" dirty="0">
                <a:solidFill>
                  <a:schemeClr val="bg1"/>
                </a:solidFill>
              </a:rPr>
              <a:t>Look at the teaching and assessment methods – do they suit your needs?</a:t>
            </a:r>
          </a:p>
          <a:p>
            <a:pPr algn="ctr"/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63DF2C8A-3910-493E-BD1B-763B2A37B9CD}"/>
              </a:ext>
            </a:extLst>
          </p:cNvPr>
          <p:cNvSpPr/>
          <p:nvPr/>
        </p:nvSpPr>
        <p:spPr>
          <a:xfrm>
            <a:off x="326072" y="2717190"/>
            <a:ext cx="6420254" cy="965614"/>
          </a:xfrm>
          <a:prstGeom prst="roundRect">
            <a:avLst/>
          </a:prstGeom>
          <a:solidFill>
            <a:srgbClr val="E93752"/>
          </a:solidFill>
          <a:ln>
            <a:solidFill>
              <a:srgbClr val="E9375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bg1"/>
                </a:solidFill>
              </a:rPr>
              <a:t>Would you like to study abroad as part of the course?</a:t>
            </a:r>
          </a:p>
        </p:txBody>
      </p:sp>
      <p:pic>
        <p:nvPicPr>
          <p:cNvPr id="2050" name="Picture 2" descr="How often do you stop and think about it? | the NeuRA blog">
            <a:extLst>
              <a:ext uri="{FF2B5EF4-FFF2-40B4-BE49-F238E27FC236}">
                <a16:creationId xmlns:a16="http://schemas.microsoft.com/office/drawing/2014/main" id="{C3F98383-CD53-46D6-B127-40D3ADA6E7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2471" y="1329904"/>
            <a:ext cx="4691918" cy="4705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91973D20-D20D-43EA-B8C5-5616AABB50A6}"/>
              </a:ext>
            </a:extLst>
          </p:cNvPr>
          <p:cNvSpPr/>
          <p:nvPr/>
        </p:nvSpPr>
        <p:spPr>
          <a:xfrm>
            <a:off x="326072" y="5355522"/>
            <a:ext cx="6420254" cy="965614"/>
          </a:xfrm>
          <a:prstGeom prst="roundRect">
            <a:avLst/>
          </a:prstGeom>
          <a:solidFill>
            <a:srgbClr val="9C5FB5"/>
          </a:solidFill>
          <a:ln>
            <a:solidFill>
              <a:srgbClr val="9C5FB5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bg1"/>
                </a:solidFill>
              </a:rPr>
              <a:t>What is your future career path?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B6274781-D898-464F-8901-B90ECA715F00}"/>
              </a:ext>
            </a:extLst>
          </p:cNvPr>
          <p:cNvSpPr/>
          <p:nvPr/>
        </p:nvSpPr>
        <p:spPr>
          <a:xfrm>
            <a:off x="326072" y="4036356"/>
            <a:ext cx="6420254" cy="965614"/>
          </a:xfrm>
          <a:prstGeom prst="roundRect">
            <a:avLst/>
          </a:prstGeom>
          <a:solidFill>
            <a:srgbClr val="A53959"/>
          </a:solidFill>
          <a:ln>
            <a:solidFill>
              <a:srgbClr val="A53959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bg1"/>
                </a:solidFill>
              </a:rPr>
              <a:t>Will you need to do a work placement?</a:t>
            </a:r>
          </a:p>
        </p:txBody>
      </p:sp>
    </p:spTree>
    <p:extLst>
      <p:ext uri="{BB962C8B-B14F-4D97-AF65-F5344CB8AC3E}">
        <p14:creationId xmlns:p14="http://schemas.microsoft.com/office/powerpoint/2010/main" val="38125826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D15B67E-3C72-46BC-857D-90E373026B2A}"/>
              </a:ext>
            </a:extLst>
          </p:cNvPr>
          <p:cNvSpPr txBox="1"/>
          <p:nvPr/>
        </p:nvSpPr>
        <p:spPr>
          <a:xfrm>
            <a:off x="1115209" y="761935"/>
            <a:ext cx="9961581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1" i="0" u="none" strike="noStrike" kern="0" cap="none" spc="-12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What happens after applying?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5000" b="1" i="0" u="none" strike="noStrike" kern="1200" cap="none" spc="-13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F93F7F59-0CF3-4BBC-A7AD-4BCC2A3170C8}"/>
              </a:ext>
            </a:extLst>
          </p:cNvPr>
          <p:cNvSpPr/>
          <p:nvPr/>
        </p:nvSpPr>
        <p:spPr>
          <a:xfrm>
            <a:off x="729449" y="3999947"/>
            <a:ext cx="10733102" cy="1152128"/>
          </a:xfrm>
          <a:prstGeom prst="roundRect">
            <a:avLst/>
          </a:prstGeom>
          <a:ln>
            <a:solidFill>
              <a:srgbClr val="9C5FB5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MT Lt"/>
                <a:ea typeface="+mn-ea"/>
                <a:cs typeface="+mn-cs"/>
              </a:rPr>
              <a:t>So I’ve applied</a:t>
            </a:r>
            <a:r>
              <a:rPr lang="en-GB" sz="2400" dirty="0">
                <a:solidFill>
                  <a:prstClr val="black"/>
                </a:solidFill>
                <a:latin typeface="Arial MT Lt"/>
              </a:rPr>
              <a:t>, what next?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MT 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6497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3A2CD-5B56-475C-B7A7-018CDADF7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GB" dirty="0"/>
              <a:t>What happens next?</a:t>
            </a:r>
            <a:br>
              <a:rPr lang="en-GB" dirty="0"/>
            </a:br>
            <a:r>
              <a:rPr lang="en-GB" sz="2400" b="0" dirty="0"/>
              <a:t>Watch this short video on the UCAS Application Process to see the process from start to end.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0B35D6-CAB4-4F75-87D8-570023F4208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88925" y="1690688"/>
            <a:ext cx="10515600" cy="4002088"/>
          </a:xfrm>
        </p:spPr>
        <p:txBody>
          <a:bodyPr/>
          <a:lstStyle/>
          <a:p>
            <a:pPr marL="0" indent="0">
              <a:buNone/>
            </a:pPr>
            <a:r>
              <a:rPr lang="en-GB" b="0" dirty="0">
                <a:solidFill>
                  <a:schemeClr val="tx1"/>
                </a:solidFill>
              </a:rPr>
              <a:t>.</a:t>
            </a:r>
          </a:p>
        </p:txBody>
      </p:sp>
      <p:pic>
        <p:nvPicPr>
          <p:cNvPr id="10" name="Google Shape;139;p19">
            <a:hlinkClick r:id="rId3"/>
            <a:extLst>
              <a:ext uri="{FF2B5EF4-FFF2-40B4-BE49-F238E27FC236}">
                <a16:creationId xmlns:a16="http://schemas.microsoft.com/office/drawing/2014/main" id="{6D2CCE6C-42F6-4F36-90FE-C27081351639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 l="50325" t="11045" r="23580" b="47535"/>
          <a:stretch/>
        </p:blipFill>
        <p:spPr>
          <a:xfrm>
            <a:off x="2431331" y="1964456"/>
            <a:ext cx="7329338" cy="40020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333778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21D62-B922-4519-8A5C-144253A51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4181" y="1399937"/>
            <a:ext cx="5496560" cy="451339"/>
          </a:xfrm>
        </p:spPr>
        <p:txBody>
          <a:bodyPr/>
          <a:lstStyle/>
          <a:p>
            <a:r>
              <a:rPr lang="en-GB" sz="2400" dirty="0">
                <a:solidFill>
                  <a:srgbClr val="6B355A"/>
                </a:solidFill>
              </a:rPr>
              <a:t>Don’t forget to complete our survey!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8FE6BD03-188B-4D20-83FE-CB11A57A484D}"/>
              </a:ext>
            </a:extLst>
          </p:cNvPr>
          <p:cNvSpPr/>
          <p:nvPr/>
        </p:nvSpPr>
        <p:spPr>
          <a:xfrm>
            <a:off x="3690101" y="4723742"/>
            <a:ext cx="4744720" cy="1152128"/>
          </a:xfrm>
          <a:prstGeom prst="roundRect">
            <a:avLst/>
          </a:prstGeom>
          <a:solidFill>
            <a:srgbClr val="A53959"/>
          </a:solidFill>
          <a:ln w="76200">
            <a:solidFill>
              <a:srgbClr val="A53959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GB" sz="2400" b="1" dirty="0">
                <a:solidFill>
                  <a:schemeClr val="tx2">
                    <a:lumMod val="20000"/>
                    <a:lumOff val="8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Click Here</a:t>
            </a:r>
            <a:endParaRPr lang="en-GB" sz="2400" b="1" u="sng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29AEF85-45A4-4B3F-84D3-FBCF58774AE6}"/>
              </a:ext>
            </a:extLst>
          </p:cNvPr>
          <p:cNvSpPr txBox="1">
            <a:spLocks/>
          </p:cNvSpPr>
          <p:nvPr/>
        </p:nvSpPr>
        <p:spPr>
          <a:xfrm>
            <a:off x="746760" y="563236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kern="0" spc="-120" dirty="0">
                <a:latin typeface="Arial" panose="020B0604020202020204" pitchFamily="34" charset="0"/>
                <a:cs typeface="Arial" panose="020B0604020202020204" pitchFamily="34" charset="0"/>
              </a:rPr>
              <a:t>Help us to help you!</a:t>
            </a:r>
            <a:br>
              <a:rPr lang="en-GB" kern="0" spc="-12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326BC29-8FBD-418F-9FA2-13154C6323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376050">
            <a:off x="4053340" y="1490998"/>
            <a:ext cx="3902441" cy="3242470"/>
          </a:xfrm>
          <a:prstGeom prst="rect">
            <a:avLst/>
          </a:prstGeom>
        </p:spPr>
      </p:pic>
      <p:pic>
        <p:nvPicPr>
          <p:cNvPr id="9" name="Picture 2" descr="8aad89b2-eac6-48e5-a8be-6bafbcbe20a3">
            <a:extLst>
              <a:ext uri="{FF2B5EF4-FFF2-40B4-BE49-F238E27FC236}">
                <a16:creationId xmlns:a16="http://schemas.microsoft.com/office/drawing/2014/main" id="{D425CCBD-83FF-459F-9E82-8695BDB80B5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15"/>
          <a:stretch/>
        </p:blipFill>
        <p:spPr bwMode="auto">
          <a:xfrm rot="606653">
            <a:off x="10100572" y="127121"/>
            <a:ext cx="1641220" cy="1905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391917D6-3B1D-4E32-944F-45EC914F3F0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639" y="4281629"/>
            <a:ext cx="884223" cy="884223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6C3E9D83-64A1-488F-868D-CFAA7C4428FC}"/>
              </a:ext>
            </a:extLst>
          </p:cNvPr>
          <p:cNvSpPr/>
          <p:nvPr/>
        </p:nvSpPr>
        <p:spPr>
          <a:xfrm>
            <a:off x="8933060" y="5115140"/>
            <a:ext cx="21114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A53959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@AspireHigherNet</a:t>
            </a:r>
            <a:endParaRPr lang="en-GB" dirty="0">
              <a:solidFill>
                <a:srgbClr val="A53959"/>
              </a:solidFill>
            </a:endParaRPr>
          </a:p>
        </p:txBody>
      </p:sp>
      <p:sp>
        <p:nvSpPr>
          <p:cNvPr id="24" name="Rectangle 23">
            <a:hlinkClick r:id="rId8"/>
            <a:extLst>
              <a:ext uri="{FF2B5EF4-FFF2-40B4-BE49-F238E27FC236}">
                <a16:creationId xmlns:a16="http://schemas.microsoft.com/office/drawing/2014/main" id="{EBF75375-05E6-40BB-B678-B0680A22BA6A}"/>
              </a:ext>
            </a:extLst>
          </p:cNvPr>
          <p:cNvSpPr/>
          <p:nvPr/>
        </p:nvSpPr>
        <p:spPr>
          <a:xfrm>
            <a:off x="929640" y="5115140"/>
            <a:ext cx="22622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A53959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aspire-higher.co.uk/</a:t>
            </a:r>
            <a:r>
              <a:rPr lang="en-GB" dirty="0">
                <a:solidFill>
                  <a:srgbClr val="A53959"/>
                </a:solidFill>
              </a:rPr>
              <a:t> 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F593BA71-C0F8-4ABA-812E-A589C3A506D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3156" y="4419004"/>
            <a:ext cx="585773" cy="609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65946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207F1-EDF4-41F2-B6A2-40DAB1838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0662" y="4267832"/>
            <a:ext cx="4805996" cy="129711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What is UCAS?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5D382CC-8ED3-4044-8039-5782F88F9F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470" y="2123749"/>
            <a:ext cx="4141760" cy="3524902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990384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1DAB3-C95F-4F20-B38B-A4798143F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2810"/>
            <a:ext cx="10515600" cy="1325563"/>
          </a:xfrm>
        </p:spPr>
        <p:txBody>
          <a:bodyPr/>
          <a:lstStyle/>
          <a:p>
            <a:pPr algn="ctr"/>
            <a:r>
              <a:rPr lang="en-GB" kern="0" spc="-120" dirty="0">
                <a:latin typeface="Arial" panose="020B0604020202020204" pitchFamily="34" charset="0"/>
                <a:cs typeface="Arial" panose="020B0604020202020204" pitchFamily="34" charset="0"/>
              </a:rPr>
              <a:t>Help us to help you!</a:t>
            </a:r>
            <a:br>
              <a:rPr lang="en-GB" kern="0" spc="-12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627C4DF-7D3D-41F4-A6D5-269C4509A0BD}"/>
              </a:ext>
            </a:extLst>
          </p:cNvPr>
          <p:cNvSpPr/>
          <p:nvPr/>
        </p:nvSpPr>
        <p:spPr>
          <a:xfrm>
            <a:off x="5085467" y="3244334"/>
            <a:ext cx="20210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0" cap="none" spc="-12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Help us to help you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DD1FD14-F2C2-438B-BF71-292801EFC4B8}"/>
              </a:ext>
            </a:extLst>
          </p:cNvPr>
          <p:cNvSpPr/>
          <p:nvPr/>
        </p:nvSpPr>
        <p:spPr>
          <a:xfrm>
            <a:off x="518160" y="1558530"/>
            <a:ext cx="112064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6B355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Please complete the survey – it takes just 2 minutes!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6B355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It will help us support you more in the future!</a:t>
            </a:r>
          </a:p>
        </p:txBody>
      </p:sp>
      <p:sp>
        <p:nvSpPr>
          <p:cNvPr id="5" name="Rectangle: Rounded Corners 4" descr="a box with rounded corners that contains the hyperlink to the Aspire Higher survey">
            <a:extLst>
              <a:ext uri="{FF2B5EF4-FFF2-40B4-BE49-F238E27FC236}">
                <a16:creationId xmlns:a16="http://schemas.microsoft.com/office/drawing/2014/main" id="{483F341A-5BC0-4E86-89F3-D457EDCC2C78}"/>
              </a:ext>
            </a:extLst>
          </p:cNvPr>
          <p:cNvSpPr/>
          <p:nvPr/>
        </p:nvSpPr>
        <p:spPr>
          <a:xfrm>
            <a:off x="3749040" y="4946652"/>
            <a:ext cx="4744720" cy="1152128"/>
          </a:xfrm>
          <a:prstGeom prst="roundRect">
            <a:avLst/>
          </a:prstGeom>
          <a:solidFill>
            <a:srgbClr val="A53959"/>
          </a:solidFill>
          <a:ln w="76200">
            <a:solidFill>
              <a:srgbClr val="A53959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sng" strike="noStrike" kern="1200" cap="none" spc="0" normalizeH="0" baseline="0" noProof="0" dirty="0">
                <a:ln>
                  <a:noFill/>
                </a:ln>
                <a:solidFill>
                  <a:srgbClr val="E7E6E6"/>
                </a:solidFill>
                <a:effectLst/>
                <a:uLnTx/>
                <a:uFillTx/>
                <a:latin typeface="Arial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Click here for survey</a:t>
            </a:r>
            <a:endParaRPr kumimoji="0" lang="en-GB" sz="2400" b="1" i="0" u="sng" strike="noStrike" kern="1200" cap="none" spc="0" normalizeH="0" baseline="0" noProof="0" dirty="0">
              <a:ln>
                <a:noFill/>
              </a:ln>
              <a:solidFill>
                <a:srgbClr val="E7E6E6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A27B71C1-78EE-4035-895E-F7A7E9C586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15"/>
          <a:stretch/>
        </p:blipFill>
        <p:spPr bwMode="auto">
          <a:xfrm rot="606653">
            <a:off x="10100572" y="127121"/>
            <a:ext cx="1641220" cy="1905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5B81C69-2B51-47FE-9BA8-A34736CA05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7981" y="1958373"/>
            <a:ext cx="5715000" cy="3057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325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91E4A85-1C48-764E-9A34-349BB3ED3021}"/>
              </a:ext>
            </a:extLst>
          </p:cNvPr>
          <p:cNvSpPr txBox="1"/>
          <p:nvPr/>
        </p:nvSpPr>
        <p:spPr>
          <a:xfrm>
            <a:off x="1115209" y="339852"/>
            <a:ext cx="996158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000" b="1" u="sng" spc="-130" dirty="0">
                <a:latin typeface="Arial" panose="020B0604020202020204" pitchFamily="34" charset="0"/>
                <a:cs typeface="Arial" panose="020B0604020202020204" pitchFamily="34" charset="0"/>
              </a:rPr>
              <a:t>Content of the session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BD9D304-CA23-4B29-B661-2EE21D7AEC7E}"/>
              </a:ext>
            </a:extLst>
          </p:cNvPr>
          <p:cNvSpPr txBox="1"/>
          <p:nvPr/>
        </p:nvSpPr>
        <p:spPr>
          <a:xfrm>
            <a:off x="531225" y="1687369"/>
            <a:ext cx="10832192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000" b="1" kern="0" spc="-120" dirty="0">
                <a:solidFill>
                  <a:srgbClr val="8A58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UCAS?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000" b="1" kern="0" spc="-120" dirty="0">
                <a:solidFill>
                  <a:srgbClr val="8A58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 I need to consider when applying?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000" b="1" kern="0" spc="-120" dirty="0">
                <a:solidFill>
                  <a:srgbClr val="8A58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happens after applying?</a:t>
            </a:r>
            <a:endParaRPr lang="en-GB" sz="3000" b="1" kern="0" spc="-120" dirty="0">
              <a:solidFill>
                <a:srgbClr val="9C5FB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3000" b="1" kern="0" spc="-120" dirty="0">
              <a:solidFill>
                <a:srgbClr val="9C5FB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3000" spc="-120" dirty="0">
              <a:solidFill>
                <a:srgbClr val="9C5FB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69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E049D14-D7AA-4B94-8387-D2417B3D61EB}"/>
              </a:ext>
            </a:extLst>
          </p:cNvPr>
          <p:cNvSpPr txBox="1"/>
          <p:nvPr/>
        </p:nvSpPr>
        <p:spPr>
          <a:xfrm>
            <a:off x="1115208" y="813373"/>
            <a:ext cx="9961581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1" i="0" u="none" strike="noStrike" kern="0" cap="none" spc="-12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What is UCAS?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5000" b="1" i="0" u="none" strike="noStrike" kern="1200" cap="none" spc="-13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F011DAA-99A3-49A2-92A7-AD823BF6FB2E}"/>
              </a:ext>
            </a:extLst>
          </p:cNvPr>
          <p:cNvSpPr/>
          <p:nvPr/>
        </p:nvSpPr>
        <p:spPr>
          <a:xfrm>
            <a:off x="729448" y="3999947"/>
            <a:ext cx="10733102" cy="1152128"/>
          </a:xfrm>
          <a:prstGeom prst="roundRect">
            <a:avLst/>
          </a:prstGeom>
          <a:ln>
            <a:solidFill>
              <a:srgbClr val="9C5FB5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MT Lt"/>
                <a:ea typeface="+mn-ea"/>
                <a:cs typeface="+mn-cs"/>
              </a:rPr>
              <a:t>Why use UCAS</a:t>
            </a:r>
            <a:r>
              <a:rPr lang="en-GB" sz="2400" dirty="0">
                <a:solidFill>
                  <a:prstClr val="black"/>
                </a:solidFill>
                <a:latin typeface="Arial MT Lt"/>
              </a:rPr>
              <a:t> -  I know what University I want to apply to?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MT 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3348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3A2CD-5B56-475C-B7A7-018CDADF7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GB" dirty="0"/>
              <a:t>What is UCAS?</a:t>
            </a:r>
            <a:br>
              <a:rPr lang="en-GB" dirty="0"/>
            </a:br>
            <a:r>
              <a:rPr lang="en-GB" sz="2400" b="0" dirty="0"/>
              <a:t>UCAS stands for the </a:t>
            </a:r>
            <a:r>
              <a:rPr lang="en-GB" sz="2400" b="0" dirty="0">
                <a:ea typeface="Arial"/>
                <a:cs typeface="Arial"/>
                <a:sym typeface="Arial"/>
              </a:rPr>
              <a:t>Universities &amp; Colleges Admissions Service</a:t>
            </a:r>
            <a:r>
              <a:rPr lang="en-GB" sz="2400" b="0" dirty="0"/>
              <a:t>.</a:t>
            </a:r>
            <a:br>
              <a:rPr lang="en-GB" sz="2400" b="0" dirty="0"/>
            </a:br>
            <a:endParaRPr lang="en-GB" sz="2400" b="0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6ECC5959-2B68-40A7-BAF9-46EE842BDA4A}"/>
              </a:ext>
            </a:extLst>
          </p:cNvPr>
          <p:cNvSpPr/>
          <p:nvPr/>
        </p:nvSpPr>
        <p:spPr>
          <a:xfrm>
            <a:off x="1803768" y="1653866"/>
            <a:ext cx="8584464" cy="1325563"/>
          </a:xfrm>
          <a:prstGeom prst="roundRect">
            <a:avLst/>
          </a:prstGeom>
          <a:solidFill>
            <a:srgbClr val="E93752"/>
          </a:solidFill>
          <a:ln>
            <a:solidFill>
              <a:srgbClr val="E9375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/>
                </a:solidFill>
              </a:rPr>
              <a:t>UCAS</a:t>
            </a:r>
            <a:r>
              <a:rPr lang="en-GB" sz="2400" dirty="0">
                <a:solidFill>
                  <a:schemeClr val="bg1"/>
                </a:solidFill>
              </a:rPr>
              <a:t> is an independent charity providing information</a:t>
            </a:r>
            <a:r>
              <a:rPr lang="en-GB" sz="2400" dirty="0"/>
              <a:t> </a:t>
            </a:r>
            <a:r>
              <a:rPr lang="en-GB" sz="2400" dirty="0">
                <a:solidFill>
                  <a:schemeClr val="bg1"/>
                </a:solidFill>
              </a:rPr>
              <a:t>advice, and admissions services to inspire and facilitate educational progression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7FC701EB-DA8E-47FF-AA32-2BF883AE0183}"/>
              </a:ext>
            </a:extLst>
          </p:cNvPr>
          <p:cNvSpPr/>
          <p:nvPr/>
        </p:nvSpPr>
        <p:spPr>
          <a:xfrm>
            <a:off x="6248400" y="3165828"/>
            <a:ext cx="4139832" cy="1102342"/>
          </a:xfrm>
          <a:prstGeom prst="roundRect">
            <a:avLst/>
          </a:prstGeom>
          <a:solidFill>
            <a:srgbClr val="A53959"/>
          </a:solidFill>
          <a:ln>
            <a:solidFill>
              <a:srgbClr val="A53959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bg1"/>
                </a:solidFill>
              </a:rPr>
              <a:t>A Fee is payable for your application 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0EB42360-A8B6-4882-8410-C892DF8AF563}"/>
              </a:ext>
            </a:extLst>
          </p:cNvPr>
          <p:cNvSpPr/>
          <p:nvPr/>
        </p:nvSpPr>
        <p:spPr>
          <a:xfrm>
            <a:off x="1803768" y="3172549"/>
            <a:ext cx="4139832" cy="1102342"/>
          </a:xfrm>
          <a:prstGeom prst="roundRect">
            <a:avLst/>
          </a:prstGeom>
          <a:solidFill>
            <a:srgbClr val="8A5873"/>
          </a:solidFill>
          <a:ln>
            <a:solidFill>
              <a:srgbClr val="8A5873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bg1"/>
                </a:solidFill>
              </a:rPr>
              <a:t>All applications for Undergraduate degrees go through UCAS</a:t>
            </a:r>
          </a:p>
        </p:txBody>
      </p:sp>
      <p:sp>
        <p:nvSpPr>
          <p:cNvPr id="4" name="AutoShape 2" descr="UCAS | At the heart of connecting people to higher education">
            <a:extLst>
              <a:ext uri="{FF2B5EF4-FFF2-40B4-BE49-F238E27FC236}">
                <a16:creationId xmlns:a16="http://schemas.microsoft.com/office/drawing/2014/main" id="{83231CFD-72AD-4A29-B58A-7BADEE0F9E0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/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DAFBF33D-0DC5-4551-BCE9-903B0EA5FE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8705" y="4274891"/>
            <a:ext cx="5874589" cy="1960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5543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3A2CD-5B56-475C-B7A7-018CDADF7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GB" dirty="0"/>
              <a:t>UCAS and Applying</a:t>
            </a:r>
            <a:br>
              <a:rPr lang="en-GB" dirty="0"/>
            </a:br>
            <a:r>
              <a:rPr lang="en-GB" sz="2400" b="0" dirty="0"/>
              <a:t>You will need to complete an online application form which has 3 parts…</a:t>
            </a:r>
            <a:endParaRPr lang="en-GB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6ECC5959-2B68-40A7-BAF9-46EE842BDA4A}"/>
              </a:ext>
            </a:extLst>
          </p:cNvPr>
          <p:cNvSpPr/>
          <p:nvPr/>
        </p:nvSpPr>
        <p:spPr>
          <a:xfrm>
            <a:off x="838200" y="1876147"/>
            <a:ext cx="5522510" cy="1325563"/>
          </a:xfrm>
          <a:prstGeom prst="roundRect">
            <a:avLst/>
          </a:prstGeom>
          <a:solidFill>
            <a:srgbClr val="E93752"/>
          </a:solidFill>
          <a:ln>
            <a:solidFill>
              <a:srgbClr val="E9375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spcBef>
                <a:spcPts val="640"/>
              </a:spcBef>
              <a:buSzPts val="1800"/>
            </a:pPr>
            <a:r>
              <a:rPr lang="en-GB" sz="2400" dirty="0">
                <a:solidFill>
                  <a:schemeClr val="bg1"/>
                </a:solidFill>
              </a:rPr>
              <a:t>Your personal information (including all qualifications)</a:t>
            </a:r>
          </a:p>
        </p:txBody>
      </p:sp>
      <p:pic>
        <p:nvPicPr>
          <p:cNvPr id="2050" name="Picture 2" descr="See the source image">
            <a:extLst>
              <a:ext uri="{FF2B5EF4-FFF2-40B4-BE49-F238E27FC236}">
                <a16:creationId xmlns:a16="http://schemas.microsoft.com/office/drawing/2014/main" id="{D9D9100F-CAA0-45EA-830A-74017D7A91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8178" y="1797548"/>
            <a:ext cx="4385622" cy="4385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75DA733D-80C0-4009-93F8-949039666CFB}"/>
              </a:ext>
            </a:extLst>
          </p:cNvPr>
          <p:cNvSpPr/>
          <p:nvPr/>
        </p:nvSpPr>
        <p:spPr>
          <a:xfrm>
            <a:off x="838200" y="3429000"/>
            <a:ext cx="5522510" cy="1325563"/>
          </a:xfrm>
          <a:prstGeom prst="roundRect">
            <a:avLst/>
          </a:prstGeom>
          <a:solidFill>
            <a:srgbClr val="8A5873"/>
          </a:solidFill>
          <a:ln>
            <a:solidFill>
              <a:srgbClr val="9C5FB5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spcBef>
                <a:spcPts val="640"/>
              </a:spcBef>
              <a:buSzPts val="1800"/>
            </a:pPr>
            <a:r>
              <a:rPr lang="en-GB" sz="2400" dirty="0">
                <a:solidFill>
                  <a:schemeClr val="bg1"/>
                </a:solidFill>
              </a:rPr>
              <a:t>Personal Statement (all about you: why this course, career goals etc)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346AEE8E-1D2C-4F56-8E8D-E7869AE36474}"/>
              </a:ext>
            </a:extLst>
          </p:cNvPr>
          <p:cNvSpPr/>
          <p:nvPr/>
        </p:nvSpPr>
        <p:spPr>
          <a:xfrm>
            <a:off x="838200" y="4981853"/>
            <a:ext cx="5522510" cy="1201317"/>
          </a:xfrm>
          <a:prstGeom prst="roundRect">
            <a:avLst/>
          </a:prstGeom>
          <a:solidFill>
            <a:srgbClr val="A53959"/>
          </a:solidFill>
          <a:ln>
            <a:solidFill>
              <a:srgbClr val="A53959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spcBef>
                <a:spcPts val="640"/>
              </a:spcBef>
              <a:buSzPts val="1800"/>
            </a:pPr>
            <a:r>
              <a:rPr lang="en-GB" sz="2400" dirty="0">
                <a:solidFill>
                  <a:schemeClr val="bg1"/>
                </a:solidFill>
              </a:rPr>
              <a:t>Tutor Reference</a:t>
            </a:r>
          </a:p>
        </p:txBody>
      </p:sp>
    </p:spTree>
    <p:extLst>
      <p:ext uri="{BB962C8B-B14F-4D97-AF65-F5344CB8AC3E}">
        <p14:creationId xmlns:p14="http://schemas.microsoft.com/office/powerpoint/2010/main" val="1494802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F1334C2-6344-483C-B6B4-ACA78EF2C44A}"/>
              </a:ext>
            </a:extLst>
          </p:cNvPr>
          <p:cNvSpPr txBox="1"/>
          <p:nvPr/>
        </p:nvSpPr>
        <p:spPr>
          <a:xfrm>
            <a:off x="1115209" y="576404"/>
            <a:ext cx="996158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6000" b="1" kern="0" spc="-12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 I need to consider when applying?</a:t>
            </a:r>
            <a:endParaRPr kumimoji="0" lang="en-GB" sz="5000" b="1" i="0" u="none" strike="noStrike" kern="1200" cap="none" spc="-13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63DD05DF-B798-4C83-A2F8-E51475E042CC}"/>
              </a:ext>
            </a:extLst>
          </p:cNvPr>
          <p:cNvSpPr/>
          <p:nvPr/>
        </p:nvSpPr>
        <p:spPr>
          <a:xfrm>
            <a:off x="729449" y="3999947"/>
            <a:ext cx="10733102" cy="1152128"/>
          </a:xfrm>
          <a:prstGeom prst="roundRect">
            <a:avLst/>
          </a:prstGeom>
          <a:ln>
            <a:solidFill>
              <a:srgbClr val="9C5FB5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MT Lt"/>
                <a:ea typeface="+mn-ea"/>
                <a:cs typeface="+mn-cs"/>
              </a:rPr>
              <a:t>It sounds a bit overwhelming</a:t>
            </a:r>
            <a:r>
              <a:rPr lang="en-GB" sz="2400" dirty="0">
                <a:solidFill>
                  <a:prstClr val="black"/>
                </a:solidFill>
                <a:latin typeface="Arial MT Lt"/>
              </a:rPr>
              <a:t>…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MT Lt"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19915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3A2CD-5B56-475C-B7A7-018CDADF7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8300"/>
            <a:ext cx="10515600" cy="1325563"/>
          </a:xfrm>
        </p:spPr>
        <p:txBody>
          <a:bodyPr/>
          <a:lstStyle/>
          <a:p>
            <a:pPr algn="ctr"/>
            <a:r>
              <a:rPr lang="en-GB" dirty="0"/>
              <a:t>Things to consider 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6ECC5959-2B68-40A7-BAF9-46EE842BDA4A}"/>
              </a:ext>
            </a:extLst>
          </p:cNvPr>
          <p:cNvSpPr/>
          <p:nvPr/>
        </p:nvSpPr>
        <p:spPr>
          <a:xfrm>
            <a:off x="838200" y="1143322"/>
            <a:ext cx="10515599" cy="871928"/>
          </a:xfrm>
          <a:prstGeom prst="roundRect">
            <a:avLst/>
          </a:prstGeom>
          <a:solidFill>
            <a:srgbClr val="8A5873"/>
          </a:solidFill>
          <a:ln>
            <a:solidFill>
              <a:srgbClr val="9C5FB5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lnSpc>
                <a:spcPct val="150000"/>
              </a:lnSpc>
              <a:buClr>
                <a:schemeClr val="lt1"/>
              </a:buClr>
              <a:buSzPts val="350"/>
            </a:pPr>
            <a:r>
              <a:rPr lang="en-GB" sz="2400" dirty="0">
                <a:solidFill>
                  <a:schemeClr val="bg1"/>
                </a:solidFill>
                <a:ea typeface="Arial"/>
                <a:cs typeface="Arial"/>
                <a:sym typeface="Arial"/>
              </a:rPr>
              <a:t>What do you want to study? 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7FC701EB-DA8E-47FF-AA32-2BF883AE0183}"/>
              </a:ext>
            </a:extLst>
          </p:cNvPr>
          <p:cNvSpPr/>
          <p:nvPr/>
        </p:nvSpPr>
        <p:spPr>
          <a:xfrm>
            <a:off x="838198" y="4576799"/>
            <a:ext cx="10515599" cy="1004642"/>
          </a:xfrm>
          <a:prstGeom prst="roundRect">
            <a:avLst/>
          </a:prstGeom>
          <a:solidFill>
            <a:srgbClr val="A53959"/>
          </a:solidFill>
          <a:ln>
            <a:solidFill>
              <a:srgbClr val="A53959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spcBef>
                <a:spcPts val="980"/>
              </a:spcBef>
              <a:buClr>
                <a:schemeClr val="lt1"/>
              </a:buClr>
              <a:buSzPts val="350"/>
            </a:pPr>
            <a:r>
              <a:rPr lang="en-GB" sz="2400" dirty="0">
                <a:solidFill>
                  <a:schemeClr val="bg1"/>
                </a:solidFill>
                <a:ea typeface="Arial"/>
                <a:cs typeface="Arial"/>
                <a:sym typeface="Arial"/>
              </a:rPr>
              <a:t>Will it be interesting enough to study for 3 - 5 years?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0EB42360-A8B6-4882-8410-C892DF8AF563}"/>
              </a:ext>
            </a:extLst>
          </p:cNvPr>
          <p:cNvSpPr/>
          <p:nvPr/>
        </p:nvSpPr>
        <p:spPr>
          <a:xfrm>
            <a:off x="838199" y="2207345"/>
            <a:ext cx="10515599" cy="974464"/>
          </a:xfrm>
          <a:prstGeom prst="roundRect">
            <a:avLst/>
          </a:prstGeom>
          <a:solidFill>
            <a:srgbClr val="6B355A"/>
          </a:solidFill>
          <a:ln>
            <a:solidFill>
              <a:srgbClr val="6B355A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spcBef>
                <a:spcPts val="980"/>
              </a:spcBef>
              <a:buClr>
                <a:schemeClr val="lt1"/>
              </a:buClr>
              <a:buSzPts val="350"/>
            </a:pPr>
            <a:r>
              <a:rPr lang="en-GB" sz="2400" dirty="0">
                <a:solidFill>
                  <a:schemeClr val="bg1"/>
                </a:solidFill>
                <a:ea typeface="Arial"/>
                <a:cs typeface="Arial"/>
                <a:sym typeface="Arial"/>
              </a:rPr>
              <a:t>You could choose a subject you have always studied, a subject linked to a particular vocation or something completely new.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63DF2C8A-3910-493E-BD1B-763B2A37B9CD}"/>
              </a:ext>
            </a:extLst>
          </p:cNvPr>
          <p:cNvSpPr/>
          <p:nvPr/>
        </p:nvSpPr>
        <p:spPr>
          <a:xfrm>
            <a:off x="838199" y="3377216"/>
            <a:ext cx="10515599" cy="1004176"/>
          </a:xfrm>
          <a:prstGeom prst="roundRect">
            <a:avLst/>
          </a:prstGeom>
          <a:solidFill>
            <a:srgbClr val="E93752"/>
          </a:solidFill>
          <a:ln>
            <a:solidFill>
              <a:srgbClr val="E9375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400" dirty="0">
              <a:solidFill>
                <a:schemeClr val="bg1"/>
              </a:solidFill>
              <a:ea typeface="Arial"/>
              <a:cs typeface="Arial"/>
              <a:sym typeface="Arial"/>
            </a:endParaRPr>
          </a:p>
          <a:p>
            <a:pPr algn="ctr"/>
            <a:r>
              <a:rPr lang="en-GB" sz="2400" dirty="0">
                <a:solidFill>
                  <a:schemeClr val="bg1"/>
                </a:solidFill>
                <a:ea typeface="Arial"/>
                <a:cs typeface="Arial"/>
                <a:sym typeface="Arial"/>
              </a:rPr>
              <a:t>Explore all the options and choose something you will enjoy.</a:t>
            </a:r>
            <a:endParaRPr lang="en-GB" sz="2400" dirty="0">
              <a:solidFill>
                <a:schemeClr val="bg1"/>
              </a:solidFill>
            </a:endParaRPr>
          </a:p>
          <a:p>
            <a:pPr algn="ctr"/>
            <a:endParaRPr lang="en-GB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357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3A2CD-5B56-475C-B7A7-018CDADF7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GB" dirty="0"/>
              <a:t>Entry requirements?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6ECC5959-2B68-40A7-BAF9-46EE842BDA4A}"/>
              </a:ext>
            </a:extLst>
          </p:cNvPr>
          <p:cNvSpPr/>
          <p:nvPr/>
        </p:nvSpPr>
        <p:spPr>
          <a:xfrm>
            <a:off x="279043" y="1369377"/>
            <a:ext cx="3877971" cy="1682455"/>
          </a:xfrm>
          <a:prstGeom prst="roundRect">
            <a:avLst/>
          </a:prstGeom>
          <a:solidFill>
            <a:srgbClr val="8A5873"/>
          </a:solidFill>
          <a:ln>
            <a:solidFill>
              <a:srgbClr val="9C5FB5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buClr>
                <a:schemeClr val="lt1"/>
              </a:buClr>
              <a:buSzPts val="1800"/>
            </a:pPr>
            <a:r>
              <a:rPr lang="en-GB" sz="2400" dirty="0">
                <a:solidFill>
                  <a:schemeClr val="bg1"/>
                </a:solidFill>
              </a:rPr>
              <a:t>What are the subject specific requirements at AS/A2 and GCSE?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0EB42360-A8B6-4882-8410-C892DF8AF563}"/>
              </a:ext>
            </a:extLst>
          </p:cNvPr>
          <p:cNvSpPr/>
          <p:nvPr/>
        </p:nvSpPr>
        <p:spPr>
          <a:xfrm>
            <a:off x="8034986" y="1325334"/>
            <a:ext cx="3877971" cy="1665586"/>
          </a:xfrm>
          <a:prstGeom prst="roundRect">
            <a:avLst/>
          </a:prstGeom>
          <a:solidFill>
            <a:srgbClr val="6B355A"/>
          </a:solidFill>
          <a:ln>
            <a:solidFill>
              <a:srgbClr val="6B355A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buClr>
                <a:schemeClr val="lt1"/>
              </a:buClr>
              <a:buSzPts val="1800"/>
            </a:pPr>
            <a:r>
              <a:rPr lang="en-GB" sz="2400" dirty="0">
                <a:solidFill>
                  <a:schemeClr val="bg1"/>
                </a:solidFill>
              </a:rPr>
              <a:t>UCAS Tariff points  - what are they? How many do you need?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63DF2C8A-3910-493E-BD1B-763B2A37B9CD}"/>
              </a:ext>
            </a:extLst>
          </p:cNvPr>
          <p:cNvSpPr/>
          <p:nvPr/>
        </p:nvSpPr>
        <p:spPr>
          <a:xfrm>
            <a:off x="279043" y="4064671"/>
            <a:ext cx="3877971" cy="1682454"/>
          </a:xfrm>
          <a:prstGeom prst="roundRect">
            <a:avLst/>
          </a:prstGeom>
          <a:solidFill>
            <a:srgbClr val="A53959"/>
          </a:solidFill>
          <a:ln>
            <a:solidFill>
              <a:srgbClr val="A53959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bg1"/>
                </a:solidFill>
              </a:rPr>
              <a:t>Are there entrance exams to sit?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3E5CEBC0-2B4F-454B-95AF-052F25A772CF}"/>
              </a:ext>
            </a:extLst>
          </p:cNvPr>
          <p:cNvSpPr/>
          <p:nvPr/>
        </p:nvSpPr>
        <p:spPr>
          <a:xfrm>
            <a:off x="8034986" y="4081539"/>
            <a:ext cx="3877971" cy="1665586"/>
          </a:xfrm>
          <a:prstGeom prst="roundRect">
            <a:avLst/>
          </a:prstGeom>
          <a:solidFill>
            <a:srgbClr val="E93752"/>
          </a:solidFill>
          <a:ln>
            <a:solidFill>
              <a:srgbClr val="E9375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400" dirty="0">
              <a:solidFill>
                <a:schemeClr val="bg1"/>
              </a:solidFill>
            </a:endParaRPr>
          </a:p>
          <a:p>
            <a:pPr algn="ctr"/>
            <a:r>
              <a:rPr lang="en-GB" sz="2400" dirty="0">
                <a:solidFill>
                  <a:schemeClr val="bg1"/>
                </a:solidFill>
              </a:rPr>
              <a:t>Will I be Interviewed and need a portfolio?</a:t>
            </a:r>
          </a:p>
          <a:p>
            <a:pPr algn="ctr"/>
            <a:endParaRPr lang="en-GB" sz="2400" dirty="0">
              <a:solidFill>
                <a:schemeClr val="bg1"/>
              </a:solidFill>
            </a:endParaRPr>
          </a:p>
        </p:txBody>
      </p:sp>
      <p:pic>
        <p:nvPicPr>
          <p:cNvPr id="4098" name="Picture 2" descr="See the source image">
            <a:extLst>
              <a:ext uri="{FF2B5EF4-FFF2-40B4-BE49-F238E27FC236}">
                <a16:creationId xmlns:a16="http://schemas.microsoft.com/office/drawing/2014/main" id="{AF4229EC-254F-4991-8729-BB07D84E79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6799" y="2751932"/>
            <a:ext cx="3138401" cy="2625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1168732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70AD47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LengthInSeconds xmlns="b65918d8-bf03-4456-99d5-50a297b819df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0022B5BA16CDC49B8E690D85751817C" ma:contentTypeVersion="14" ma:contentTypeDescription="Create a new document." ma:contentTypeScope="" ma:versionID="ac9dd176978e481b699883bb0bfe62b9">
  <xsd:schema xmlns:xsd="http://www.w3.org/2001/XMLSchema" xmlns:xs="http://www.w3.org/2001/XMLSchema" xmlns:p="http://schemas.microsoft.com/office/2006/metadata/properties" xmlns:ns3="b65918d8-bf03-4456-99d5-50a297b819df" xmlns:ns4="5c878000-3dc9-43e5-a9c8-37a0f11c13a8" targetNamespace="http://schemas.microsoft.com/office/2006/metadata/properties" ma:root="true" ma:fieldsID="7aab123ceb1f075dfa32bb2ad9b7ee95" ns3:_="" ns4:_="">
    <xsd:import namespace="b65918d8-bf03-4456-99d5-50a297b819df"/>
    <xsd:import namespace="5c878000-3dc9-43e5-a9c8-37a0f11c13a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5918d8-bf03-4456-99d5-50a297b819d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878000-3dc9-43e5-a9c8-37a0f11c13a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EACB49D-F4C4-4BAA-A3D5-15878D9B1F32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b65918d8-bf03-4456-99d5-50a297b819df"/>
    <ds:schemaRef ds:uri="http://purl.org/dc/elements/1.1/"/>
    <ds:schemaRef ds:uri="http://schemas.microsoft.com/office/2006/metadata/properties"/>
    <ds:schemaRef ds:uri="http://schemas.microsoft.com/office/infopath/2007/PartnerControls"/>
    <ds:schemaRef ds:uri="5c878000-3dc9-43e5-a9c8-37a0f11c13a8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CDE459A-B9D2-413D-9A99-F1A206E92AF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1F90A14-4BBD-4431-994F-5AAE2C558ED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65918d8-bf03-4456-99d5-50a297b819df"/>
    <ds:schemaRef ds:uri="5c878000-3dc9-43e5-a9c8-37a0f11c13a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2265</TotalTime>
  <Words>824</Words>
  <Application>Microsoft Office PowerPoint</Application>
  <PresentationFormat>Widescreen</PresentationFormat>
  <Paragraphs>89</Paragraphs>
  <Slides>14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Arial MT Lt</vt:lpstr>
      <vt:lpstr>Calibri</vt:lpstr>
      <vt:lpstr>Custom Design</vt:lpstr>
      <vt:lpstr>1_Custom Design</vt:lpstr>
      <vt:lpstr>3_Custom Design</vt:lpstr>
      <vt:lpstr>What is UCAS?</vt:lpstr>
      <vt:lpstr>Help us to help you! </vt:lpstr>
      <vt:lpstr>PowerPoint Presentation</vt:lpstr>
      <vt:lpstr>PowerPoint Presentation</vt:lpstr>
      <vt:lpstr>What is UCAS? UCAS stands for the Universities &amp; Colleges Admissions Service. </vt:lpstr>
      <vt:lpstr>UCAS and Applying You will need to complete an online application form which has 3 parts…</vt:lpstr>
      <vt:lpstr>PowerPoint Presentation</vt:lpstr>
      <vt:lpstr>Things to consider </vt:lpstr>
      <vt:lpstr>Entry requirements?</vt:lpstr>
      <vt:lpstr>Course considerations</vt:lpstr>
      <vt:lpstr>PowerPoint Presentation</vt:lpstr>
      <vt:lpstr>What happens next? Watch this short video on the UCAS Application Process to see the process from start to end.</vt:lpstr>
      <vt:lpstr>Don’t forget to complete our survey!</vt:lpstr>
      <vt:lpstr>What is UCAS?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Pearce</dc:creator>
  <cp:lastModifiedBy>Rachel Hooper</cp:lastModifiedBy>
  <cp:revision>40</cp:revision>
  <dcterms:created xsi:type="dcterms:W3CDTF">2019-09-11T07:44:27Z</dcterms:created>
  <dcterms:modified xsi:type="dcterms:W3CDTF">2021-11-15T12:28:05Z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0x01010090022B5BA16CDC49B8E690D85751817C</vt:lpwstr>
  </property>
  <property fmtid="{D5CDD505-2E9C-101B-9397-08002B2CF9AE}" pid="3" name="Order">
    <vt:r8>1035700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TriggerFlowInfo">
    <vt:lpwstr/>
  </property>
  <property fmtid="{D5CDD505-2E9C-101B-9397-08002B2CF9AE}" pid="11" name="_ExtendedDescription">
    <vt:lpwstr/>
  </property>
</Properties>
</file>