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  <p:sldMasterId id="2147483672" r:id="rId6"/>
  </p:sldMasterIdLst>
  <p:notesMasterIdLst>
    <p:notesMasterId r:id="rId40"/>
  </p:notesMasterIdLst>
  <p:sldIdLst>
    <p:sldId id="483" r:id="rId7"/>
    <p:sldId id="481" r:id="rId8"/>
    <p:sldId id="479" r:id="rId9"/>
    <p:sldId id="282" r:id="rId10"/>
    <p:sldId id="448" r:id="rId11"/>
    <p:sldId id="258" r:id="rId12"/>
    <p:sldId id="263" r:id="rId13"/>
    <p:sldId id="449" r:id="rId14"/>
    <p:sldId id="451" r:id="rId15"/>
    <p:sldId id="450" r:id="rId16"/>
    <p:sldId id="447" r:id="rId17"/>
    <p:sldId id="453" r:id="rId18"/>
    <p:sldId id="445" r:id="rId19"/>
    <p:sldId id="446" r:id="rId20"/>
    <p:sldId id="458" r:id="rId21"/>
    <p:sldId id="455" r:id="rId22"/>
    <p:sldId id="485" r:id="rId23"/>
    <p:sldId id="469" r:id="rId24"/>
    <p:sldId id="486" r:id="rId25"/>
    <p:sldId id="467" r:id="rId26"/>
    <p:sldId id="487" r:id="rId27"/>
    <p:sldId id="470" r:id="rId28"/>
    <p:sldId id="488" r:id="rId29"/>
    <p:sldId id="471" r:id="rId30"/>
    <p:sldId id="489" r:id="rId31"/>
    <p:sldId id="473" r:id="rId32"/>
    <p:sldId id="490" r:id="rId33"/>
    <p:sldId id="472" r:id="rId34"/>
    <p:sldId id="491" r:id="rId35"/>
    <p:sldId id="474" r:id="rId36"/>
    <p:sldId id="492" r:id="rId37"/>
    <p:sldId id="480" r:id="rId38"/>
    <p:sldId id="48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55A"/>
    <a:srgbClr val="9C5FB5"/>
    <a:srgbClr val="E93752"/>
    <a:srgbClr val="A53959"/>
    <a:srgbClr val="FCB8C5"/>
    <a:srgbClr val="8A587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13" autoAdjust="0"/>
  </p:normalViewPr>
  <p:slideViewPr>
    <p:cSldViewPr snapToGrid="0">
      <p:cViewPr varScale="1">
        <p:scale>
          <a:sx n="75" d="100"/>
          <a:sy n="75" d="100"/>
        </p:scale>
        <p:origin x="931" y="53"/>
      </p:cViewPr>
      <p:guideLst/>
    </p:cSldViewPr>
  </p:slideViewPr>
  <p:notesTextViewPr>
    <p:cViewPr>
      <p:scale>
        <a:sx n="1" d="1"/>
        <a:sy n="1" d="1"/>
      </p:scale>
      <p:origin x="0" y="-8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967D-F207-4652-9448-5BB8DAE81DAF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C9D1-CDB2-4F96-A64D-1F58BFE53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river.com/download-world-wide-web-png-pic-for-designing-use-22047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forumschool.com/myths-truth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snaturalhealth.com/blog/common-myths-prostate-diseas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snaturalhealth.com/blog/common-myths-prostate-diseas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ygfx.com/4-fact-stamp-png-transparent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ygfx.com/4-fact-stamp-png-transparent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lance-nl.com/eligibilit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Welcome.</a:t>
            </a:r>
          </a:p>
          <a:p>
            <a:endParaRPr lang="en-GB" dirty="0"/>
          </a:p>
          <a:p>
            <a:r>
              <a:rPr lang="en-GB" dirty="0"/>
              <a:t>Introduce yourself and remember to smile. </a:t>
            </a:r>
          </a:p>
          <a:p>
            <a:endParaRPr lang="en-GB" dirty="0"/>
          </a:p>
          <a:p>
            <a:r>
              <a:rPr lang="en-GB" dirty="0"/>
              <a:t>Aspire higher are University of  Northampton, University of Bedford  and University of Hertfordshire  working together to increase students participation into Higher Education. When we say Higher Education that could be  a HNC, HND, Degree, apprenticeship, any level 4 qualification.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09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dirty="0">
                <a:solidFill>
                  <a:srgbClr val="7030A0"/>
                </a:solidFill>
                <a:latin typeface="Abadi Extra Light" panose="020B0204020104020204" pitchFamily="34" charset="0"/>
              </a:rPr>
              <a:t>Legally, an employer must pay an apprentice the National Minimum Wage for apprentices, which is £4.15/hr. </a:t>
            </a:r>
          </a:p>
          <a:p>
            <a:r>
              <a:rPr lang="en-GB" b="1" dirty="0"/>
              <a:t>Financial support for apprentices :</a:t>
            </a:r>
          </a:p>
          <a:p>
            <a:r>
              <a:rPr lang="en-GB" dirty="0"/>
              <a:t>There is additional support of £1000 available for Care Leavers who are starting an apprenticeship.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 to find and apply for Higher apprenticeship and degree apprenticeships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 think that sounds great? So how do you apply for these?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9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you apply for a degree you can find out the information in one place, UCAS website. Unfortunately there is not a one stop shop for apprenticeships.</a:t>
            </a:r>
          </a:p>
          <a:p>
            <a:endParaRPr lang="en-GB" dirty="0"/>
          </a:p>
          <a:p>
            <a:r>
              <a:rPr lang="en-GB" sz="2400" dirty="0">
                <a:latin typeface="Calibri (Body)"/>
              </a:rPr>
              <a:t>To look for vacancies you can 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kern="0" spc="-120" dirty="0">
                <a:solidFill>
                  <a:srgbClr val="8A5873"/>
                </a:solidFill>
                <a:latin typeface="Calibri (Body)"/>
                <a:cs typeface="Arial" panose="020B0604020202020204" pitchFamily="34" charset="0"/>
              </a:rPr>
              <a:t>Search Local Authority Websites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kern="0" spc="-120" dirty="0">
                <a:solidFill>
                  <a:srgbClr val="8A5873"/>
                </a:solidFill>
                <a:latin typeface="Calibri (Body)"/>
                <a:cs typeface="Arial" panose="020B0604020202020204" pitchFamily="34" charset="0"/>
              </a:rPr>
              <a:t>Set up an account on the National Apprenticeship Service website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kern="0" spc="-120" dirty="0">
                <a:solidFill>
                  <a:srgbClr val="8A5873"/>
                </a:solidFill>
                <a:latin typeface="Calibri (Body)"/>
                <a:cs typeface="Arial" panose="020B0604020202020204" pitchFamily="34" charset="0"/>
              </a:rPr>
              <a:t>Take the Initiative and Send a CV Even if the Job isn't Advertised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kern="0" spc="-120" dirty="0">
                <a:solidFill>
                  <a:srgbClr val="8A5873"/>
                </a:solidFill>
                <a:latin typeface="Calibri (Body)"/>
                <a:cs typeface="Arial" panose="020B0604020202020204" pitchFamily="34" charset="0"/>
              </a:rPr>
              <a:t>Talk to your school careers advisor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kern="0" spc="-120" dirty="0">
                <a:solidFill>
                  <a:srgbClr val="8A5873"/>
                </a:solidFill>
                <a:latin typeface="Calibri (Body)"/>
                <a:cs typeface="Arial" panose="020B0604020202020204" pitchFamily="34" charset="0"/>
              </a:rPr>
              <a:t>Search for apprenticeships on student careers websites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9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a variety of websites you will be able to find vacancies; The Student room, Job and Company websites such as Indeed and Monster as well as the Government website. </a:t>
            </a:r>
          </a:p>
          <a:p>
            <a:endParaRPr lang="en-GB" dirty="0"/>
          </a:p>
          <a:p>
            <a:r>
              <a:rPr lang="en-GB" dirty="0"/>
              <a:t>Some employers will ask you to apply directly to them. If this is the case, you’ll be directed to the right place on the “</a:t>
            </a:r>
            <a:r>
              <a:rPr lang="en-GB" b="1" dirty="0"/>
              <a:t>Find an apprenticeship”</a:t>
            </a:r>
            <a:r>
              <a:rPr lang="en-GB" dirty="0"/>
              <a:t> website.</a:t>
            </a:r>
          </a:p>
          <a:p>
            <a:endParaRPr lang="en-GB" dirty="0"/>
          </a:p>
          <a:p>
            <a:r>
              <a:rPr lang="en-GB" dirty="0"/>
              <a:t>If you want to work for a particular employer, look on their </a:t>
            </a:r>
            <a:r>
              <a:rPr lang="en-GB" b="1" dirty="0"/>
              <a:t>website</a:t>
            </a:r>
            <a:r>
              <a:rPr lang="en-GB" dirty="0"/>
              <a:t> - most businesses have a jobs page for apprenticeships or vacancies. </a:t>
            </a:r>
          </a:p>
          <a:p>
            <a:pPr marL="228600" indent="-228600">
              <a:buFont typeface="+mj-lt"/>
              <a:buAutoNum type="arabicPeriod"/>
            </a:pPr>
            <a:endParaRPr lang="en-GB" dirty="0"/>
          </a:p>
          <a:p>
            <a:pPr marL="0" indent="0">
              <a:buFont typeface="+mj-lt"/>
              <a:buNone/>
            </a:pPr>
            <a:r>
              <a:rPr lang="en-GB" dirty="0"/>
              <a:t>Have a list of websites students can take away at the end of the session?</a:t>
            </a:r>
          </a:p>
          <a:p>
            <a:endParaRPr lang="en-GB" dirty="0"/>
          </a:p>
          <a:p>
            <a:r>
              <a:rPr lang="en-GB" dirty="0"/>
              <a:t>Image Source: </a:t>
            </a:r>
            <a:r>
              <a:rPr lang="en-GB" dirty="0">
                <a:hlinkClick r:id="rId3"/>
              </a:rPr>
              <a:t>https://pngriver.com/download-world-wide-web-png-pic-for-designing-use-22047/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85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Myths and Truths of Apprenticeships?</a:t>
            </a:r>
          </a:p>
          <a:p>
            <a:endParaRPr lang="en-GB" dirty="0"/>
          </a:p>
          <a:p>
            <a:r>
              <a:rPr lang="en-GB" dirty="0"/>
              <a:t>So what is the truth?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92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From the knowledge you have gained, are the following statements true or false?</a:t>
            </a:r>
          </a:p>
          <a:p>
            <a:endParaRPr lang="en-GB" sz="1200" dirty="0"/>
          </a:p>
          <a:p>
            <a:r>
              <a:rPr lang="en-GB" sz="1200" dirty="0"/>
              <a:t>Rules </a:t>
            </a:r>
          </a:p>
          <a:p>
            <a:r>
              <a:rPr lang="en-GB" sz="1200" dirty="0"/>
              <a:t>Silence at all times </a:t>
            </a:r>
          </a:p>
          <a:p>
            <a:r>
              <a:rPr lang="en-GB" sz="1200" dirty="0"/>
              <a:t>Show of hands for the right answer</a:t>
            </a:r>
          </a:p>
          <a:p>
            <a:endParaRPr lang="en-GB" dirty="0"/>
          </a:p>
          <a:p>
            <a:r>
              <a:rPr lang="en-GB" dirty="0"/>
              <a:t>Image Source: </a:t>
            </a:r>
            <a:r>
              <a:rPr lang="en-GB" dirty="0">
                <a:hlinkClick r:id="rId3"/>
              </a:rPr>
              <a:t>https://theforumschool.com/myths-truths/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84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Apprentices only earn Minimum Wage?</a:t>
            </a:r>
          </a:p>
          <a:p>
            <a:endParaRPr lang="en-GB" dirty="0"/>
          </a:p>
          <a:p>
            <a:r>
              <a:rPr lang="en-GB" dirty="0"/>
              <a:t>Myth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Source: </a:t>
            </a:r>
            <a:r>
              <a:rPr lang="en-GB" dirty="0">
                <a:hlinkClick r:id="rId3"/>
              </a:rPr>
              <a:t>https://www.bensnaturalhealth.com/blog/common-myths-prostate-disease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99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Apprentices only earn Minimum Wage?</a:t>
            </a:r>
          </a:p>
          <a:p>
            <a:endParaRPr lang="en-GB" dirty="0"/>
          </a:p>
          <a:p>
            <a:r>
              <a:rPr lang="en-GB" dirty="0"/>
              <a:t>Myth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Source: </a:t>
            </a:r>
            <a:r>
              <a:rPr lang="en-GB" dirty="0">
                <a:hlinkClick r:id="rId3"/>
              </a:rPr>
              <a:t>https://www.bensnaturalhealth.com/blog/common-myths-prostate-disease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23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I won’t be treated the same at work if I’m an Apprentice? Myth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Apprentices are treated the same as any other employee – they’re doing full-time jobs with training offered by many high quality and prestigious companies. Department of Education research shows that 23% of former Apprentices secured a  promotion within 12 months of qualifying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33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I won’t be treated the same at work if I’m an Apprentice? Myth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Apprentices are treated the same as any other employee – they’re doing full-time jobs with training offered by many high quality and prestigious companies. Department of Education research shows that 23% of former Apprentices secured a  promotion within 12 months of qualifying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5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00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I will be able to achieve a Master Degree though an Apprenticeship?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Source: </a:t>
            </a:r>
            <a:r>
              <a:rPr lang="en-GB" dirty="0">
                <a:hlinkClick r:id="rId3"/>
              </a:rPr>
              <a:t>https://www.onlygfx.com/4-fact-stamp-png-transparent/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Apps start at level 2 (equivalent to GCSE’s) and you are able to continue your apprenticeship through to Level 7 once on a Ha or 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03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I will be able to achieve a Master Degree though an Apprenticeship?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Source: </a:t>
            </a:r>
            <a:r>
              <a:rPr lang="en-GB" dirty="0">
                <a:hlinkClick r:id="rId3"/>
              </a:rPr>
              <a:t>https://www.onlygfx.com/4-fact-stamp-png-transparent/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Apps start at level 2 (equivalent to GCSE’s) and you are able to continue your apprenticeship through to Level 7 once on a Ha or 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85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Apprenticeships are for people who didn’t do well at school?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apprenticeships are a choice in their own right, not as alternative to studying a traditional degree.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05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Apprenticeships are for people who didn’t do well at school?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apprenticeships are a choice in their own right, not as alternative to studying a traditional degree.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937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You will have the same degree as if you chose to go to University and study through the traditional route?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Apprenticeships and students who opt for the traditional degree route often attend the same lectures and same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1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You will have the same degree as if you chose to go to University and study through the traditional route?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Apprenticeships and students who opt for the traditional degree route often attend the same lectures and same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25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It won't help my job prospects?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85% of people who complete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apprenticeship will stay in that sector, 65%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of those with the employers they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completed their apprenticeship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Myth: "It won't help my job prospects"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Office for National Statistics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01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It won't help my job prospects?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85% of people who complete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apprenticeship will stay in that sector, 65%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of those with the employers they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completed their apprenticeship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Myth: "It won't help my job prospects"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Office for National Statistics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69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University is the option everyone should be aiming for?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25% of university degree graduates were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paid less in their 1st year than the £11.10 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those on HADA apprenticeships.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Myth: “University is the option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everyone should be aiming for”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Office for National Statistics,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27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University is the option everyone should be aiming for?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25% of university degree graduates were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paid less in their 1st year than the £11.10 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those on HADA apprenticeships.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Myth: “University is the option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everyone should be aiming for”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Office for National Statistics,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4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dirty="0">
                <a:solidFill>
                  <a:srgbClr val="6B355A"/>
                </a:solidFill>
              </a:rPr>
              <a:t>Help us to help you.</a:t>
            </a:r>
          </a:p>
          <a:p>
            <a:pPr algn="l"/>
            <a:r>
              <a:rPr lang="en-GB" sz="1200" b="0" dirty="0">
                <a:solidFill>
                  <a:srgbClr val="6B355A"/>
                </a:solidFill>
              </a:rPr>
              <a:t>Please complete the survey – it takes just 2 minutes!</a:t>
            </a:r>
          </a:p>
          <a:p>
            <a:pPr algn="l"/>
            <a:r>
              <a:rPr lang="en-GB" sz="1200" b="0" dirty="0">
                <a:solidFill>
                  <a:srgbClr val="6B355A"/>
                </a:solidFill>
              </a:rPr>
              <a:t>It will help us support you more in the future!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49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I can apply for HADA at any point as there is no fixed deadline?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need your level 3 qualification before you start your apprenticeship but you can apply at anytime and for as many apprenticeships you would like Apply as soon as you see the apprenticeship advertised - there will be lots of 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03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I can apply for HADA at any point as there is no fixed deadline?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need your level 3 qualification before you start your apprenticeship but you can apply at anytime and for as many apprenticeships you would like Apply as soon as you see the apprenticeship advertised - there will be lots of 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87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 </a:t>
            </a:r>
          </a:p>
          <a:p>
            <a:endParaRPr lang="en-GB" dirty="0"/>
          </a:p>
          <a:p>
            <a:r>
              <a:rPr lang="en-GB" dirty="0"/>
              <a:t>Please complete the survey.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55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Welcome.</a:t>
            </a:r>
          </a:p>
          <a:p>
            <a:endParaRPr lang="en-GB" dirty="0"/>
          </a:p>
          <a:p>
            <a:r>
              <a:rPr lang="en-GB" dirty="0"/>
              <a:t>Introduce yourself and remember to smile. </a:t>
            </a:r>
          </a:p>
          <a:p>
            <a:endParaRPr lang="en-GB" dirty="0"/>
          </a:p>
          <a:p>
            <a:r>
              <a:rPr lang="en-GB" dirty="0"/>
              <a:t>Aspire higher are University of  Northampton, University of Bedford  and University of Hertfordshire  working together to increase students participation into Higher Education. When we say Higher Education that could be  a HNC, HND, Degree, apprenticeship, any level 4 qualification.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9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Todays session will cover three main questions: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i="0" u="none" strike="noStrike" kern="0" cap="none" spc="-120" normalizeH="0" baseline="0" noProof="0" dirty="0">
                <a:ln>
                  <a:noFill/>
                </a:ln>
                <a:solidFill>
                  <a:srgbClr val="8A58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an Apprenticeship?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find and apply for HADA’s</a:t>
            </a:r>
            <a:r>
              <a:rPr kumimoji="0" lang="en-GB" sz="1200" i="0" u="none" strike="noStrike" kern="0" cap="none" spc="-120" normalizeH="0" baseline="0" noProof="0" dirty="0">
                <a:ln>
                  <a:noFill/>
                </a:ln>
                <a:solidFill>
                  <a:srgbClr val="8A58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 and Truths of Apprenticeships</a:t>
            </a:r>
            <a:r>
              <a:rPr kumimoji="0" lang="en-GB" sz="1200" i="0" u="none" strike="noStrike" kern="0" cap="none" spc="-120" normalizeH="0" baseline="0" noProof="0" dirty="0">
                <a:ln>
                  <a:noFill/>
                </a:ln>
                <a:solidFill>
                  <a:srgbClr val="8A58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GB" sz="1200" i="0" u="none" strike="noStrike" kern="0" cap="none" spc="-120" normalizeH="0" baseline="0" noProof="0" dirty="0">
              <a:ln>
                <a:noFill/>
              </a:ln>
              <a:solidFill>
                <a:srgbClr val="9C5FB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6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an HADA?</a:t>
            </a:r>
          </a:p>
          <a:p>
            <a:endParaRPr lang="en-GB" dirty="0"/>
          </a:p>
          <a:p>
            <a:r>
              <a:rPr lang="en-GB" dirty="0"/>
              <a:t>Discuss if you apply for a HADA you will be studying for a degree in the same way as you would if your decided to go to university.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2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what is an Apprenticeship?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9C5FB5"/>
                </a:solidFill>
              </a:rPr>
              <a:t>Combine on-the-job training with classroom learning.</a:t>
            </a:r>
          </a:p>
          <a:p>
            <a:endParaRPr lang="en-GB" sz="1200" dirty="0">
              <a:solidFill>
                <a:srgbClr val="9C5FB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9C5FB5"/>
                </a:solidFill>
              </a:rPr>
              <a:t>Study from intermediate (GCSE equivalent) to degree level.</a:t>
            </a:r>
          </a:p>
          <a:p>
            <a:endParaRPr lang="en-GB" sz="1200" dirty="0">
              <a:solidFill>
                <a:srgbClr val="9C5FB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9C5FB5"/>
                </a:solidFill>
              </a:rPr>
              <a:t>Apprenticeships take between one and six years to complete.</a:t>
            </a:r>
          </a:p>
          <a:p>
            <a:endParaRPr lang="en-GB" sz="1200" dirty="0">
              <a:solidFill>
                <a:srgbClr val="9C5FB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9C5FB5"/>
                </a:solidFill>
              </a:rPr>
              <a:t>You'll earn at least the National Minimum Wage while you train.</a:t>
            </a:r>
          </a:p>
          <a:p>
            <a:endParaRPr lang="en-GB" dirty="0"/>
          </a:p>
          <a:p>
            <a:r>
              <a:rPr lang="en-GB" dirty="0"/>
              <a:t>You are earning whilst you are learning. </a:t>
            </a:r>
          </a:p>
          <a:p>
            <a:endParaRPr lang="en-GB" dirty="0"/>
          </a:p>
          <a:p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3"/>
              </a:rPr>
              <a:t>https://freelance-nl.com/eligibility/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2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 levels of apprenticeship are they? Its knowing your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Intermediate Apprenticeships give you a Level 2 qualification equivalent to 5 GCSE’S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Advanced Apprenticeships – Level 3 qualification &amp; are equivalent to 2 A-levels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Higher Apprenticeships – Between Level 4 (Foundations degree)  to Level 6 Bachelors degree or of even Level 7- Maters Degree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can start at Apprenticeship Level 2 with the aim to progress up to 3-4-5-6-7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1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completing an apprenticeship you will gain valuable skills known as core competencies or transferable skills that may not be gained from education alone.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core competency/transferable skill is an ability or expertise which may be used in a variety of roles or occupations.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Arial MT Lt"/>
              </a:rPr>
              <a:t>Organisation - </a:t>
            </a:r>
            <a:r>
              <a:rPr lang="en-GB" dirty="0">
                <a:solidFill>
                  <a:schemeClr val="bg1"/>
                </a:solidFill>
                <a:latin typeface="Arial MT Lt"/>
              </a:rPr>
              <a:t>Time management is a crucial part of organisation.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Arial MT Lt"/>
                <a:cs typeface="Arial" panose="020B0604020202020204" pitchFamily="34" charset="0"/>
              </a:rPr>
              <a:t>Communication - </a:t>
            </a:r>
            <a:r>
              <a:rPr lang="en-GB" dirty="0">
                <a:solidFill>
                  <a:schemeClr val="bg1"/>
                </a:solidFill>
                <a:latin typeface="Arial MT Lt"/>
              </a:rPr>
              <a:t>Communication is key as it helps to establish professional relationships and networks</a:t>
            </a:r>
            <a:r>
              <a:rPr lang="en-GB" dirty="0">
                <a:latin typeface="Arial MT Lt"/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Arial MT Lt"/>
              </a:rPr>
              <a:t>Teamwork - </a:t>
            </a:r>
            <a:r>
              <a:rPr lang="en-GB" dirty="0">
                <a:solidFill>
                  <a:schemeClr val="bg1"/>
                </a:solidFill>
                <a:latin typeface="Arial MT Lt"/>
              </a:rPr>
              <a:t>Working with people that you don’t necessarily get along with, in order to work towards a common goal.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Arial MT Lt"/>
              </a:rPr>
              <a:t>Leadership - </a:t>
            </a:r>
            <a:r>
              <a:rPr lang="en-GB" dirty="0">
                <a:solidFill>
                  <a:schemeClr val="bg1"/>
                </a:solidFill>
                <a:latin typeface="Arial MT Lt"/>
              </a:rPr>
              <a:t>Leadership is often a skill that people have never gained prior to working.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Arial MT 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Arial MT Lt"/>
              </a:rPr>
              <a:t>Remember </a:t>
            </a:r>
            <a:r>
              <a:rPr lang="en-GB" sz="1200" dirty="0">
                <a:solidFill>
                  <a:schemeClr val="bg1"/>
                </a:solidFill>
                <a:latin typeface="Arial MT Lt"/>
              </a:rPr>
              <a:t>The main purpose of the apprenticeship is to learn, so don’t be afraid to learn new skills as it’s all part of the learning and development experience.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</a:endParaRPr>
          </a:p>
          <a:p>
            <a:pPr marL="0" indent="0" algn="l" fontAlgn="base">
              <a:buFont typeface="Arial" panose="020B0604020202020204" pitchFamily="34" charset="0"/>
              <a:buNone/>
            </a:pPr>
            <a:endParaRPr lang="en-GB" b="1" dirty="0">
              <a:solidFill>
                <a:schemeClr val="bg1"/>
              </a:solidFill>
              <a:latin typeface="Arial MT 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 MT 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 MT 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Arial MT 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 MT 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4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Emphasise that this will vary with each opportunity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Some apprenticeships, especially those at higher or degree level can last for between four to six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is because apprentices are balancing studying and working full-time at the same time, so it can take a bit longer to complete than the traditional route.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worth checking directly with your chosen employer before applying to check how long your course will last, as some won't follow this structure.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8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C4ADA-FDBB-4660-A068-990C453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010133-EE09-4484-83F8-599A6C33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375"/>
            <a:ext cx="10515600" cy="40020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5873"/>
                </a:solidFill>
              </a:defRPr>
            </a:lvl1pPr>
            <a:lvl2pPr>
              <a:defRPr sz="2400" b="1">
                <a:solidFill>
                  <a:srgbClr val="8A5873"/>
                </a:solidFill>
              </a:defRPr>
            </a:lvl2pPr>
            <a:lvl3pPr>
              <a:defRPr sz="2400" b="1">
                <a:solidFill>
                  <a:srgbClr val="8A5873"/>
                </a:solidFill>
              </a:defRPr>
            </a:lvl3pPr>
            <a:lvl4pPr>
              <a:defRPr sz="2400" b="1">
                <a:solidFill>
                  <a:srgbClr val="8A5873"/>
                </a:solidFill>
              </a:defRPr>
            </a:lvl4pPr>
            <a:lvl5pPr>
              <a:defRPr sz="2400" b="1">
                <a:solidFill>
                  <a:srgbClr val="8A58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3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CCA8-D9F9-2A43-9090-81E156F5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54B4-2D04-4748-9383-CF8977B8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8178-A9E0-A24C-9EA6-091930C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8ADA-C4D3-9A46-A8B1-89F9F44D22EF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17BA-E227-874A-87C4-5AE2397C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4EDD-BED5-9E46-B751-D65C343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CA18-AC1B-F64B-8059-4917E07D7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6F3361-9F1F-40D9-BA07-D9F16844B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412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874924-807A-4A0E-8E01-08BF20E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A8A67-955A-44F8-B433-5592ACA453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6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58B0-1A83-4467-AF53-690157313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35C66BD-DF0B-467C-B18A-A19D8E0EF143}"/>
              </a:ext>
            </a:extLst>
          </p:cNvPr>
          <p:cNvSpPr txBox="1">
            <a:spLocks/>
          </p:cNvSpPr>
          <p:nvPr userDrawn="1"/>
        </p:nvSpPr>
        <p:spPr>
          <a:xfrm>
            <a:off x="6257970" y="4348738"/>
            <a:ext cx="4058124" cy="838404"/>
          </a:xfrm>
          <a:prstGeom prst="rect">
            <a:avLst/>
          </a:prstGeom>
        </p:spPr>
        <p:txBody>
          <a:bodyPr/>
          <a:lstStyle>
            <a:lvl1pPr marL="390525" indent="-390525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 Lt"/>
                <a:ea typeface="MS PGothic" panose="020B0600070205080204" pitchFamily="34" charset="-128"/>
                <a:cs typeface="Arial MT Lt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FFFF"/>
                </a:solidFill>
              </a:rPr>
              <a:t>@</a:t>
            </a:r>
            <a:r>
              <a:rPr lang="en-GB" sz="3200" b="1" dirty="0" err="1">
                <a:solidFill>
                  <a:srgbClr val="FFFFFF"/>
                </a:solidFill>
              </a:rPr>
              <a:t>AspireHigherNet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E578E-234A-4E9C-B30D-FAB9A1425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66" y="3614854"/>
            <a:ext cx="1886988" cy="188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0592C-23F3-40D1-A5D6-462863BB8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tudentroom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cas.com/" TargetMode="External"/><Relationship Id="rId4" Type="http://schemas.openxmlformats.org/officeDocument/2006/relationships/hyperlink" Target="http://www.gov.uk/apply-apprenticeshi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mediaspace.kaltura.com/media/Higher+Apprenticeships+&amp;+Degree+Apprenticeships+(HADA)/1_5m0gie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onlinesurveys.ac.uk/online-survey-a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aspire-higher.co.uk/" TargetMode="External"/><Relationship Id="rId3" Type="http://schemas.openxmlformats.org/officeDocument/2006/relationships/hyperlink" Target="https://northampton.onlinesurveys.ac.uk/online-survey-ah" TargetMode="External"/><Relationship Id="rId7" Type="http://schemas.openxmlformats.org/officeDocument/2006/relationships/hyperlink" Target="https://twitter.com/AspireHigherNe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C57EC-1DF6-47C8-A92B-0DCA8543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Higher Apprenticeships </a:t>
            </a:r>
            <a:br>
              <a:rPr lang="en-US" sz="25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Degree Apprenticeships</a:t>
            </a:r>
            <a:br>
              <a:rPr lang="en-US" sz="25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(HADA)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A5DD8-5ABB-415E-905D-FD1356C31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123749"/>
            <a:ext cx="4141760" cy="352490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510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A8D86-AB6E-444E-B70D-37BDCA50F210}"/>
              </a:ext>
            </a:extLst>
          </p:cNvPr>
          <p:cNvSpPr/>
          <p:nvPr/>
        </p:nvSpPr>
        <p:spPr>
          <a:xfrm>
            <a:off x="265434" y="336090"/>
            <a:ext cx="115383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How much can I earn?</a:t>
            </a:r>
          </a:p>
          <a:p>
            <a:pPr lvl="0" algn="ctr"/>
            <a:r>
              <a:rPr lang="en-GB" sz="2400" dirty="0">
                <a:solidFill>
                  <a:prstClr val="black"/>
                </a:solidFill>
              </a:rPr>
              <a:t>You will earn at least the minimum wage after.</a:t>
            </a:r>
          </a:p>
          <a:p>
            <a:pPr lvl="0" algn="ctr"/>
            <a:r>
              <a:rPr lang="en-GB" sz="2400" dirty="0">
                <a:solidFill>
                  <a:prstClr val="black"/>
                </a:solidFill>
              </a:rPr>
              <a:t>This will very much depend on who and where the apprenticeship is run by.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BEF42A-43F6-4AC5-A5AF-FCDBD5B609A4}"/>
              </a:ext>
            </a:extLst>
          </p:cNvPr>
          <p:cNvSpPr/>
          <p:nvPr/>
        </p:nvSpPr>
        <p:spPr>
          <a:xfrm>
            <a:off x="536652" y="4760415"/>
            <a:ext cx="11267104" cy="1147170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u="sng" dirty="0">
                <a:solidFill>
                  <a:schemeClr val="bg1"/>
                </a:solidFill>
                <a:latin typeface="Arial MT Lt"/>
              </a:rPr>
              <a:t>However,</a:t>
            </a:r>
            <a:r>
              <a:rPr lang="en-GB" sz="2400" dirty="0">
                <a:solidFill>
                  <a:schemeClr val="bg1"/>
                </a:solidFill>
                <a:latin typeface="Arial MT Lt"/>
              </a:rPr>
              <a:t> Higher Apprenticeships &amp; Degree Apprenticeships often pay higher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65AF3-5E9D-4E2C-87A6-7D71C3D39568}"/>
              </a:ext>
            </a:extLst>
          </p:cNvPr>
          <p:cNvSpPr/>
          <p:nvPr/>
        </p:nvSpPr>
        <p:spPr>
          <a:xfrm>
            <a:off x="2891694" y="6195278"/>
            <a:ext cx="2256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MT Lt"/>
              </a:rPr>
              <a:t>(Data April 2022)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0E8DFD-2341-4EE3-9868-4E70500D2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14298"/>
              </p:ext>
            </p:extLst>
          </p:nvPr>
        </p:nvGraphicFramePr>
        <p:xfrm>
          <a:off x="2243364" y="2565400"/>
          <a:ext cx="8409396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75419033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8051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480209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239682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00650521"/>
                    </a:ext>
                  </a:extLst>
                </a:gridCol>
                <a:gridCol w="1636061">
                  <a:extLst>
                    <a:ext uri="{9D8B030D-6E8A-4147-A177-3AD203B41FA5}">
                      <a16:colId xmlns:a16="http://schemas.microsoft.com/office/drawing/2014/main" val="2096946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endParaRPr lang="en-GB" b="1" dirty="0">
                        <a:solidFill>
                          <a:srgbClr val="0B0C0C"/>
                        </a:solidFill>
                        <a:effectLst/>
                        <a:latin typeface="nta"/>
                      </a:endParaRPr>
                    </a:p>
                  </a:txBody>
                  <a:tcPr marR="95250" marT="95250" marB="95250">
                    <a:solidFill>
                      <a:srgbClr val="9C5F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nta"/>
                        </a:rPr>
                        <a:t>23 and over </a:t>
                      </a:r>
                    </a:p>
                  </a:txBody>
                  <a:tcPr marR="95250" marT="95250" marB="95250">
                    <a:solidFill>
                      <a:srgbClr val="9C5F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nta"/>
                        </a:rPr>
                        <a:t>21 to 22</a:t>
                      </a:r>
                    </a:p>
                  </a:txBody>
                  <a:tcPr marR="95250" marT="95250" marB="95250">
                    <a:solidFill>
                      <a:srgbClr val="9C5F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nta"/>
                        </a:rPr>
                        <a:t>18 to 20 </a:t>
                      </a:r>
                    </a:p>
                  </a:txBody>
                  <a:tcPr marR="95250" marT="95250" marB="95250">
                    <a:solidFill>
                      <a:srgbClr val="9C5F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nta"/>
                        </a:rPr>
                        <a:t>Under 18</a:t>
                      </a:r>
                    </a:p>
                  </a:txBody>
                  <a:tcPr marR="95250" marT="95250" marB="95250">
                    <a:solidFill>
                      <a:srgbClr val="9C5F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nta"/>
                        </a:rPr>
                        <a:t>Apprentice</a:t>
                      </a:r>
                    </a:p>
                    <a:p>
                      <a:endParaRPr lang="en-GB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5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7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nta"/>
                        </a:rPr>
                        <a:t>April 2021</a:t>
                      </a:r>
                    </a:p>
                  </a:txBody>
                  <a:tcPr marR="95250" marT="95250" marB="95250">
                    <a:solidFill>
                      <a:srgbClr val="6B355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200" b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£9.50</a:t>
                      </a:r>
                    </a:p>
                  </a:txBody>
                  <a:tcPr marR="95250" marT="95250" marB="95250">
                    <a:solidFill>
                      <a:srgbClr val="6B355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200" b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£9.18</a:t>
                      </a:r>
                    </a:p>
                  </a:txBody>
                  <a:tcPr marR="95250" marT="95250" marB="95250">
                    <a:solidFill>
                      <a:srgbClr val="6B355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200" b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£6.83</a:t>
                      </a:r>
                    </a:p>
                  </a:txBody>
                  <a:tcPr marR="95250" marT="95250" marB="95250">
                    <a:solidFill>
                      <a:srgbClr val="6B355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200" b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£4.81</a:t>
                      </a:r>
                    </a:p>
                  </a:txBody>
                  <a:tcPr marR="95250" marT="95250" marB="95250">
                    <a:solidFill>
                      <a:srgbClr val="6B355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200" b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£4.81</a:t>
                      </a:r>
                    </a:p>
                  </a:txBody>
                  <a:tcPr marR="95250" marT="95250" marB="95250">
                    <a:solidFill>
                      <a:srgbClr val="6B35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62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11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34C2-6344-483C-B6B4-ACA78EF2C44A}"/>
              </a:ext>
            </a:extLst>
          </p:cNvPr>
          <p:cNvSpPr txBox="1"/>
          <p:nvPr/>
        </p:nvSpPr>
        <p:spPr>
          <a:xfrm>
            <a:off x="1115209" y="596982"/>
            <a:ext cx="996158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find and apply for </a:t>
            </a:r>
          </a:p>
          <a:p>
            <a:pPr lvl="0" algn="ctr">
              <a:defRPr/>
            </a:pP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Apprenticeships and </a:t>
            </a:r>
          </a:p>
          <a:p>
            <a:pPr lvl="0" algn="ctr">
              <a:defRPr/>
            </a:pP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Apprenticeships</a:t>
            </a:r>
            <a:endParaRPr lang="en-GB" sz="6000" b="1" spc="-13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D05DF-B798-4C83-A2F8-E51475E042CC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prstClr val="black"/>
                </a:solidFill>
                <a:latin typeface="Arial MT Lt"/>
              </a:rPr>
              <a:t>Sounds great! Where can I apply?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07E9CE-349F-4A2A-ABA9-3A7AFD7F3D84}"/>
              </a:ext>
            </a:extLst>
          </p:cNvPr>
          <p:cNvSpPr/>
          <p:nvPr/>
        </p:nvSpPr>
        <p:spPr>
          <a:xfrm>
            <a:off x="277586" y="339300"/>
            <a:ext cx="1174024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How to find an Apprenticeship</a:t>
            </a:r>
          </a:p>
          <a:p>
            <a:pPr algn="ctr"/>
            <a:r>
              <a:rPr lang="en-GB" sz="2400" dirty="0"/>
              <a:t>There are lots of ways to find Apprenticeships. Do your research!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046450-53B5-4A01-AE47-2F20DC843ADB}"/>
              </a:ext>
            </a:extLst>
          </p:cNvPr>
          <p:cNvSpPr/>
          <p:nvPr/>
        </p:nvSpPr>
        <p:spPr>
          <a:xfrm>
            <a:off x="2612514" y="1749822"/>
            <a:ext cx="6966972" cy="660671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bg1"/>
                </a:solidFill>
                <a:latin typeface="Arial MT Lt"/>
              </a:rPr>
              <a:t>Search Local Authority Websites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4AB371-0135-4B08-B3A5-A8FC21312A10}"/>
              </a:ext>
            </a:extLst>
          </p:cNvPr>
          <p:cNvSpPr/>
          <p:nvPr/>
        </p:nvSpPr>
        <p:spPr>
          <a:xfrm>
            <a:off x="2612514" y="2617244"/>
            <a:ext cx="6966972" cy="660671"/>
          </a:xfrm>
          <a:prstGeom prst="roundRect">
            <a:avLst/>
          </a:prstGeom>
          <a:solidFill>
            <a:srgbClr val="8A5873"/>
          </a:solidFill>
          <a:ln>
            <a:solidFill>
              <a:srgbClr val="8A58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bg1"/>
                </a:solidFill>
                <a:latin typeface="Arial MT Lt"/>
              </a:rPr>
              <a:t>The National Apprenticeship Website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B2B2F4-6206-4A28-BB3F-46D10EFE893A}"/>
              </a:ext>
            </a:extLst>
          </p:cNvPr>
          <p:cNvSpPr/>
          <p:nvPr/>
        </p:nvSpPr>
        <p:spPr>
          <a:xfrm>
            <a:off x="2612514" y="4350412"/>
            <a:ext cx="6966972" cy="660671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bg1"/>
                </a:solidFill>
                <a:latin typeface="Arial MT Lt"/>
              </a:rPr>
              <a:t>Send a C.V. out even if there isn’t an advert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F7D815-12BB-43D4-8B39-146F64F2FD2D}"/>
              </a:ext>
            </a:extLst>
          </p:cNvPr>
          <p:cNvSpPr/>
          <p:nvPr/>
        </p:nvSpPr>
        <p:spPr>
          <a:xfrm>
            <a:off x="2612514" y="3483828"/>
            <a:ext cx="6966972" cy="660671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bg1"/>
                </a:solidFill>
                <a:latin typeface="Arial MT Lt"/>
              </a:rPr>
              <a:t>Talk to your school Career’s Advisor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DA13BB-2520-4462-89B3-733CDAC7EB58}"/>
              </a:ext>
            </a:extLst>
          </p:cNvPr>
          <p:cNvSpPr/>
          <p:nvPr/>
        </p:nvSpPr>
        <p:spPr>
          <a:xfrm>
            <a:off x="2612514" y="5216996"/>
            <a:ext cx="6966972" cy="660671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bg1"/>
                </a:solidFill>
                <a:latin typeface="Arial MT Lt"/>
              </a:rPr>
              <a:t>The Pay Index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</a:endParaRPr>
          </a:p>
        </p:txBody>
      </p:sp>
    </p:spTree>
    <p:extLst>
      <p:ext uri="{BB962C8B-B14F-4D97-AF65-F5344CB8AC3E}">
        <p14:creationId xmlns:p14="http://schemas.microsoft.com/office/powerpoint/2010/main" val="42109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E1469CA-4C2F-48AD-89E6-B5CAC0D5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Useful Websites</a:t>
            </a:r>
            <a:br>
              <a:rPr lang="en-GB" dirty="0"/>
            </a:br>
            <a:r>
              <a:rPr lang="en-GB" sz="2400" b="0" dirty="0"/>
              <a:t>Remember, you can apply to as many apprenticeships as you like on top of your university applications!</a:t>
            </a:r>
            <a:endParaRPr lang="en-GB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0AEFC-04C6-43EF-95F7-302B1E66BEE4}"/>
              </a:ext>
            </a:extLst>
          </p:cNvPr>
          <p:cNvSpPr/>
          <p:nvPr/>
        </p:nvSpPr>
        <p:spPr>
          <a:xfrm>
            <a:off x="838200" y="2204077"/>
            <a:ext cx="6202679" cy="76368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accent4"/>
              </a:solidFill>
              <a:latin typeface="Arial MT Lt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The Student Room </a:t>
            </a:r>
          </a:p>
          <a:p>
            <a:pPr algn="ctr"/>
            <a:r>
              <a:rPr lang="en-GB" sz="24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www.thestudentroom.co.uk</a:t>
            </a:r>
            <a:r>
              <a:rPr lang="en-GB" sz="24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F72F6A1-489C-42B8-8750-22B766216677}"/>
              </a:ext>
            </a:extLst>
          </p:cNvPr>
          <p:cNvSpPr/>
          <p:nvPr/>
        </p:nvSpPr>
        <p:spPr>
          <a:xfrm>
            <a:off x="838200" y="5216354"/>
            <a:ext cx="10226040" cy="763680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Check out company and job websites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9131C7-3C13-4370-A69C-7EA783840D5F}"/>
              </a:ext>
            </a:extLst>
          </p:cNvPr>
          <p:cNvSpPr/>
          <p:nvPr/>
        </p:nvSpPr>
        <p:spPr>
          <a:xfrm>
            <a:off x="838200" y="3176682"/>
            <a:ext cx="7635240" cy="816998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Find an Apprenticeship</a:t>
            </a:r>
          </a:p>
          <a:p>
            <a:pPr algn="ctr"/>
            <a:r>
              <a:rPr lang="en-GB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tx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www.gov.uk/apply-apprenticeship</a:t>
            </a:r>
            <a:r>
              <a:rPr lang="en-GB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1802E3-7BB0-4E47-B166-F3200011A591}"/>
              </a:ext>
            </a:extLst>
          </p:cNvPr>
          <p:cNvSpPr/>
          <p:nvPr/>
        </p:nvSpPr>
        <p:spPr>
          <a:xfrm>
            <a:off x="838200" y="4196518"/>
            <a:ext cx="8717280" cy="816998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UCAS</a:t>
            </a:r>
          </a:p>
          <a:p>
            <a:pPr algn="ctr"/>
            <a:r>
              <a:rPr lang="en-GB" sz="2400" b="1" dirty="0">
                <a:solidFill>
                  <a:schemeClr val="tx2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www.UCAS.com</a:t>
            </a:r>
            <a:r>
              <a:rPr lang="en-GB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71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5B67E-3C72-46BC-857D-90E373026B2A}"/>
              </a:ext>
            </a:extLst>
          </p:cNvPr>
          <p:cNvSpPr txBox="1"/>
          <p:nvPr/>
        </p:nvSpPr>
        <p:spPr>
          <a:xfrm>
            <a:off x="1115209" y="720566"/>
            <a:ext cx="99615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kern="0"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 and Facts of Apprenticeships?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7F59-0CF3-4BBC-A7AD-4BCC2A3170C8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Arial MT Lt"/>
            </a:endParaRPr>
          </a:p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Arial MT Lt"/>
              </a:rPr>
              <a:t>So what is the truth?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4A4309-E37E-4822-9E54-A9B1D3F6EFB2}"/>
              </a:ext>
            </a:extLst>
          </p:cNvPr>
          <p:cNvSpPr/>
          <p:nvPr/>
        </p:nvSpPr>
        <p:spPr>
          <a:xfrm>
            <a:off x="261258" y="249807"/>
            <a:ext cx="116912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Activity</a:t>
            </a:r>
          </a:p>
          <a:p>
            <a:pPr algn="ctr"/>
            <a:r>
              <a:rPr lang="en-GB" sz="2400" dirty="0"/>
              <a:t>Myths or Facts?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228C4-7CB1-4BBF-9DF7-15D55C2F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809" y="139188"/>
            <a:ext cx="2014490" cy="20348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EFFE93-0F5D-4B4E-93C2-786729ADA5E8}"/>
              </a:ext>
            </a:extLst>
          </p:cNvPr>
          <p:cNvSpPr/>
          <p:nvPr/>
        </p:nvSpPr>
        <p:spPr>
          <a:xfrm>
            <a:off x="2383943" y="1915259"/>
            <a:ext cx="7445886" cy="1210648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bg1"/>
                </a:solidFill>
                <a:latin typeface="Arial MT Lt"/>
              </a:rPr>
              <a:t>From the knowledge you have gained, are the following statements fact or myth?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73E55F-5EEF-2785-5BDC-D93F822C2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9283">
            <a:off x="518254" y="3166546"/>
            <a:ext cx="4682134" cy="2865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43635-2EC5-3399-8523-97EB67068CF9}"/>
              </a:ext>
            </a:extLst>
          </p:cNvPr>
          <p:cNvSpPr txBox="1"/>
          <p:nvPr/>
        </p:nvSpPr>
        <p:spPr>
          <a:xfrm>
            <a:off x="5485662" y="4013200"/>
            <a:ext cx="1402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81C00-8473-4D6C-3D1B-AF2F1630D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0266">
            <a:off x="6916756" y="2608372"/>
            <a:ext cx="4334471" cy="36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3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2CF00F-3C4E-4B70-A8A1-82CF3FA289CC}"/>
              </a:ext>
            </a:extLst>
          </p:cNvPr>
          <p:cNvSpPr/>
          <p:nvPr/>
        </p:nvSpPr>
        <p:spPr>
          <a:xfrm>
            <a:off x="244929" y="393581"/>
            <a:ext cx="1169125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Question 1</a:t>
            </a:r>
          </a:p>
          <a:p>
            <a:pPr algn="ctr"/>
            <a:r>
              <a:rPr lang="en-GB" sz="5400" dirty="0"/>
              <a:t>Apprentices only earn Minimum Wage?</a:t>
            </a:r>
          </a:p>
          <a:p>
            <a:pPr algn="ctr"/>
            <a:r>
              <a:rPr lang="en-GB" sz="5000" b="1" dirty="0"/>
              <a:t> </a:t>
            </a:r>
          </a:p>
          <a:p>
            <a:endParaRPr lang="en-GB" dirty="0">
              <a:latin typeface="Arial MT Lt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123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2CF00F-3C4E-4B70-A8A1-82CF3FA289CC}"/>
              </a:ext>
            </a:extLst>
          </p:cNvPr>
          <p:cNvSpPr/>
          <p:nvPr/>
        </p:nvSpPr>
        <p:spPr>
          <a:xfrm>
            <a:off x="244929" y="393581"/>
            <a:ext cx="1169125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Question 1</a:t>
            </a:r>
          </a:p>
          <a:p>
            <a:pPr algn="ctr"/>
            <a:r>
              <a:rPr lang="en-GB" sz="5400" dirty="0"/>
              <a:t>Apprentices only earn Minimum Wage?</a:t>
            </a:r>
          </a:p>
          <a:p>
            <a:pPr algn="ctr"/>
            <a:r>
              <a:rPr lang="en-GB" sz="5000" b="1" dirty="0"/>
              <a:t> </a:t>
            </a:r>
          </a:p>
          <a:p>
            <a:endParaRPr lang="en-GB" dirty="0">
              <a:latin typeface="Arial MT Lt"/>
            </a:endParaRPr>
          </a:p>
          <a:p>
            <a:endParaRPr lang="en-GB" sz="2400" dirty="0"/>
          </a:p>
        </p:txBody>
      </p:sp>
      <p:pic>
        <p:nvPicPr>
          <p:cNvPr id="5" name="Picture 2" descr="Stamp saying myth">
            <a:extLst>
              <a:ext uri="{FF2B5EF4-FFF2-40B4-BE49-F238E27FC236}">
                <a16:creationId xmlns:a16="http://schemas.microsoft.com/office/drawing/2014/main" id="{DCD6F8F1-A805-491A-A7A2-FEA5FF52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41" y="2901990"/>
            <a:ext cx="4678318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66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6E6232-1412-45BE-AE44-3B1341AB14C3}"/>
              </a:ext>
            </a:extLst>
          </p:cNvPr>
          <p:cNvSpPr/>
          <p:nvPr/>
        </p:nvSpPr>
        <p:spPr>
          <a:xfrm>
            <a:off x="234042" y="409910"/>
            <a:ext cx="1172391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  <a:latin typeface="Arial MT Lt"/>
              </a:rPr>
              <a:t>Question 2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I won’t be treated the same at work if I’m an Apprentice?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700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6E6232-1412-45BE-AE44-3B1341AB14C3}"/>
              </a:ext>
            </a:extLst>
          </p:cNvPr>
          <p:cNvSpPr/>
          <p:nvPr/>
        </p:nvSpPr>
        <p:spPr>
          <a:xfrm>
            <a:off x="234042" y="409910"/>
            <a:ext cx="1172391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  <a:latin typeface="Arial MT Lt"/>
              </a:rPr>
              <a:t>Question 2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I won’t be treated the same at work if I’m an Apprentice?</a:t>
            </a:r>
          </a:p>
          <a:p>
            <a:endParaRPr lang="en-GB" sz="2400" dirty="0"/>
          </a:p>
        </p:txBody>
      </p:sp>
      <p:pic>
        <p:nvPicPr>
          <p:cNvPr id="5" name="Picture 2" descr="Stamp saying myth">
            <a:extLst>
              <a:ext uri="{FF2B5EF4-FFF2-40B4-BE49-F238E27FC236}">
                <a16:creationId xmlns:a16="http://schemas.microsoft.com/office/drawing/2014/main" id="{3B7F6782-458A-4D9A-BEC4-CEF59F50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41" y="2901990"/>
            <a:ext cx="4678318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8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648465"/>
            <a:ext cx="11465560" cy="1325563"/>
          </a:xfrm>
        </p:spPr>
        <p:txBody>
          <a:bodyPr/>
          <a:lstStyle/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Want this resource in another format?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7C4DF-7D3D-41F4-A6D5-269C4509A0BD}"/>
              </a:ext>
            </a:extLst>
          </p:cNvPr>
          <p:cNvSpPr/>
          <p:nvPr/>
        </p:nvSpPr>
        <p:spPr>
          <a:xfrm>
            <a:off x="5085467" y="3244334"/>
            <a:ext cx="20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to help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1FD14-F2C2-438B-BF71-292801EFC4B8}"/>
              </a:ext>
            </a:extLst>
          </p:cNvPr>
          <p:cNvSpPr/>
          <p:nvPr/>
        </p:nvSpPr>
        <p:spPr>
          <a:xfrm>
            <a:off x="1737360" y="1558529"/>
            <a:ext cx="8717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If you require this presentation with an audio voiceover and subtitles, click the link below.</a:t>
            </a:r>
          </a:p>
        </p:txBody>
      </p:sp>
      <p:sp>
        <p:nvSpPr>
          <p:cNvPr id="5" name="Rectangle: Rounded Corners 4" descr="a box with rounded corners that contains the hyperlink to the Aspire Higher survey">
            <a:extLst>
              <a:ext uri="{FF2B5EF4-FFF2-40B4-BE49-F238E27FC236}">
                <a16:creationId xmlns:a16="http://schemas.microsoft.com/office/drawing/2014/main" id="{483F341A-5BC0-4E86-89F3-D457EDCC2C78}"/>
              </a:ext>
            </a:extLst>
          </p:cNvPr>
          <p:cNvSpPr/>
          <p:nvPr/>
        </p:nvSpPr>
        <p:spPr>
          <a:xfrm>
            <a:off x="821466" y="2849505"/>
            <a:ext cx="10549068" cy="711438"/>
          </a:xfrm>
          <a:prstGeom prst="roundRect">
            <a:avLst/>
          </a:prstGeom>
          <a:solidFill>
            <a:srgbClr val="E93752"/>
          </a:solidFill>
          <a:ln w="76200"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b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HADA Presentation with Audio and Subtitles Link</a:t>
            </a:r>
            <a:endParaRPr lang="en-GB" sz="2400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3F8A590-EE4B-4B6F-A725-7257940B7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9783"/>
          <a:stretch/>
        </p:blipFill>
        <p:spPr bwMode="auto">
          <a:xfrm>
            <a:off x="3268153" y="3660225"/>
            <a:ext cx="1305411" cy="107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CF02244-299B-4498-BA31-BB67AEEAE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4" b="12557"/>
          <a:stretch/>
        </p:blipFill>
        <p:spPr bwMode="auto">
          <a:xfrm>
            <a:off x="7618438" y="3701839"/>
            <a:ext cx="1361540" cy="103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 descr="a box with rounded corners that contains the hyperlink to the Aspire Higher survey">
            <a:extLst>
              <a:ext uri="{FF2B5EF4-FFF2-40B4-BE49-F238E27FC236}">
                <a16:creationId xmlns:a16="http://schemas.microsoft.com/office/drawing/2014/main" id="{8E48B07E-4409-4196-A72E-64F97926A640}"/>
              </a:ext>
            </a:extLst>
          </p:cNvPr>
          <p:cNvSpPr/>
          <p:nvPr/>
        </p:nvSpPr>
        <p:spPr>
          <a:xfrm>
            <a:off x="2735580" y="5118092"/>
            <a:ext cx="6720840" cy="645564"/>
          </a:xfrm>
          <a:prstGeom prst="roundRect">
            <a:avLst/>
          </a:prstGeom>
          <a:solidFill>
            <a:srgbClr val="6B355A"/>
          </a:solidFill>
          <a:ln w="76200"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Use  the       button to adjust subtitle options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E098D-910A-41C2-B24A-F947EE893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134" y="5257444"/>
            <a:ext cx="366859" cy="3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45BED-0E95-4650-ABA1-CAEC7DCAA95C}"/>
              </a:ext>
            </a:extLst>
          </p:cNvPr>
          <p:cNvSpPr/>
          <p:nvPr/>
        </p:nvSpPr>
        <p:spPr>
          <a:xfrm>
            <a:off x="690880" y="393581"/>
            <a:ext cx="11074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3 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I will be able to achieve a Masters Degree through an Apprenticeship?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6890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45BED-0E95-4650-ABA1-CAEC7DCAA95C}"/>
              </a:ext>
            </a:extLst>
          </p:cNvPr>
          <p:cNvSpPr/>
          <p:nvPr/>
        </p:nvSpPr>
        <p:spPr>
          <a:xfrm>
            <a:off x="690880" y="393581"/>
            <a:ext cx="11074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3 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I will be able to achieve a Masters Degree through an Apprenticeship?</a:t>
            </a:r>
          </a:p>
          <a:p>
            <a:endParaRPr lang="en-GB" sz="2400" dirty="0"/>
          </a:p>
        </p:txBody>
      </p:sp>
      <p:pic>
        <p:nvPicPr>
          <p:cNvPr id="5" name="Picture 2" descr="Stamp saying fact">
            <a:extLst>
              <a:ext uri="{FF2B5EF4-FFF2-40B4-BE49-F238E27FC236}">
                <a16:creationId xmlns:a16="http://schemas.microsoft.com/office/drawing/2014/main" id="{3A934AFC-878E-41E3-B0B3-A374E50D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701">
            <a:off x="3975575" y="3159296"/>
            <a:ext cx="4240850" cy="29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14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8322EA-8B2D-49E4-8B5F-99059924C078}"/>
              </a:ext>
            </a:extLst>
          </p:cNvPr>
          <p:cNvSpPr/>
          <p:nvPr/>
        </p:nvSpPr>
        <p:spPr>
          <a:xfrm>
            <a:off x="690880" y="393581"/>
            <a:ext cx="11074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4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Apprenticeships are for people who do not do well in education?</a:t>
            </a:r>
            <a:endParaRPr lang="en-GB" sz="5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5342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8322EA-8B2D-49E4-8B5F-99059924C078}"/>
              </a:ext>
            </a:extLst>
          </p:cNvPr>
          <p:cNvSpPr/>
          <p:nvPr/>
        </p:nvSpPr>
        <p:spPr>
          <a:xfrm>
            <a:off x="690880" y="393581"/>
            <a:ext cx="11074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4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Apprenticeships are for people who do not do well in education?</a:t>
            </a:r>
            <a:endParaRPr lang="en-GB" sz="5000" dirty="0"/>
          </a:p>
          <a:p>
            <a:endParaRPr lang="en-GB" sz="2400" dirty="0"/>
          </a:p>
        </p:txBody>
      </p:sp>
      <p:pic>
        <p:nvPicPr>
          <p:cNvPr id="5" name="Picture 2" descr="Stamp saying myth">
            <a:extLst>
              <a:ext uri="{FF2B5EF4-FFF2-40B4-BE49-F238E27FC236}">
                <a16:creationId xmlns:a16="http://schemas.microsoft.com/office/drawing/2014/main" id="{E4E89BEE-911F-415C-B836-773063FB6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41" y="2901990"/>
            <a:ext cx="4678318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68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3A341B-AD0F-473E-A664-0EB1B84CB936}"/>
              </a:ext>
            </a:extLst>
          </p:cNvPr>
          <p:cNvSpPr/>
          <p:nvPr/>
        </p:nvSpPr>
        <p:spPr>
          <a:xfrm>
            <a:off x="690880" y="393581"/>
            <a:ext cx="1107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5 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You will have the same degree as if you chose to go to University and study through the traditional route?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3185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3A341B-AD0F-473E-A664-0EB1B84CB936}"/>
              </a:ext>
            </a:extLst>
          </p:cNvPr>
          <p:cNvSpPr/>
          <p:nvPr/>
        </p:nvSpPr>
        <p:spPr>
          <a:xfrm>
            <a:off x="690880" y="393581"/>
            <a:ext cx="1107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5 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You will have the same degree as if you chose to go to University and study through the traditional route?</a:t>
            </a:r>
          </a:p>
          <a:p>
            <a:endParaRPr lang="en-GB" sz="2400" dirty="0"/>
          </a:p>
        </p:txBody>
      </p:sp>
      <p:pic>
        <p:nvPicPr>
          <p:cNvPr id="5" name="Picture 2" descr="Stamp saying fact">
            <a:extLst>
              <a:ext uri="{FF2B5EF4-FFF2-40B4-BE49-F238E27FC236}">
                <a16:creationId xmlns:a16="http://schemas.microsoft.com/office/drawing/2014/main" id="{715A6BB1-BBF1-4F5E-BCC2-A0A2EBFB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701">
            <a:off x="4158632" y="3393824"/>
            <a:ext cx="4138896" cy="29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27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4CCE14-F73A-4607-B885-05414FD5F6C0}"/>
              </a:ext>
            </a:extLst>
          </p:cNvPr>
          <p:cNvSpPr/>
          <p:nvPr/>
        </p:nvSpPr>
        <p:spPr>
          <a:xfrm>
            <a:off x="690880" y="393581"/>
            <a:ext cx="1107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  <a:latin typeface="Arial MT Lt"/>
              </a:rPr>
              <a:t>Question 6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It won't help my job prospects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015519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4CCE14-F73A-4607-B885-05414FD5F6C0}"/>
              </a:ext>
            </a:extLst>
          </p:cNvPr>
          <p:cNvSpPr/>
          <p:nvPr/>
        </p:nvSpPr>
        <p:spPr>
          <a:xfrm>
            <a:off x="690880" y="393581"/>
            <a:ext cx="1107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  <a:latin typeface="Arial MT Lt"/>
              </a:rPr>
              <a:t>Question 6 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It won't help my job prospects</a:t>
            </a:r>
            <a:endParaRPr lang="en-GB" sz="5000" dirty="0"/>
          </a:p>
        </p:txBody>
      </p:sp>
      <p:pic>
        <p:nvPicPr>
          <p:cNvPr id="5" name="Picture 2" descr="Stamp saying myth">
            <a:extLst>
              <a:ext uri="{FF2B5EF4-FFF2-40B4-BE49-F238E27FC236}">
                <a16:creationId xmlns:a16="http://schemas.microsoft.com/office/drawing/2014/main" id="{6F08188A-BC3E-48B0-9FDF-0E02A672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41" y="2901990"/>
            <a:ext cx="4678318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E00D93-BA19-4527-8C58-A7F80CA866E4}"/>
              </a:ext>
            </a:extLst>
          </p:cNvPr>
          <p:cNvSpPr/>
          <p:nvPr/>
        </p:nvSpPr>
        <p:spPr>
          <a:xfrm>
            <a:off x="690880" y="393581"/>
            <a:ext cx="11074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7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University is the option everyone should be aiming for?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8522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E00D93-BA19-4527-8C58-A7F80CA866E4}"/>
              </a:ext>
            </a:extLst>
          </p:cNvPr>
          <p:cNvSpPr/>
          <p:nvPr/>
        </p:nvSpPr>
        <p:spPr>
          <a:xfrm>
            <a:off x="690880" y="393581"/>
            <a:ext cx="11074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7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University is the option everyone should be aiming for?</a:t>
            </a:r>
          </a:p>
          <a:p>
            <a:endParaRPr lang="en-GB" sz="2400" dirty="0"/>
          </a:p>
        </p:txBody>
      </p:sp>
      <p:pic>
        <p:nvPicPr>
          <p:cNvPr id="5" name="Picture 2" descr="Stamp saying myth">
            <a:extLst>
              <a:ext uri="{FF2B5EF4-FFF2-40B4-BE49-F238E27FC236}">
                <a16:creationId xmlns:a16="http://schemas.microsoft.com/office/drawing/2014/main" id="{23E7C582-EB6E-4344-935A-742AA11B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41" y="2901990"/>
            <a:ext cx="4678318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2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10"/>
            <a:ext cx="10515600" cy="1325563"/>
          </a:xfrm>
        </p:spPr>
        <p:txBody>
          <a:bodyPr/>
          <a:lstStyle/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7C4DF-7D3D-41F4-A6D5-269C4509A0BD}"/>
              </a:ext>
            </a:extLst>
          </p:cNvPr>
          <p:cNvSpPr/>
          <p:nvPr/>
        </p:nvSpPr>
        <p:spPr>
          <a:xfrm>
            <a:off x="5085467" y="3244334"/>
            <a:ext cx="20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to help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1FD14-F2C2-438B-BF71-292801EFC4B8}"/>
              </a:ext>
            </a:extLst>
          </p:cNvPr>
          <p:cNvSpPr/>
          <p:nvPr/>
        </p:nvSpPr>
        <p:spPr>
          <a:xfrm>
            <a:off x="518160" y="1558530"/>
            <a:ext cx="112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B355A"/>
                </a:solidFill>
              </a:rPr>
              <a:t>Please complete the survey – it takes just 2 minutes!</a:t>
            </a:r>
          </a:p>
          <a:p>
            <a:pPr algn="ctr"/>
            <a:r>
              <a:rPr lang="en-GB" sz="2400" b="1" dirty="0">
                <a:solidFill>
                  <a:srgbClr val="6B355A"/>
                </a:solidFill>
              </a:rPr>
              <a:t>It will help us support you more in the future!</a:t>
            </a:r>
          </a:p>
        </p:txBody>
      </p:sp>
      <p:sp>
        <p:nvSpPr>
          <p:cNvPr id="5" name="Rectangle: Rounded Corners 4" descr="a box with rounded corners that contains the hyperlink to the Aspire Higher survey">
            <a:extLst>
              <a:ext uri="{FF2B5EF4-FFF2-40B4-BE49-F238E27FC236}">
                <a16:creationId xmlns:a16="http://schemas.microsoft.com/office/drawing/2014/main" id="{483F341A-5BC0-4E86-89F3-D457EDCC2C78}"/>
              </a:ext>
            </a:extLst>
          </p:cNvPr>
          <p:cNvSpPr/>
          <p:nvPr/>
        </p:nvSpPr>
        <p:spPr>
          <a:xfrm>
            <a:off x="3749040" y="494665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endParaRPr lang="en-GB" sz="2400" b="1" u="sng" dirty="0">
              <a:solidFill>
                <a:schemeClr val="bg2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7B71C1-78EE-4035-895E-F7A7E9C58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B81C69-2B51-47FE-9BA8-A34736CA0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81" y="1958373"/>
            <a:ext cx="5715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23338-EECE-477E-A2F5-48C5AF20DCC4}"/>
              </a:ext>
            </a:extLst>
          </p:cNvPr>
          <p:cNvSpPr/>
          <p:nvPr/>
        </p:nvSpPr>
        <p:spPr>
          <a:xfrm>
            <a:off x="690880" y="393581"/>
            <a:ext cx="11074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8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I can apply for HADA at any point as there is no fixed deadline?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2456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23338-EECE-477E-A2F5-48C5AF20DCC4}"/>
              </a:ext>
            </a:extLst>
          </p:cNvPr>
          <p:cNvSpPr/>
          <p:nvPr/>
        </p:nvSpPr>
        <p:spPr>
          <a:xfrm>
            <a:off x="690880" y="393581"/>
            <a:ext cx="11074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000" b="1" dirty="0">
                <a:solidFill>
                  <a:prstClr val="black"/>
                </a:solidFill>
              </a:rPr>
              <a:t>Question 8</a:t>
            </a:r>
          </a:p>
          <a:p>
            <a:pPr lvl="0" algn="ctr"/>
            <a:r>
              <a:rPr lang="en-GB" sz="5000" dirty="0">
                <a:solidFill>
                  <a:prstClr val="black"/>
                </a:solidFill>
              </a:rPr>
              <a:t>I can apply for HADA at any point as there is no fixed deadline?</a:t>
            </a:r>
          </a:p>
          <a:p>
            <a:endParaRPr lang="en-GB" sz="2400" dirty="0"/>
          </a:p>
        </p:txBody>
      </p:sp>
      <p:pic>
        <p:nvPicPr>
          <p:cNvPr id="6" name="Picture 2" descr="Stamp saying fact">
            <a:extLst>
              <a:ext uri="{FF2B5EF4-FFF2-40B4-BE49-F238E27FC236}">
                <a16:creationId xmlns:a16="http://schemas.microsoft.com/office/drawing/2014/main" id="{1621BDE1-01FD-4BCB-9A61-0D9826CED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701">
            <a:off x="4158632" y="3393824"/>
            <a:ext cx="4138896" cy="29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93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1D62-B922-4519-8A5C-144253A5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81" y="1399937"/>
            <a:ext cx="5496560" cy="451339"/>
          </a:xfrm>
        </p:spPr>
        <p:txBody>
          <a:bodyPr/>
          <a:lstStyle/>
          <a:p>
            <a:r>
              <a:rPr lang="en-GB" sz="2400" dirty="0">
                <a:solidFill>
                  <a:srgbClr val="6B355A"/>
                </a:solidFill>
              </a:rPr>
              <a:t>Don’t forget to complete our survey!</a:t>
            </a:r>
          </a:p>
        </p:txBody>
      </p:sp>
      <p:sp>
        <p:nvSpPr>
          <p:cNvPr id="3" name="Rectangle: Rounded Corners 2" descr="a box with rounded corners that contains the link to the Aspire Higher survey">
            <a:extLst>
              <a:ext uri="{FF2B5EF4-FFF2-40B4-BE49-F238E27FC236}">
                <a16:creationId xmlns:a16="http://schemas.microsoft.com/office/drawing/2014/main" id="{8FE6BD03-188B-4D20-83FE-CB11A57A484D}"/>
              </a:ext>
            </a:extLst>
          </p:cNvPr>
          <p:cNvSpPr/>
          <p:nvPr/>
        </p:nvSpPr>
        <p:spPr>
          <a:xfrm>
            <a:off x="3653790" y="472374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r>
              <a:rPr lang="en-GB" sz="2400" b="1" u="sng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9AEF85-45A4-4B3F-84D3-FBCF58774AE6}"/>
              </a:ext>
            </a:extLst>
          </p:cNvPr>
          <p:cNvSpPr txBox="1">
            <a:spLocks/>
          </p:cNvSpPr>
          <p:nvPr/>
        </p:nvSpPr>
        <p:spPr>
          <a:xfrm>
            <a:off x="746760" y="5632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6BC29-8FBD-418F-9FA2-13154C63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050">
            <a:off x="4053340" y="1490998"/>
            <a:ext cx="3902441" cy="3242470"/>
          </a:xfrm>
          <a:prstGeom prst="rect">
            <a:avLst/>
          </a:prstGeom>
        </p:spPr>
      </p:pic>
      <p:pic>
        <p:nvPicPr>
          <p:cNvPr id="9" name="Picture 2" descr="a timer showing two minutes to go">
            <a:extLst>
              <a:ext uri="{FF2B5EF4-FFF2-40B4-BE49-F238E27FC236}">
                <a16:creationId xmlns:a16="http://schemas.microsoft.com/office/drawing/2014/main" id="{D425CCBD-83FF-459F-9E82-8695BDB80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he Aspire Higher logo">
            <a:extLst>
              <a:ext uri="{FF2B5EF4-FFF2-40B4-BE49-F238E27FC236}">
                <a16:creationId xmlns:a16="http://schemas.microsoft.com/office/drawing/2014/main" id="{391917D6-3B1D-4E32-944F-45EC914F3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9" y="4281629"/>
            <a:ext cx="884223" cy="884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C3E9D83-64A1-488F-868D-CFAA7C4428FC}"/>
              </a:ext>
            </a:extLst>
          </p:cNvPr>
          <p:cNvSpPr/>
          <p:nvPr/>
        </p:nvSpPr>
        <p:spPr>
          <a:xfrm>
            <a:off x="8933060" y="5115140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@AspireHigherNet</a:t>
            </a:r>
            <a:endParaRPr lang="en-GB" dirty="0">
              <a:solidFill>
                <a:srgbClr val="A53959"/>
              </a:solidFill>
            </a:endParaRPr>
          </a:p>
        </p:txBody>
      </p:sp>
      <p:sp>
        <p:nvSpPr>
          <p:cNvPr id="24" name="Rectangle 23">
            <a:hlinkClick r:id="rId8"/>
            <a:extLst>
              <a:ext uri="{FF2B5EF4-FFF2-40B4-BE49-F238E27FC236}">
                <a16:creationId xmlns:a16="http://schemas.microsoft.com/office/drawing/2014/main" id="{EBF75375-05E6-40BB-B678-B0680A22BA6A}"/>
              </a:ext>
            </a:extLst>
          </p:cNvPr>
          <p:cNvSpPr/>
          <p:nvPr/>
        </p:nvSpPr>
        <p:spPr>
          <a:xfrm>
            <a:off x="929640" y="5115140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aspire-higher.co.uk/</a:t>
            </a:r>
            <a:r>
              <a:rPr lang="en-GB" dirty="0">
                <a:solidFill>
                  <a:srgbClr val="A53959"/>
                </a:solidFill>
              </a:rPr>
              <a:t> </a:t>
            </a:r>
          </a:p>
        </p:txBody>
      </p:sp>
      <p:pic>
        <p:nvPicPr>
          <p:cNvPr id="26" name="Picture 25" descr="the Twitter logo">
            <a:extLst>
              <a:ext uri="{FF2B5EF4-FFF2-40B4-BE49-F238E27FC236}">
                <a16:creationId xmlns:a16="http://schemas.microsoft.com/office/drawing/2014/main" id="{F593BA71-C0F8-4ABA-812E-A589C3A506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56" y="4419004"/>
            <a:ext cx="585773" cy="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51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C57EC-1DF6-47C8-A92B-0DCA8543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Higher Apprenticeships </a:t>
            </a:r>
            <a:br>
              <a:rPr lang="en-US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Apprenticeship Degrees</a:t>
            </a:r>
            <a:br>
              <a:rPr lang="en-US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(HADA)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A5DD8-5ABB-415E-905D-FD1356C31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123749"/>
            <a:ext cx="4141760" cy="352490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60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E4A85-1C48-764E-9A34-349BB3ED3021}"/>
              </a:ext>
            </a:extLst>
          </p:cNvPr>
          <p:cNvSpPr txBox="1"/>
          <p:nvPr/>
        </p:nvSpPr>
        <p:spPr>
          <a:xfrm>
            <a:off x="1115209" y="339852"/>
            <a:ext cx="9961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spc="-130" dirty="0">
                <a:latin typeface="Arial" panose="020B0604020202020204" pitchFamily="34" charset="0"/>
                <a:cs typeface="Arial" panose="020B0604020202020204" pitchFamily="34" charset="0"/>
              </a:rPr>
              <a:t>Content of the session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9D304-CA23-4B29-B661-2EE21D7AEC7E}"/>
              </a:ext>
            </a:extLst>
          </p:cNvPr>
          <p:cNvSpPr txBox="1"/>
          <p:nvPr/>
        </p:nvSpPr>
        <p:spPr>
          <a:xfrm>
            <a:off x="531225" y="1687369"/>
            <a:ext cx="10832192" cy="26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1" kern="0" spc="-120" dirty="0">
                <a:solidFill>
                  <a:srgbClr val="8A5873"/>
                </a:solidFill>
                <a:cs typeface="Arial" panose="020B0604020202020204" pitchFamily="34" charset="0"/>
              </a:rPr>
              <a:t>What is an Apprenticeship?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1" kern="0" spc="-120" dirty="0">
                <a:solidFill>
                  <a:srgbClr val="8A5873"/>
                </a:solidFill>
                <a:cs typeface="Arial" panose="020B0604020202020204" pitchFamily="34" charset="0"/>
              </a:rPr>
              <a:t>How to find and apply for HADA’s?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1" kern="0" spc="-120" dirty="0">
                <a:solidFill>
                  <a:srgbClr val="8A5873"/>
                </a:solidFill>
                <a:cs typeface="Arial" panose="020B0604020202020204" pitchFamily="34" charset="0"/>
              </a:rPr>
              <a:t>Myths and Facts of Apprenticeships</a:t>
            </a:r>
            <a:endParaRPr lang="en-GB" sz="2800" b="1" kern="0" spc="-120" dirty="0">
              <a:solidFill>
                <a:srgbClr val="9C5FB5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spc="-120" dirty="0">
              <a:solidFill>
                <a:srgbClr val="9C5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49D14-D7AA-4B94-8387-D2417B3D61EB}"/>
              </a:ext>
            </a:extLst>
          </p:cNvPr>
          <p:cNvSpPr txBox="1"/>
          <p:nvPr/>
        </p:nvSpPr>
        <p:spPr>
          <a:xfrm>
            <a:off x="992864" y="761935"/>
            <a:ext cx="99615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5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Apprenticeship?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011DAA-99A3-49A2-92A7-AD823BF6FB2E}"/>
              </a:ext>
            </a:extLst>
          </p:cNvPr>
          <p:cNvSpPr/>
          <p:nvPr/>
        </p:nvSpPr>
        <p:spPr>
          <a:xfrm>
            <a:off x="790409" y="373578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</a:rPr>
              <a:t>So what is this about, a degree is a degree, isn’t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17918B4-282E-4F75-BFF1-BC228141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What is an Apprenticeship?</a:t>
            </a:r>
          </a:p>
        </p:txBody>
      </p:sp>
      <p:pic>
        <p:nvPicPr>
          <p:cNvPr id="10" name="Picture 9" descr="image learn and earn in a block letters">
            <a:extLst>
              <a:ext uri="{FF2B5EF4-FFF2-40B4-BE49-F238E27FC236}">
                <a16:creationId xmlns:a16="http://schemas.microsoft.com/office/drawing/2014/main" id="{2D343D1E-36ED-4951-AB8A-552161C26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7" y="2130886"/>
            <a:ext cx="4317641" cy="3234063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70A5DE8-185D-4FDF-92B5-0689077CE80B}"/>
              </a:ext>
            </a:extLst>
          </p:cNvPr>
          <p:cNvSpPr txBox="1">
            <a:spLocks/>
          </p:cNvSpPr>
          <p:nvPr/>
        </p:nvSpPr>
        <p:spPr>
          <a:xfrm>
            <a:off x="4995457" y="1372775"/>
            <a:ext cx="6825412" cy="874260"/>
          </a:xfrm>
          <a:prstGeom prst="roundRect">
            <a:avLst/>
          </a:prstGeom>
          <a:solidFill>
            <a:srgbClr val="6B355A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0" dirty="0">
                <a:solidFill>
                  <a:schemeClr val="bg1"/>
                </a:solidFill>
              </a:rPr>
              <a:t>Combine on-the-job training with classroom learning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8E6EDE6-8CED-440D-BB34-3498B18CF2A1}"/>
              </a:ext>
            </a:extLst>
          </p:cNvPr>
          <p:cNvSpPr txBox="1">
            <a:spLocks/>
          </p:cNvSpPr>
          <p:nvPr/>
        </p:nvSpPr>
        <p:spPr>
          <a:xfrm>
            <a:off x="4995458" y="2644892"/>
            <a:ext cx="6825412" cy="874260"/>
          </a:xfrm>
          <a:prstGeom prst="roundRect">
            <a:avLst/>
          </a:prstGeom>
          <a:solidFill>
            <a:srgbClr val="E93752"/>
          </a:solidFill>
          <a:ln w="6350" cap="flat" cmpd="sng" algn="ctr">
            <a:solidFill>
              <a:srgbClr val="E93752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0" dirty="0">
                <a:solidFill>
                  <a:schemeClr val="bg1"/>
                </a:solidFill>
              </a:rPr>
              <a:t>Study from intermediate (GCSE equivalent) to degree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E26DE77-3B7B-48B6-9E87-63877E64BBB5}"/>
              </a:ext>
            </a:extLst>
          </p:cNvPr>
          <p:cNvSpPr txBox="1">
            <a:spLocks/>
          </p:cNvSpPr>
          <p:nvPr/>
        </p:nvSpPr>
        <p:spPr>
          <a:xfrm>
            <a:off x="4995457" y="3917008"/>
            <a:ext cx="6825412" cy="874260"/>
          </a:xfrm>
          <a:prstGeom prst="roundRect">
            <a:avLst/>
          </a:prstGeom>
          <a:solidFill>
            <a:srgbClr val="A53959"/>
          </a:solidFill>
          <a:ln w="6350" cap="flat" cmpd="sng" algn="ctr">
            <a:solidFill>
              <a:srgbClr val="A53959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0" dirty="0">
                <a:solidFill>
                  <a:schemeClr val="bg1"/>
                </a:solidFill>
              </a:rPr>
              <a:t>Apprenticeships take between one and six years to complete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46B5635-FF5F-4D12-8340-DE99B30AF5E0}"/>
              </a:ext>
            </a:extLst>
          </p:cNvPr>
          <p:cNvSpPr txBox="1">
            <a:spLocks/>
          </p:cNvSpPr>
          <p:nvPr/>
        </p:nvSpPr>
        <p:spPr>
          <a:xfrm>
            <a:off x="5000901" y="5189125"/>
            <a:ext cx="6825412" cy="874260"/>
          </a:xfrm>
          <a:prstGeom prst="roundRect">
            <a:avLst/>
          </a:prstGeom>
          <a:solidFill>
            <a:srgbClr val="9C5FB5"/>
          </a:solidFill>
          <a:ln w="6350" cap="flat" cmpd="sng" algn="ctr">
            <a:solidFill>
              <a:srgbClr val="9C5FB5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A58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0" dirty="0">
                <a:solidFill>
                  <a:schemeClr val="bg1"/>
                </a:solidFill>
              </a:rPr>
              <a:t>You'll earn at least the National Minimum Wage while you train</a:t>
            </a:r>
          </a:p>
        </p:txBody>
      </p:sp>
    </p:spTree>
    <p:extLst>
      <p:ext uri="{BB962C8B-B14F-4D97-AF65-F5344CB8AC3E}">
        <p14:creationId xmlns:p14="http://schemas.microsoft.com/office/powerpoint/2010/main" val="149480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886"/>
            <a:ext cx="12192000" cy="827710"/>
          </a:xfrm>
        </p:spPr>
        <p:txBody>
          <a:bodyPr/>
          <a:lstStyle/>
          <a:p>
            <a:pPr algn="ctr"/>
            <a:r>
              <a:rPr lang="en-GB" dirty="0"/>
              <a:t>Apprenticeship Equivalents</a:t>
            </a:r>
            <a:br>
              <a:rPr lang="en-GB" dirty="0"/>
            </a:br>
            <a:r>
              <a:rPr lang="en-GB" sz="2400" b="0" dirty="0"/>
              <a:t>What are the different types of apprenticeships equivalent to?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24D7F4-AAEE-4AB9-AB5E-7123A0F0C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1734365"/>
            <a:ext cx="6770123" cy="2233115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0" dirty="0">
                <a:solidFill>
                  <a:schemeClr val="bg1"/>
                </a:solidFill>
              </a:rPr>
              <a:t>Higher Education, NVQ4+, HNC,</a:t>
            </a:r>
          </a:p>
          <a:p>
            <a:pPr marL="0" indent="0" algn="ctr">
              <a:buNone/>
            </a:pPr>
            <a:r>
              <a:rPr lang="en-GB" b="0" dirty="0">
                <a:solidFill>
                  <a:schemeClr val="bg1"/>
                </a:solidFill>
              </a:rPr>
              <a:t> Foundation Degree, HND,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Degree Apprenticeship</a:t>
            </a:r>
            <a:r>
              <a:rPr lang="en-GB" b="0" dirty="0">
                <a:solidFill>
                  <a:schemeClr val="bg1"/>
                </a:solidFill>
              </a:rPr>
              <a:t>, Degree</a:t>
            </a:r>
            <a:r>
              <a:rPr lang="en-GB" b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FFEC0B-4702-4883-97F9-47237A7A13E2}"/>
              </a:ext>
            </a:extLst>
          </p:cNvPr>
          <p:cNvSpPr/>
          <p:nvPr/>
        </p:nvSpPr>
        <p:spPr>
          <a:xfrm>
            <a:off x="580326" y="4192779"/>
            <a:ext cx="1728248" cy="1026669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latin typeface="Arial MT Lt"/>
              </a:rPr>
              <a:t>A - Levels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15C62E-DDF3-4EF3-AD04-89D5B5221B6C}"/>
              </a:ext>
            </a:extLst>
          </p:cNvPr>
          <p:cNvSpPr/>
          <p:nvPr/>
        </p:nvSpPr>
        <p:spPr>
          <a:xfrm>
            <a:off x="2923798" y="4192778"/>
            <a:ext cx="1728248" cy="1026670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latin typeface="Arial MT Lt"/>
              </a:rPr>
              <a:t>T-Levels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54EE3F-959F-4CC8-B162-DD1CE4B0F300}"/>
              </a:ext>
            </a:extLst>
          </p:cNvPr>
          <p:cNvSpPr/>
          <p:nvPr/>
        </p:nvSpPr>
        <p:spPr>
          <a:xfrm>
            <a:off x="5144632" y="4192779"/>
            <a:ext cx="2133490" cy="1026669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latin typeface="Arial MT Lt"/>
              </a:rPr>
              <a:t>BTEC Level 3 (OCR &amp; Other)</a:t>
            </a:r>
            <a:endParaRPr lang="en-GB" sz="2400" dirty="0">
              <a:latin typeface="Arial MT 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4AD37C-91EC-475A-83C3-EFFBFCF9153A}"/>
              </a:ext>
            </a:extLst>
          </p:cNvPr>
          <p:cNvSpPr/>
          <p:nvPr/>
        </p:nvSpPr>
        <p:spPr>
          <a:xfrm>
            <a:off x="8023698" y="1734369"/>
            <a:ext cx="3782223" cy="827709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MT Lt"/>
              </a:rPr>
              <a:t>Degree (Level 6- 7)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 MT Lt"/>
              </a:rPr>
              <a:t>(Bachelors / Masters)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0E7336-12FB-4664-BCDE-807D7FE3052E}"/>
              </a:ext>
            </a:extLst>
          </p:cNvPr>
          <p:cNvSpPr/>
          <p:nvPr/>
        </p:nvSpPr>
        <p:spPr>
          <a:xfrm>
            <a:off x="8023698" y="2787376"/>
            <a:ext cx="3782223" cy="1180104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MT Lt"/>
              </a:rPr>
              <a:t>Higher (Level 4- 7)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 MT Lt"/>
              </a:rPr>
              <a:t>(Foundation-Masters Degree, Higher Diploma)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8FF31A4-BD64-4946-8F66-53905D34ABFC}"/>
              </a:ext>
            </a:extLst>
          </p:cNvPr>
          <p:cNvSpPr/>
          <p:nvPr/>
        </p:nvSpPr>
        <p:spPr>
          <a:xfrm>
            <a:off x="8023697" y="4192778"/>
            <a:ext cx="3782223" cy="1026669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MT Lt"/>
              </a:rPr>
              <a:t>Advanced (Level 3)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 MT Lt"/>
              </a:rPr>
              <a:t>(2 A levels</a:t>
            </a:r>
          </a:p>
        </p:txBody>
      </p:sp>
    </p:spTree>
    <p:extLst>
      <p:ext uri="{BB962C8B-B14F-4D97-AF65-F5344CB8AC3E}">
        <p14:creationId xmlns:p14="http://schemas.microsoft.com/office/powerpoint/2010/main" val="117919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62F679-80F5-423E-9FC9-117D0152E661}"/>
              </a:ext>
            </a:extLst>
          </p:cNvPr>
          <p:cNvSpPr/>
          <p:nvPr/>
        </p:nvSpPr>
        <p:spPr>
          <a:xfrm>
            <a:off x="261051" y="235300"/>
            <a:ext cx="117913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What skills will I learn?</a:t>
            </a:r>
          </a:p>
          <a:p>
            <a:pPr algn="ctr"/>
            <a:r>
              <a:rPr lang="en-GB" sz="2400" dirty="0"/>
              <a:t>You will learn a variety of transferable skills that you may not gain from education alone.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F62B56-D253-42F7-BF5A-910408F8F8E1}"/>
              </a:ext>
            </a:extLst>
          </p:cNvPr>
          <p:cNvSpPr/>
          <p:nvPr/>
        </p:nvSpPr>
        <p:spPr>
          <a:xfrm>
            <a:off x="261051" y="2215293"/>
            <a:ext cx="2735327" cy="1915835"/>
          </a:xfrm>
          <a:prstGeom prst="roundRect">
            <a:avLst/>
          </a:prstGeom>
          <a:solidFill>
            <a:srgbClr val="B76997"/>
          </a:solidFill>
          <a:ln>
            <a:solidFill>
              <a:srgbClr val="9C5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Organisation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738E39-544C-452D-9C11-02CCD944C56D}"/>
              </a:ext>
            </a:extLst>
          </p:cNvPr>
          <p:cNvSpPr/>
          <p:nvPr/>
        </p:nvSpPr>
        <p:spPr>
          <a:xfrm>
            <a:off x="3239242" y="2215294"/>
            <a:ext cx="2735327" cy="1915835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Communication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F92041-9AB3-4984-9A66-03FD4B73C45D}"/>
              </a:ext>
            </a:extLst>
          </p:cNvPr>
          <p:cNvSpPr/>
          <p:nvPr/>
        </p:nvSpPr>
        <p:spPr>
          <a:xfrm>
            <a:off x="6217431" y="2215292"/>
            <a:ext cx="2735327" cy="1915835"/>
          </a:xfrm>
          <a:prstGeom prst="roundRect">
            <a:avLst/>
          </a:prstGeom>
          <a:solidFill>
            <a:srgbClr val="8A5873"/>
          </a:solidFill>
          <a:ln>
            <a:solidFill>
              <a:srgbClr val="8A5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2400" dirty="0">
                <a:solidFill>
                  <a:schemeClr val="bg1"/>
                </a:solidFill>
                <a:latin typeface="+mj-lt"/>
              </a:rPr>
              <a:t>Teamwork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1F3132-6B6E-4E45-9EC1-F23795D288A4}"/>
              </a:ext>
            </a:extLst>
          </p:cNvPr>
          <p:cNvSpPr/>
          <p:nvPr/>
        </p:nvSpPr>
        <p:spPr>
          <a:xfrm>
            <a:off x="9195620" y="2215292"/>
            <a:ext cx="2735327" cy="1915835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2400" dirty="0">
                <a:solidFill>
                  <a:schemeClr val="bg1"/>
                </a:solidFill>
                <a:latin typeface="+mj-lt"/>
              </a:rPr>
              <a:t>Leadership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7962FF-C54B-485F-80EF-30260B3D6641}"/>
              </a:ext>
            </a:extLst>
          </p:cNvPr>
          <p:cNvSpPr/>
          <p:nvPr/>
        </p:nvSpPr>
        <p:spPr>
          <a:xfrm>
            <a:off x="261051" y="4821697"/>
            <a:ext cx="11669896" cy="1060145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 MT Lt"/>
              </a:rPr>
              <a:t>The main purpose of an Apprenticeship is to learn so don’t be afraid to learn new skills as it’s all part of the learning and development experience.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</a:endParaRPr>
          </a:p>
        </p:txBody>
      </p:sp>
    </p:spTree>
    <p:extLst>
      <p:ext uri="{BB962C8B-B14F-4D97-AF65-F5344CB8AC3E}">
        <p14:creationId xmlns:p14="http://schemas.microsoft.com/office/powerpoint/2010/main" val="14210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F9E069-B56E-4C85-BFDA-326893828084}"/>
              </a:ext>
            </a:extLst>
          </p:cNvPr>
          <p:cNvSpPr/>
          <p:nvPr/>
        </p:nvSpPr>
        <p:spPr>
          <a:xfrm>
            <a:off x="2073907" y="292302"/>
            <a:ext cx="80441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/>
              <a:t>How long will it take?</a:t>
            </a:r>
          </a:p>
          <a:p>
            <a:pPr algn="ctr"/>
            <a:r>
              <a:rPr lang="en-GB" sz="2400" dirty="0"/>
              <a:t>This will vary depending on each opportunity but typically: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01F480-726E-41B8-B91D-6E7954D9C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55875"/>
              </p:ext>
            </p:extLst>
          </p:nvPr>
        </p:nvGraphicFramePr>
        <p:xfrm>
          <a:off x="667659" y="2627707"/>
          <a:ext cx="10856686" cy="244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399">
                  <a:extLst>
                    <a:ext uri="{9D8B030D-6E8A-4147-A177-3AD203B41FA5}">
                      <a16:colId xmlns:a16="http://schemas.microsoft.com/office/drawing/2014/main" val="2893185307"/>
                    </a:ext>
                  </a:extLst>
                </a:gridCol>
                <a:gridCol w="4615287">
                  <a:extLst>
                    <a:ext uri="{9D8B030D-6E8A-4147-A177-3AD203B41FA5}">
                      <a16:colId xmlns:a16="http://schemas.microsoft.com/office/drawing/2014/main" val="2957637676"/>
                    </a:ext>
                  </a:extLst>
                </a:gridCol>
              </a:tblGrid>
              <a:tr h="8166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Arial MT Lt"/>
                        </a:rPr>
                        <a:t>Intermediate Apprenticeship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5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Arial MT Lt"/>
                        </a:rPr>
                        <a:t>1 -1 ½ Years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5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029233"/>
                  </a:ext>
                </a:extLst>
              </a:tr>
              <a:tr h="8166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Arial MT Lt"/>
                        </a:rPr>
                        <a:t>Advanced Apprenticeship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5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Arial MT Lt"/>
                        </a:rPr>
                        <a:t> 2 Years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5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44119"/>
                  </a:ext>
                </a:extLst>
              </a:tr>
              <a:tr h="8166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Arial MT Lt"/>
                        </a:rPr>
                        <a:t>Higher &amp; Degree Apprenticeship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35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Arial MT Lt"/>
                        </a:rPr>
                        <a:t>3- 6 Years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35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5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535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022B5BA16CDC49B8E690D85751817C" ma:contentTypeVersion="14" ma:contentTypeDescription="Create a new document." ma:contentTypeScope="" ma:versionID="ac9dd176978e481b699883bb0bfe62b9">
  <xsd:schema xmlns:xsd="http://www.w3.org/2001/XMLSchema" xmlns:xs="http://www.w3.org/2001/XMLSchema" xmlns:p="http://schemas.microsoft.com/office/2006/metadata/properties" xmlns:ns3="b65918d8-bf03-4456-99d5-50a297b819df" xmlns:ns4="5c878000-3dc9-43e5-a9c8-37a0f11c13a8" targetNamespace="http://schemas.microsoft.com/office/2006/metadata/properties" ma:root="true" ma:fieldsID="7aab123ceb1f075dfa32bb2ad9b7ee95" ns3:_="" ns4:_="">
    <xsd:import namespace="b65918d8-bf03-4456-99d5-50a297b819df"/>
    <xsd:import namespace="5c878000-3dc9-43e5-a9c8-37a0f11c13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918d8-bf03-4456-99d5-50a297b81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78000-3dc9-43e5-a9c8-37a0f11c1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65918d8-bf03-4456-99d5-50a297b819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0175C-F2AF-4904-8C8B-F2CBEAC60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5918d8-bf03-4456-99d5-50a297b819df"/>
    <ds:schemaRef ds:uri="5c878000-3dc9-43e5-a9c8-37a0f11c1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CB49D-F4C4-4BAA-A3D5-15878D9B1F32}">
  <ds:schemaRefs>
    <ds:schemaRef ds:uri="http://schemas.openxmlformats.org/package/2006/metadata/core-properties"/>
    <ds:schemaRef ds:uri="http://schemas.microsoft.com/office/2006/documentManagement/types"/>
    <ds:schemaRef ds:uri="b65918d8-bf03-4456-99d5-50a297b819d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c878000-3dc9-43e5-a9c8-37a0f11c13a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DE459A-B9D2-413D-9A99-F1A206E92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2489</Words>
  <Application>Microsoft Office PowerPoint</Application>
  <PresentationFormat>Widescreen</PresentationFormat>
  <Paragraphs>387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Abadi Extra Light</vt:lpstr>
      <vt:lpstr>Arial</vt:lpstr>
      <vt:lpstr>Arial MT Lt</vt:lpstr>
      <vt:lpstr>Calibri</vt:lpstr>
      <vt:lpstr>Calibri (Body)</vt:lpstr>
      <vt:lpstr>inherit</vt:lpstr>
      <vt:lpstr>nta</vt:lpstr>
      <vt:lpstr>Custom Design</vt:lpstr>
      <vt:lpstr>1_Custom Design</vt:lpstr>
      <vt:lpstr>3_Custom Design</vt:lpstr>
      <vt:lpstr>Higher Apprenticeships  and Degree Apprenticeships (HADA)</vt:lpstr>
      <vt:lpstr>Want this resource in another format?</vt:lpstr>
      <vt:lpstr>Help us to help you! </vt:lpstr>
      <vt:lpstr>PowerPoint Presentation</vt:lpstr>
      <vt:lpstr>PowerPoint Presentation</vt:lpstr>
      <vt:lpstr>What is an Apprenticeship?</vt:lpstr>
      <vt:lpstr>Apprenticeship Equivalents What are the different types of apprenticeships equivalent 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Websites Remember, you can apply to as many apprenticeships as you like on top of your university applications!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 to complete our survey!</vt:lpstr>
      <vt:lpstr>Higher Apprenticeships  and Apprenticeship Degrees (HADA)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Pearce</dc:creator>
  <cp:lastModifiedBy>Colleen Galley</cp:lastModifiedBy>
  <cp:revision>70</cp:revision>
  <dcterms:created xsi:type="dcterms:W3CDTF">2019-09-11T07:44:27Z</dcterms:created>
  <dcterms:modified xsi:type="dcterms:W3CDTF">2022-08-01T09:39:09Z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0x01010090022B5BA16CDC49B8E690D85751817C</vt:lpwstr>
  </property>
  <property fmtid="{D5CDD505-2E9C-101B-9397-08002B2CF9AE}" pid="3" name="Order">
    <vt:r8>1028400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