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37"/>
  </p:notesMasterIdLst>
  <p:sldIdLst>
    <p:sldId id="257" r:id="rId8"/>
    <p:sldId id="481" r:id="rId9"/>
    <p:sldId id="479" r:id="rId10"/>
    <p:sldId id="282" r:id="rId11"/>
    <p:sldId id="448" r:id="rId12"/>
    <p:sldId id="258" r:id="rId13"/>
    <p:sldId id="263" r:id="rId14"/>
    <p:sldId id="449" r:id="rId15"/>
    <p:sldId id="451" r:id="rId16"/>
    <p:sldId id="450" r:id="rId17"/>
    <p:sldId id="452" r:id="rId18"/>
    <p:sldId id="454" r:id="rId19"/>
    <p:sldId id="447" r:id="rId20"/>
    <p:sldId id="453" r:id="rId21"/>
    <p:sldId id="445" r:id="rId22"/>
    <p:sldId id="446" r:id="rId23"/>
    <p:sldId id="458" r:id="rId24"/>
    <p:sldId id="455" r:id="rId25"/>
    <p:sldId id="469" r:id="rId26"/>
    <p:sldId id="468" r:id="rId27"/>
    <p:sldId id="467" r:id="rId28"/>
    <p:sldId id="470" r:id="rId29"/>
    <p:sldId id="471" r:id="rId30"/>
    <p:sldId id="473" r:id="rId31"/>
    <p:sldId id="472" r:id="rId32"/>
    <p:sldId id="474" r:id="rId33"/>
    <p:sldId id="475" r:id="rId34"/>
    <p:sldId id="480" r:id="rId35"/>
    <p:sldId id="4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959"/>
    <a:srgbClr val="E93752"/>
    <a:srgbClr val="6B355A"/>
    <a:srgbClr val="9C5FB5"/>
    <a:srgbClr val="8A5873"/>
    <a:srgbClr val="FCB8C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AEC4C-EB6A-4B85-B5CE-D3CC975E25DB}" v="4" dt="2020-11-06T12:37:30.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81447" autoAdjust="0"/>
  </p:normalViewPr>
  <p:slideViewPr>
    <p:cSldViewPr snapToGrid="0">
      <p:cViewPr varScale="1">
        <p:scale>
          <a:sx n="59" d="100"/>
          <a:sy n="59"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ADBC7985-D399-4843-B0E9-5973056DBCA8}"/>
    <pc:docChg chg="undo modSld">
      <pc:chgData name="Simon Chapman" userId="816af3fd-68a4-4ce6-ad5d-4f6db6abff7c" providerId="ADAL" clId="{ADBC7985-D399-4843-B0E9-5973056DBCA8}" dt="2020-10-08T12:45:32.860" v="14" actId="20577"/>
      <pc:docMkLst>
        <pc:docMk/>
      </pc:docMkLst>
      <pc:sldChg chg="modSp">
        <pc:chgData name="Simon Chapman" userId="816af3fd-68a4-4ce6-ad5d-4f6db6abff7c" providerId="ADAL" clId="{ADBC7985-D399-4843-B0E9-5973056DBCA8}" dt="2020-10-08T12:45:32.860" v="14" actId="20577"/>
        <pc:sldMkLst>
          <pc:docMk/>
          <pc:sldMk cId="351069918" sldId="282"/>
        </pc:sldMkLst>
        <pc:spChg chg="mod">
          <ac:chgData name="Simon Chapman" userId="816af3fd-68a4-4ce6-ad5d-4f6db6abff7c" providerId="ADAL" clId="{ADBC7985-D399-4843-B0E9-5973056DBCA8}" dt="2020-10-08T12:45:32.860" v="14" actId="20577"/>
          <ac:spMkLst>
            <pc:docMk/>
            <pc:sldMk cId="351069918" sldId="282"/>
            <ac:spMk id="29" creationId="{6BD9D304-CA23-4B29-B661-2EE21D7AEC7E}"/>
          </ac:spMkLst>
        </pc:spChg>
      </pc:sldChg>
      <pc:sldChg chg="modSp">
        <pc:chgData name="Simon Chapman" userId="816af3fd-68a4-4ce6-ad5d-4f6db6abff7c" providerId="ADAL" clId="{ADBC7985-D399-4843-B0E9-5973056DBCA8}" dt="2020-10-08T12:45:26.084" v="9" actId="20577"/>
        <pc:sldMkLst>
          <pc:docMk/>
          <pc:sldMk cId="2636497987" sldId="446"/>
        </pc:sldMkLst>
        <pc:spChg chg="mod">
          <ac:chgData name="Simon Chapman" userId="816af3fd-68a4-4ce6-ad5d-4f6db6abff7c" providerId="ADAL" clId="{ADBC7985-D399-4843-B0E9-5973056DBCA8}" dt="2020-10-08T12:45:26.084" v="9" actId="20577"/>
          <ac:spMkLst>
            <pc:docMk/>
            <pc:sldMk cId="2636497987" sldId="446"/>
            <ac:spMk id="4" creationId="{5D15B67E-3C72-46BC-857D-90E373026B2A}"/>
          </ac:spMkLst>
        </pc:spChg>
      </pc:sldChg>
      <pc:sldChg chg="modNotesTx">
        <pc:chgData name="Simon Chapman" userId="816af3fd-68a4-4ce6-ad5d-4f6db6abff7c" providerId="ADAL" clId="{ADBC7985-D399-4843-B0E9-5973056DBCA8}" dt="2020-10-08T12:43:59.357" v="4" actId="6549"/>
        <pc:sldMkLst>
          <pc:docMk/>
          <pc:sldMk cId="3660113222" sldId="450"/>
        </pc:sldMkLst>
      </pc:sldChg>
      <pc:sldChg chg="modNotesTx">
        <pc:chgData name="Simon Chapman" userId="816af3fd-68a4-4ce6-ad5d-4f6db6abff7c" providerId="ADAL" clId="{ADBC7985-D399-4843-B0E9-5973056DBCA8}" dt="2020-10-08T12:43:27.196" v="0" actId="6549"/>
        <pc:sldMkLst>
          <pc:docMk/>
          <pc:sldMk cId="2673453507" sldId="451"/>
        </pc:sldMkLst>
      </pc:sldChg>
    </pc:docChg>
  </pc:docChgLst>
  <pc:docChgLst>
    <pc:chgData name="Simon Chapman" userId="816af3fd-68a4-4ce6-ad5d-4f6db6abff7c" providerId="ADAL" clId="{902AEC4C-EB6A-4B85-B5CE-D3CC975E25DB}"/>
    <pc:docChg chg="addSld delSld modSld sldOrd">
      <pc:chgData name="Simon Chapman" userId="816af3fd-68a4-4ce6-ad5d-4f6db6abff7c" providerId="ADAL" clId="{902AEC4C-EB6A-4B85-B5CE-D3CC975E25DB}" dt="2020-11-06T12:37:30.232" v="2"/>
      <pc:docMkLst>
        <pc:docMk/>
      </pc:docMkLst>
      <pc:sldChg chg="add del ord">
        <pc:chgData name="Simon Chapman" userId="816af3fd-68a4-4ce6-ad5d-4f6db6abff7c" providerId="ADAL" clId="{902AEC4C-EB6A-4B85-B5CE-D3CC975E25DB}" dt="2020-11-06T12:37:30.232" v="2"/>
        <pc:sldMkLst>
          <pc:docMk/>
          <pc:sldMk cId="4213740159" sldId="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vir-travel.com/salaries-iceland-201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oxmoorsocialclub.co.uk/events/play-your-cards-right-every-frida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ngriver.com/download-world-wide-web-png-pic-for-designing-use-220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heforumschool.com/myths-truth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ensnaturalhealth.com/blog/common-myths-prostate-diseas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nlygfx.com/4-fact-stamp-png-transparen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eelance-nl.com/eligibil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hotosos.co.uk/product-page/standard-format-up-to-200-transparenci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and remember to smile. </a:t>
            </a:r>
          </a:p>
          <a:p>
            <a:endParaRPr lang="en-GB" dirty="0"/>
          </a:p>
          <a:p>
            <a:r>
              <a:rPr lang="en-GB" dirty="0"/>
              <a:t>Aspire higher are University of  Northampton, University of Bedford  and University of Hertfordshire  working together to increase students participation into Higher Education. When we say Higher Education that could be  a HNC, HND, Degree, apprenticeship, any level 4 qualification. </a:t>
            </a:r>
          </a:p>
          <a:p>
            <a:endParaRPr lang="en-GB" dirty="0"/>
          </a:p>
          <a:p>
            <a:r>
              <a:rPr lang="en-GB" dirty="0"/>
              <a:t>Today we will be covering higher apprenticeships and apprenticeship </a:t>
            </a:r>
            <a:r>
              <a:rPr lang="en-GB" dirty="0" err="1"/>
              <a:t>degress</a:t>
            </a:r>
            <a:r>
              <a:rPr lang="en-GB" dirty="0"/>
              <a:t>.</a:t>
            </a:r>
          </a:p>
        </p:txBody>
      </p:sp>
      <p:sp>
        <p:nvSpPr>
          <p:cNvPr id="4" name="Slide Number Placeholder 3"/>
          <p:cNvSpPr>
            <a:spLocks noGrp="1"/>
          </p:cNvSpPr>
          <p:nvPr>
            <p:ph type="sldNum" sz="quarter" idx="10"/>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409834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rgbClr val="7030A0"/>
                </a:solidFill>
                <a:latin typeface="Abadi Extra Light" panose="020B0204020104020204" pitchFamily="34" charset="0"/>
              </a:rPr>
              <a:t>Legally, an employer must pay an apprentice the National Minimum Wage for apprentices, which is £4.15/hr. </a:t>
            </a:r>
          </a:p>
          <a:p>
            <a:r>
              <a:rPr lang="en-GB" b="1" dirty="0"/>
              <a:t>Financial support for apprentices :</a:t>
            </a:r>
          </a:p>
          <a:p>
            <a:r>
              <a:rPr lang="en-GB" dirty="0"/>
              <a:t>There is additional support of £1000 available for Care Leavers who are starting an apprenticeship.</a:t>
            </a:r>
          </a:p>
          <a:p>
            <a:endParaRPr lang="en-GB" dirty="0"/>
          </a:p>
          <a:p>
            <a:r>
              <a:rPr lang="en-GB" dirty="0"/>
              <a:t>Image Source: </a:t>
            </a:r>
            <a:r>
              <a:rPr lang="en-GB" dirty="0">
                <a:hlinkClick r:id="rId3"/>
              </a:rPr>
              <a:t>http://www.vir-travel.com/salaries-iceland-2017/</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34402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illustrate the variety of apprenticeships available  and the salary's available we are going to play ‘Play your cards right’</a:t>
            </a:r>
          </a:p>
          <a:p>
            <a:r>
              <a:rPr lang="en-GB" dirty="0"/>
              <a:t>I will show the first job and Salary and then reveal the next apprenticeship, with a show of hands we will guess if its higher or lower.</a:t>
            </a:r>
          </a:p>
          <a:p>
            <a:r>
              <a:rPr lang="en-GB" dirty="0"/>
              <a:t>Remember on top of your salary the employer will pay all of the tuition fees associated with your course. </a:t>
            </a:r>
          </a:p>
          <a:p>
            <a:endParaRPr lang="en-GB" dirty="0">
              <a:cs typeface="Calibri" panose="020F0502020204030204"/>
            </a:endParaRPr>
          </a:p>
          <a:p>
            <a:r>
              <a:rPr lang="en-GB" dirty="0">
                <a:cs typeface="Calibri" panose="020F0502020204030204"/>
              </a:rPr>
              <a:t>Image source: </a:t>
            </a:r>
            <a:r>
              <a:rPr lang="en-GB" dirty="0">
                <a:hlinkClick r:id="rId3"/>
              </a:rPr>
              <a:t>http://boxmoorsocialclub.co.uk/events/play-your-cards-right-every-friday/</a:t>
            </a:r>
            <a:r>
              <a:rPr lang="en-GB" dirty="0"/>
              <a:t> </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414490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Advanced Apprenticeship – Level 3 </a:t>
            </a:r>
          </a:p>
          <a:p>
            <a:r>
              <a:rPr lang="en-GB" dirty="0"/>
              <a:t>DA – Degree Apprenticeship </a:t>
            </a:r>
          </a:p>
          <a:p>
            <a:r>
              <a:rPr lang="en-GB" dirty="0"/>
              <a:t>HA – Higher Apprenticeship </a:t>
            </a:r>
          </a:p>
        </p:txBody>
      </p:sp>
      <p:sp>
        <p:nvSpPr>
          <p:cNvPr id="4" name="Slide Number Placeholder 3"/>
          <p:cNvSpPr>
            <a:spLocks noGrp="1"/>
          </p:cNvSpPr>
          <p:nvPr>
            <p:ph type="sldNum" sz="quarter" idx="10"/>
          </p:nvPr>
        </p:nvSpPr>
        <p:spPr/>
        <p:txBody>
          <a:bodyPr/>
          <a:lstStyle/>
          <a:p>
            <a:fld id="{6B13F1C6-DB7C-4428-AB3C-0491F4153F13}" type="slidenum">
              <a:rPr lang="en-GB" smtClean="0"/>
              <a:t>12</a:t>
            </a:fld>
            <a:endParaRPr lang="en-GB"/>
          </a:p>
        </p:txBody>
      </p:sp>
    </p:spTree>
    <p:extLst>
      <p:ext uri="{BB962C8B-B14F-4D97-AF65-F5344CB8AC3E}">
        <p14:creationId xmlns:p14="http://schemas.microsoft.com/office/powerpoint/2010/main" val="105244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to find and apply for Higher apprenticeship and degree apprenticeships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think that sounds great? So how do you apply for these?</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2892491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apply for a degree you can find out the information in one place, UCAS website. Unfortunately there is not a one stop shop for apprenticeships.</a:t>
            </a:r>
          </a:p>
          <a:p>
            <a:endParaRPr lang="en-GB" dirty="0"/>
          </a:p>
          <a:p>
            <a:r>
              <a:rPr lang="en-GB" sz="2400" dirty="0">
                <a:latin typeface="Calibri (Body)"/>
              </a:rPr>
              <a:t>To look for vacancies you can </a:t>
            </a:r>
          </a:p>
          <a:p>
            <a:pPr marL="457200" lvl="0" indent="-457200">
              <a:lnSpc>
                <a:spcPct val="200000"/>
              </a:lnSpc>
              <a:buFont typeface="Arial" panose="020B0604020202020204" pitchFamily="34" charset="0"/>
              <a:buChar char="•"/>
              <a:defRPr/>
            </a:pPr>
            <a:r>
              <a:rPr lang="en-GB" sz="2400" kern="0" spc="-120" dirty="0">
                <a:solidFill>
                  <a:srgbClr val="8A5873"/>
                </a:solidFill>
                <a:latin typeface="Calibri (Body)"/>
                <a:cs typeface="Arial" panose="020B0604020202020204" pitchFamily="34" charset="0"/>
              </a:rPr>
              <a:t>Search Local Authority Websites</a:t>
            </a:r>
          </a:p>
          <a:p>
            <a:pPr marL="457200" lvl="0" indent="-457200">
              <a:lnSpc>
                <a:spcPct val="200000"/>
              </a:lnSpc>
              <a:buFont typeface="Arial" panose="020B0604020202020204" pitchFamily="34" charset="0"/>
              <a:buChar char="•"/>
              <a:defRPr/>
            </a:pPr>
            <a:r>
              <a:rPr lang="en-GB" sz="2400" kern="0" spc="-120" dirty="0">
                <a:solidFill>
                  <a:srgbClr val="8A5873"/>
                </a:solidFill>
                <a:latin typeface="Calibri (Body)"/>
                <a:cs typeface="Arial" panose="020B0604020202020204" pitchFamily="34" charset="0"/>
              </a:rPr>
              <a:t>Set up an account on the National Apprenticeship Service website</a:t>
            </a:r>
          </a:p>
          <a:p>
            <a:pPr marL="457200" lvl="0" indent="-457200">
              <a:lnSpc>
                <a:spcPct val="200000"/>
              </a:lnSpc>
              <a:buFont typeface="Arial" panose="020B0604020202020204" pitchFamily="34" charset="0"/>
              <a:buChar char="•"/>
              <a:defRPr/>
            </a:pPr>
            <a:r>
              <a:rPr lang="en-GB" sz="2400" kern="0" spc="-120" dirty="0">
                <a:solidFill>
                  <a:srgbClr val="8A5873"/>
                </a:solidFill>
                <a:latin typeface="Calibri (Body)"/>
                <a:cs typeface="Arial" panose="020B0604020202020204" pitchFamily="34" charset="0"/>
              </a:rPr>
              <a:t>Take the Initiative and Send a CV Even if the Job isn't Advertised</a:t>
            </a:r>
          </a:p>
          <a:p>
            <a:pPr marL="457200" lvl="0" indent="-457200">
              <a:lnSpc>
                <a:spcPct val="200000"/>
              </a:lnSpc>
              <a:buFont typeface="Arial" panose="020B0604020202020204" pitchFamily="34" charset="0"/>
              <a:buChar char="•"/>
              <a:defRPr/>
            </a:pPr>
            <a:r>
              <a:rPr lang="en-GB" sz="2400" kern="0" spc="-120" dirty="0">
                <a:solidFill>
                  <a:srgbClr val="8A5873"/>
                </a:solidFill>
                <a:latin typeface="Calibri (Body)"/>
                <a:cs typeface="Arial" panose="020B0604020202020204" pitchFamily="34" charset="0"/>
              </a:rPr>
              <a:t>Talk to your school careers advisor</a:t>
            </a:r>
          </a:p>
          <a:p>
            <a:pPr marL="457200" lvl="0" indent="-457200">
              <a:lnSpc>
                <a:spcPct val="200000"/>
              </a:lnSpc>
              <a:buFont typeface="Arial" panose="020B0604020202020204" pitchFamily="34" charset="0"/>
              <a:buChar char="•"/>
              <a:defRPr/>
            </a:pPr>
            <a:r>
              <a:rPr lang="en-GB" sz="2400" kern="0" spc="-120" dirty="0">
                <a:solidFill>
                  <a:srgbClr val="8A5873"/>
                </a:solidFill>
                <a:latin typeface="Calibri (Body)"/>
                <a:cs typeface="Arial" panose="020B0604020202020204" pitchFamily="34" charset="0"/>
              </a:rPr>
              <a:t>Search for apprenticeships on student careers websites</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1018697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variety of websites you will be able to find vacancies; The Student room, Job and Company websites such as Indeed and Monster as well as the Government website. </a:t>
            </a:r>
          </a:p>
          <a:p>
            <a:endParaRPr lang="en-GB" dirty="0"/>
          </a:p>
          <a:p>
            <a:r>
              <a:rPr lang="en-GB" dirty="0"/>
              <a:t>Some employers will ask you to apply directly to them. If this is the case, you’ll be directed to the right place on the “</a:t>
            </a:r>
            <a:r>
              <a:rPr lang="en-GB" b="1" dirty="0"/>
              <a:t>Find an apprenticeship”</a:t>
            </a:r>
            <a:r>
              <a:rPr lang="en-GB" dirty="0"/>
              <a:t> website.</a:t>
            </a:r>
          </a:p>
          <a:p>
            <a:endParaRPr lang="en-GB" dirty="0"/>
          </a:p>
          <a:p>
            <a:r>
              <a:rPr lang="en-GB" dirty="0"/>
              <a:t>If you want to work for a particular employer, look on their </a:t>
            </a:r>
            <a:r>
              <a:rPr lang="en-GB" b="1" dirty="0"/>
              <a:t>website</a:t>
            </a:r>
            <a:r>
              <a:rPr lang="en-GB" dirty="0"/>
              <a:t> - most businesses have a jobs page for apprenticeships or vacancies. </a:t>
            </a:r>
          </a:p>
          <a:p>
            <a:pPr marL="228600" indent="-228600">
              <a:buFont typeface="+mj-lt"/>
              <a:buAutoNum type="arabicPeriod"/>
            </a:pPr>
            <a:endParaRPr lang="en-GB" dirty="0"/>
          </a:p>
          <a:p>
            <a:pPr marL="0" indent="0">
              <a:buFont typeface="+mj-lt"/>
              <a:buNone/>
            </a:pPr>
            <a:r>
              <a:rPr lang="en-GB" dirty="0"/>
              <a:t>Have a list of websites students can take away at the end of the session?</a:t>
            </a:r>
          </a:p>
          <a:p>
            <a:endParaRPr lang="en-GB" dirty="0"/>
          </a:p>
          <a:p>
            <a:r>
              <a:rPr lang="en-GB" dirty="0"/>
              <a:t>Image Source: </a:t>
            </a:r>
            <a:r>
              <a:rPr lang="en-GB" dirty="0">
                <a:hlinkClick r:id="rId3"/>
              </a:rPr>
              <a:t>https://pngriver.com/download-world-wide-web-png-pic-for-designing-use-22047/</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1237785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Myths and Truths of Apprenticeships?</a:t>
            </a:r>
          </a:p>
          <a:p>
            <a:endParaRPr lang="en-GB" dirty="0"/>
          </a:p>
          <a:p>
            <a:r>
              <a:rPr lang="en-GB" dirty="0"/>
              <a:t>So what is the truth?</a:t>
            </a:r>
          </a:p>
        </p:txBody>
      </p:sp>
      <p:sp>
        <p:nvSpPr>
          <p:cNvPr id="4" name="Slide Number Placeholder 3"/>
          <p:cNvSpPr>
            <a:spLocks noGrp="1"/>
          </p:cNvSpPr>
          <p:nvPr>
            <p:ph type="sldNum" sz="quarter" idx="10"/>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144069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From the knowledge you have gained, are the following statements true or false?</a:t>
            </a:r>
          </a:p>
          <a:p>
            <a:endParaRPr lang="en-GB" sz="1200" dirty="0"/>
          </a:p>
          <a:p>
            <a:r>
              <a:rPr lang="en-GB" sz="1200" dirty="0"/>
              <a:t>Rules </a:t>
            </a:r>
          </a:p>
          <a:p>
            <a:r>
              <a:rPr lang="en-GB" sz="1200" dirty="0"/>
              <a:t>Silence at all times </a:t>
            </a:r>
          </a:p>
          <a:p>
            <a:r>
              <a:rPr lang="en-GB" sz="1200" dirty="0"/>
              <a:t>Show of hands for the right answer</a:t>
            </a:r>
          </a:p>
          <a:p>
            <a:endParaRPr lang="en-GB" dirty="0"/>
          </a:p>
          <a:p>
            <a:r>
              <a:rPr lang="en-GB" dirty="0"/>
              <a:t>Image Source: </a:t>
            </a:r>
            <a:r>
              <a:rPr lang="en-GB" dirty="0">
                <a:hlinkClick r:id="rId3"/>
              </a:rPr>
              <a:t>https://theforumschool.com/myths-truths/</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17</a:t>
            </a:fld>
            <a:endParaRPr lang="en-GB"/>
          </a:p>
        </p:txBody>
      </p:sp>
    </p:spTree>
    <p:extLst>
      <p:ext uri="{BB962C8B-B14F-4D97-AF65-F5344CB8AC3E}">
        <p14:creationId xmlns:p14="http://schemas.microsoft.com/office/powerpoint/2010/main" val="123618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Apprentices only earn Minimum Wage?</a:t>
            </a:r>
          </a:p>
          <a:p>
            <a:endParaRPr lang="en-GB" dirty="0"/>
          </a:p>
          <a:p>
            <a:r>
              <a:rPr lang="en-GB" dirty="0"/>
              <a:t>Myth</a:t>
            </a:r>
          </a:p>
          <a:p>
            <a:endParaRPr lang="en-GB" dirty="0"/>
          </a:p>
          <a:p>
            <a:r>
              <a:rPr lang="en-GB" dirty="0"/>
              <a:t>Image Source: </a:t>
            </a:r>
            <a:r>
              <a:rPr lang="en-GB" dirty="0">
                <a:hlinkClick r:id="rId3"/>
              </a:rPr>
              <a:t>https://www.bensnaturalhealth.com/blog/common-myths-prostate-disease</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18</a:t>
            </a:fld>
            <a:endParaRPr lang="en-GB"/>
          </a:p>
        </p:txBody>
      </p:sp>
    </p:spTree>
    <p:extLst>
      <p:ext uri="{BB962C8B-B14F-4D97-AF65-F5344CB8AC3E}">
        <p14:creationId xmlns:p14="http://schemas.microsoft.com/office/powerpoint/2010/main" val="392069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I won’t be treated the same at work if I’m an Apprentice? Myth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Apprentices are treated the same as any other employee – they’re doing full-time jobs with training offered by many high quality and prestigious companies. Department of Education research shows that 23% of former Apprentices secured a  promotion within 12 months of qualifying</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19</a:t>
            </a:fld>
            <a:endParaRPr lang="en-GB"/>
          </a:p>
        </p:txBody>
      </p:sp>
    </p:spTree>
    <p:extLst>
      <p:ext uri="{BB962C8B-B14F-4D97-AF65-F5344CB8AC3E}">
        <p14:creationId xmlns:p14="http://schemas.microsoft.com/office/powerpoint/2010/main" val="215713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I won’t be able to experience student life if I take an apprenticeship?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Universities will allow Apprentices to stay in their halls of residence whilst studying their degree and working in Industry. </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20</a:t>
            </a:fld>
            <a:endParaRPr lang="en-GB"/>
          </a:p>
        </p:txBody>
      </p:sp>
    </p:spTree>
    <p:extLst>
      <p:ext uri="{BB962C8B-B14F-4D97-AF65-F5344CB8AC3E}">
        <p14:creationId xmlns:p14="http://schemas.microsoft.com/office/powerpoint/2010/main" val="4011281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I will be able to achieve a Master Degree though an Apprenticeship?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Apps start at level 2 (equivalent to GCSE’s) and you are able to continue your apprenticeship through to Level 7 once on a Ha or 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Image Source: </a:t>
            </a:r>
            <a:r>
              <a:rPr lang="en-GB" dirty="0">
                <a:hlinkClick r:id="rId3"/>
              </a:rPr>
              <a:t>https://www.onlygfx.com/4-fact-stamp-png-transparent/</a:t>
            </a: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21</a:t>
            </a:fld>
            <a:endParaRPr lang="en-GB"/>
          </a:p>
        </p:txBody>
      </p:sp>
    </p:spTree>
    <p:extLst>
      <p:ext uri="{BB962C8B-B14F-4D97-AF65-F5344CB8AC3E}">
        <p14:creationId xmlns:p14="http://schemas.microsoft.com/office/powerpoint/2010/main" val="213160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Apprenticeships are for people who didn’t do well at school?</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apprenticeships are a choice in their own right, not as alternative to studying a traditional degree.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22</a:t>
            </a:fld>
            <a:endParaRPr lang="en-GB"/>
          </a:p>
        </p:txBody>
      </p:sp>
    </p:spTree>
    <p:extLst>
      <p:ext uri="{BB962C8B-B14F-4D97-AF65-F5344CB8AC3E}">
        <p14:creationId xmlns:p14="http://schemas.microsoft.com/office/powerpoint/2010/main" val="2279205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You will have the same degree as if you chose to go to University and study through the traditional route?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Apprenticeships and students who opt for the traditional degree route often attend the same lectures and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23</a:t>
            </a:fld>
            <a:endParaRPr lang="en-GB"/>
          </a:p>
        </p:txBody>
      </p:sp>
    </p:spTree>
    <p:extLst>
      <p:ext uri="{BB962C8B-B14F-4D97-AF65-F5344CB8AC3E}">
        <p14:creationId xmlns:p14="http://schemas.microsoft.com/office/powerpoint/2010/main" val="370331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It won't help my job prospects?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85% of people who complete 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apprenticeship will stay in that sector, 65%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 those with the employers they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completed their apprenticeship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Myth: "It won't help my job prospects"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Office for National Statistics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24</a:t>
            </a:fld>
            <a:endParaRPr lang="en-GB"/>
          </a:p>
        </p:txBody>
      </p:sp>
    </p:spTree>
    <p:extLst>
      <p:ext uri="{BB962C8B-B14F-4D97-AF65-F5344CB8AC3E}">
        <p14:creationId xmlns:p14="http://schemas.microsoft.com/office/powerpoint/2010/main" val="2963901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University is the option everyone should be aiming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 of university degree graduates were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paid less in their 1st year than the £11.10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on HADA apprenticeships.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Myth: “University is the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everyone should be aiming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Office for National Statistics,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25</a:t>
            </a:fld>
            <a:endParaRPr lang="en-GB"/>
          </a:p>
        </p:txBody>
      </p:sp>
    </p:spTree>
    <p:extLst>
      <p:ext uri="{BB962C8B-B14F-4D97-AF65-F5344CB8AC3E}">
        <p14:creationId xmlns:p14="http://schemas.microsoft.com/office/powerpoint/2010/main" val="2038227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I can apply for HADA at any point as there is no fixed deadline?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need your level 3 qualification before you start your apprenticeship but you can apply at anytime and for as many apprenticeships you would like Apply as soon as you see the apprenticeship advertised - there will be lots of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26</a:t>
            </a:fld>
            <a:endParaRPr lang="en-GB"/>
          </a:p>
        </p:txBody>
      </p:sp>
    </p:spTree>
    <p:extLst>
      <p:ext uri="{BB962C8B-B14F-4D97-AF65-F5344CB8AC3E}">
        <p14:creationId xmlns:p14="http://schemas.microsoft.com/office/powerpoint/2010/main" val="3414003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I can only apply for one Apprenticeship with any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apply for as many apprenticeship with the same or different companies.  Because you were not successful for one role it does not mean you will not be able to secure a different 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27</a:t>
            </a:fld>
            <a:endParaRPr lang="en-GB"/>
          </a:p>
        </p:txBody>
      </p:sp>
    </p:spTree>
    <p:extLst>
      <p:ext uri="{BB962C8B-B14F-4D97-AF65-F5344CB8AC3E}">
        <p14:creationId xmlns:p14="http://schemas.microsoft.com/office/powerpoint/2010/main" val="1918750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 </a:t>
            </a:r>
          </a:p>
          <a:p>
            <a:endParaRPr lang="en-GB" dirty="0"/>
          </a:p>
          <a:p>
            <a:r>
              <a:rPr lang="en-GB" dirty="0"/>
              <a:t>Please complete the survey. </a:t>
            </a:r>
          </a:p>
        </p:txBody>
      </p:sp>
      <p:sp>
        <p:nvSpPr>
          <p:cNvPr id="4" name="Slide Number Placeholder 3"/>
          <p:cNvSpPr>
            <a:spLocks noGrp="1"/>
          </p:cNvSpPr>
          <p:nvPr>
            <p:ph type="sldNum" sz="quarter" idx="10"/>
          </p:nvPr>
        </p:nvSpPr>
        <p:spPr/>
        <p:txBody>
          <a:bodyPr/>
          <a:lstStyle/>
          <a:p>
            <a:fld id="{7537C9D1-CDB2-4F96-A64D-1F58BFE53F84}" type="slidenum">
              <a:rPr lang="en-GB" smtClean="0"/>
              <a:t>28</a:t>
            </a:fld>
            <a:endParaRPr lang="en-GB"/>
          </a:p>
        </p:txBody>
      </p:sp>
    </p:spTree>
    <p:extLst>
      <p:ext uri="{BB962C8B-B14F-4D97-AF65-F5344CB8AC3E}">
        <p14:creationId xmlns:p14="http://schemas.microsoft.com/office/powerpoint/2010/main" val="3388055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Smile! </a:t>
            </a:r>
          </a:p>
          <a:p>
            <a:r>
              <a:rPr lang="en-GB" dirty="0"/>
              <a:t>Welcome to todays presentation on Higher Apprenticeships and Apprenticeship Degrees </a:t>
            </a:r>
          </a:p>
          <a:p>
            <a:endParaRPr lang="en-GB" dirty="0"/>
          </a:p>
          <a:p>
            <a:r>
              <a:rPr lang="en-GB" dirty="0"/>
              <a:t>Introduce yourself and explain who Aspire Higher are.</a:t>
            </a:r>
          </a:p>
        </p:txBody>
      </p:sp>
      <p:sp>
        <p:nvSpPr>
          <p:cNvPr id="4" name="Slide Number Placeholder 3"/>
          <p:cNvSpPr>
            <a:spLocks noGrp="1"/>
          </p:cNvSpPr>
          <p:nvPr>
            <p:ph type="sldNum" sz="quarter" idx="10"/>
          </p:nvPr>
        </p:nvSpPr>
        <p:spPr/>
        <p:txBody>
          <a:bodyPr/>
          <a:lstStyle/>
          <a:p>
            <a:fld id="{7537C9D1-CDB2-4F96-A64D-1F58BFE53F84}" type="slidenum">
              <a:rPr lang="en-GB" smtClean="0"/>
              <a:t>29</a:t>
            </a:fld>
            <a:endParaRPr lang="en-GB"/>
          </a:p>
        </p:txBody>
      </p:sp>
    </p:spTree>
    <p:extLst>
      <p:ext uri="{BB962C8B-B14F-4D97-AF65-F5344CB8AC3E}">
        <p14:creationId xmlns:p14="http://schemas.microsoft.com/office/powerpoint/2010/main" val="378177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dirty="0">
                <a:solidFill>
                  <a:srgbClr val="6B355A"/>
                </a:solidFill>
              </a:rPr>
              <a:t>Help us to help you.</a:t>
            </a:r>
          </a:p>
          <a:p>
            <a:pPr algn="l"/>
            <a:r>
              <a:rPr lang="en-GB" sz="1200" b="0" dirty="0">
                <a:solidFill>
                  <a:srgbClr val="6B355A"/>
                </a:solidFill>
              </a:rPr>
              <a:t>Please complete the survey – it takes just 2 minutes!</a:t>
            </a:r>
          </a:p>
          <a:p>
            <a:pPr algn="l"/>
            <a:r>
              <a:rPr lang="en-GB" sz="1200" b="0" dirty="0">
                <a:solidFill>
                  <a:srgbClr val="6B355A"/>
                </a:solidFill>
              </a:rPr>
              <a:t>It will help us support you more in the future!</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3</a:t>
            </a:fld>
            <a:endParaRPr lang="en-GB"/>
          </a:p>
        </p:txBody>
      </p:sp>
    </p:spTree>
    <p:extLst>
      <p:ext uri="{BB962C8B-B14F-4D97-AF65-F5344CB8AC3E}">
        <p14:creationId xmlns:p14="http://schemas.microsoft.com/office/powerpoint/2010/main" val="84274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Todays session will cover three main questions:</a:t>
            </a:r>
          </a:p>
          <a:p>
            <a:endParaRPr lang="en-GB"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200" i="0" u="none" strike="noStrike" kern="0" cap="none" spc="-120" normalizeH="0" baseline="0" noProof="0" dirty="0">
                <a:ln>
                  <a:noFill/>
                </a:ln>
                <a:solidFill>
                  <a:srgbClr val="8A5873"/>
                </a:solidFill>
                <a:effectLst/>
                <a:uLnTx/>
                <a:uFillTx/>
                <a:latin typeface="Arial" panose="020B0604020202020204" pitchFamily="34" charset="0"/>
                <a:cs typeface="Arial" panose="020B0604020202020204" pitchFamily="34" charset="0"/>
              </a:rPr>
              <a:t>What is an Apprenticeship?</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kern="0" spc="-120" dirty="0">
                <a:solidFill>
                  <a:srgbClr val="8A5873"/>
                </a:solidFill>
                <a:latin typeface="Arial" panose="020B0604020202020204" pitchFamily="34" charset="0"/>
                <a:cs typeface="Arial" panose="020B0604020202020204" pitchFamily="34" charset="0"/>
              </a:rPr>
              <a:t>How to find and apply for HADA’s</a:t>
            </a:r>
            <a:r>
              <a:rPr kumimoji="0" lang="en-GB" sz="1200" i="0" u="none" strike="noStrike" kern="0" cap="none" spc="-120" normalizeH="0" baseline="0" noProof="0" dirty="0">
                <a:ln>
                  <a:noFill/>
                </a:ln>
                <a:solidFill>
                  <a:srgbClr val="8A5873"/>
                </a:solidFill>
                <a:effectLst/>
                <a:uLnTx/>
                <a:uFillTx/>
                <a:latin typeface="Arial" panose="020B0604020202020204" pitchFamily="34" charset="0"/>
                <a:cs typeface="Arial" panose="020B0604020202020204" pitchFamily="34" charset="0"/>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kern="0" spc="-120" dirty="0">
                <a:solidFill>
                  <a:srgbClr val="8A5873"/>
                </a:solidFill>
                <a:latin typeface="Arial" panose="020B0604020202020204" pitchFamily="34" charset="0"/>
                <a:cs typeface="Arial" panose="020B0604020202020204" pitchFamily="34" charset="0"/>
              </a:rPr>
              <a:t>Myths and Truths of Apprenticeships</a:t>
            </a:r>
            <a:r>
              <a:rPr kumimoji="0" lang="en-GB" sz="1200" i="0" u="none" strike="noStrike" kern="0" cap="none" spc="-120" normalizeH="0" baseline="0" noProof="0" dirty="0">
                <a:ln>
                  <a:noFill/>
                </a:ln>
                <a:solidFill>
                  <a:srgbClr val="8A5873"/>
                </a:solidFill>
                <a:effectLst/>
                <a:uLnTx/>
                <a:uFillTx/>
                <a:latin typeface="Arial" panose="020B0604020202020204" pitchFamily="34" charset="0"/>
                <a:cs typeface="Arial" panose="020B0604020202020204" pitchFamily="34" charset="0"/>
              </a:rPr>
              <a:t>?</a:t>
            </a:r>
            <a:endParaRPr kumimoji="0" lang="en-GB" sz="1200" i="0" u="none" strike="noStrike" kern="0" cap="none" spc="-120" normalizeH="0" baseline="0" noProof="0" dirty="0">
              <a:ln>
                <a:noFill/>
              </a:ln>
              <a:solidFill>
                <a:srgbClr val="9C5FB5"/>
              </a:solidFill>
              <a:effectLst/>
              <a:uLnTx/>
              <a:uFillTx/>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174836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an HADA?</a:t>
            </a:r>
          </a:p>
          <a:p>
            <a:endParaRPr lang="en-GB" dirty="0"/>
          </a:p>
          <a:p>
            <a:r>
              <a:rPr lang="en-GB" dirty="0"/>
              <a:t>Discuss if you apply for a HADA you will be studying for a degree in the same way as you would if your decided to go to university.</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255532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an Apprenticeship?</a:t>
            </a:r>
          </a:p>
          <a:p>
            <a:endParaRPr lang="en-GB" dirty="0"/>
          </a:p>
          <a:p>
            <a:pPr marL="285750" indent="-285750">
              <a:buFont typeface="Arial" panose="020B0604020202020204" pitchFamily="34" charset="0"/>
              <a:buChar char="•"/>
            </a:pPr>
            <a:r>
              <a:rPr lang="en-GB" sz="1200" dirty="0">
                <a:solidFill>
                  <a:srgbClr val="9C5FB5"/>
                </a:solidFill>
              </a:rPr>
              <a:t>Combine on-the-job training with classroom learning.</a:t>
            </a:r>
          </a:p>
          <a:p>
            <a:endParaRPr lang="en-GB" sz="1200" dirty="0">
              <a:solidFill>
                <a:srgbClr val="9C5FB5"/>
              </a:solidFill>
            </a:endParaRPr>
          </a:p>
          <a:p>
            <a:pPr marL="285750" indent="-285750">
              <a:buFont typeface="Arial" panose="020B0604020202020204" pitchFamily="34" charset="0"/>
              <a:buChar char="•"/>
            </a:pPr>
            <a:r>
              <a:rPr lang="en-GB" sz="1200" dirty="0">
                <a:solidFill>
                  <a:srgbClr val="9C5FB5"/>
                </a:solidFill>
              </a:rPr>
              <a:t>Study from intermediate (GCSE equivalent) to degree level.</a:t>
            </a:r>
          </a:p>
          <a:p>
            <a:endParaRPr lang="en-GB" sz="1200" dirty="0">
              <a:solidFill>
                <a:srgbClr val="9C5FB5"/>
              </a:solidFill>
            </a:endParaRPr>
          </a:p>
          <a:p>
            <a:pPr marL="285750" indent="-285750">
              <a:buFont typeface="Arial" panose="020B0604020202020204" pitchFamily="34" charset="0"/>
              <a:buChar char="•"/>
            </a:pPr>
            <a:r>
              <a:rPr lang="en-GB" sz="1200" dirty="0">
                <a:solidFill>
                  <a:srgbClr val="9C5FB5"/>
                </a:solidFill>
              </a:rPr>
              <a:t>Apprenticeships take between one and six years to complete.</a:t>
            </a:r>
          </a:p>
          <a:p>
            <a:endParaRPr lang="en-GB" sz="1200" dirty="0">
              <a:solidFill>
                <a:srgbClr val="9C5FB5"/>
              </a:solidFill>
            </a:endParaRPr>
          </a:p>
          <a:p>
            <a:pPr marL="285750" indent="-285750">
              <a:buFont typeface="Arial" panose="020B0604020202020204" pitchFamily="34" charset="0"/>
              <a:buChar char="•"/>
            </a:pPr>
            <a:r>
              <a:rPr lang="en-GB" sz="1200" dirty="0">
                <a:solidFill>
                  <a:srgbClr val="9C5FB5"/>
                </a:solidFill>
              </a:rPr>
              <a:t>You'll earn at least the National Minimum Wage while you train.</a:t>
            </a:r>
          </a:p>
          <a:p>
            <a:endParaRPr lang="en-GB" dirty="0"/>
          </a:p>
          <a:p>
            <a:r>
              <a:rPr lang="en-GB" dirty="0"/>
              <a:t>You are earning whilst you are learning. </a:t>
            </a:r>
          </a:p>
          <a:p>
            <a:endParaRPr lang="en-GB" dirty="0"/>
          </a:p>
          <a:p>
            <a:r>
              <a:rPr lang="en-GB" dirty="0">
                <a:cs typeface="Calibri" panose="020F0502020204030204"/>
              </a:rPr>
              <a:t>Image source: </a:t>
            </a:r>
            <a:r>
              <a:rPr lang="en-GB" dirty="0">
                <a:hlinkClick r:id="rId3"/>
              </a:rPr>
              <a:t>https://freelance-nl.com/eligibility/</a:t>
            </a:r>
            <a:r>
              <a:rPr lang="en-GB" dirty="0"/>
              <a:t> </a:t>
            </a:r>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95332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What levels of apprenticeship are they? Its knowing your levels.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Intermediate Apprenticeships give you a Level 2 qualification equivalent to 5 GCSE’S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Advanced Apprenticeships – Level 3 qualification &amp; are equivalent to 2 A-levels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Higher Apprenticeships – Between Level 4 (Foundations degree)  to Level 6 Bachelors degree or of even Level 7- Maters Degree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 can start at Apprenticeship Level 2 with the aim to progress up to 3-4-5-6-7</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351781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By completing an apprenticeship you will gain valuable skills known as core competencies or transferable skills that may not be gained from education alone.</a:t>
            </a:r>
          </a:p>
          <a:p>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A core competency/transferable skill is an ability or expertise which may be used in a variety of roles or occupations.</a:t>
            </a:r>
          </a:p>
          <a:p>
            <a:pPr marL="285750" indent="-285750" algn="l">
              <a:buFont typeface="Arial" panose="020B0604020202020204" pitchFamily="34" charset="0"/>
              <a:buChar char="•"/>
            </a:pPr>
            <a:r>
              <a:rPr lang="en-GB" sz="1600" b="1" dirty="0">
                <a:solidFill>
                  <a:schemeClr val="bg1"/>
                </a:solidFill>
                <a:latin typeface="Arial MT Lt"/>
              </a:rPr>
              <a:t>Organisation - </a:t>
            </a:r>
            <a:r>
              <a:rPr lang="en-GB" dirty="0">
                <a:solidFill>
                  <a:schemeClr val="bg1"/>
                </a:solidFill>
                <a:latin typeface="Arial MT Lt"/>
              </a:rPr>
              <a:t>Time management is a crucial part of organisation.</a:t>
            </a:r>
          </a:p>
          <a:p>
            <a:pPr marL="285750" indent="-285750" algn="l">
              <a:buFont typeface="Arial" panose="020B0604020202020204" pitchFamily="34" charset="0"/>
              <a:buChar char="•"/>
            </a:pPr>
            <a:r>
              <a:rPr lang="en-GB" sz="1600" b="1" dirty="0">
                <a:solidFill>
                  <a:schemeClr val="bg1"/>
                </a:solidFill>
                <a:latin typeface="Arial MT Lt"/>
                <a:cs typeface="Arial" panose="020B0604020202020204" pitchFamily="34" charset="0"/>
              </a:rPr>
              <a:t>Communication - </a:t>
            </a:r>
            <a:r>
              <a:rPr lang="en-GB" dirty="0">
                <a:solidFill>
                  <a:schemeClr val="bg1"/>
                </a:solidFill>
                <a:latin typeface="Arial MT Lt"/>
              </a:rPr>
              <a:t>Communication is key as it helps to establish professional relationships and networks</a:t>
            </a:r>
            <a:r>
              <a:rPr lang="en-GB" dirty="0">
                <a:latin typeface="Arial MT Lt"/>
              </a:rPr>
              <a:t>.</a:t>
            </a:r>
          </a:p>
          <a:p>
            <a:pPr marL="285750" indent="-285750" algn="l" fontAlgn="base">
              <a:buFont typeface="Arial" panose="020B0604020202020204" pitchFamily="34" charset="0"/>
              <a:buChar char="•"/>
            </a:pPr>
            <a:r>
              <a:rPr lang="en-GB" sz="1600" b="1" dirty="0">
                <a:solidFill>
                  <a:schemeClr val="bg1"/>
                </a:solidFill>
                <a:latin typeface="Arial MT Lt"/>
              </a:rPr>
              <a:t>Teamwork - </a:t>
            </a:r>
            <a:r>
              <a:rPr lang="en-GB" dirty="0">
                <a:solidFill>
                  <a:schemeClr val="bg1"/>
                </a:solidFill>
                <a:latin typeface="Arial MT Lt"/>
              </a:rPr>
              <a:t>Working with people that you don’t necessarily get along with, in order to work towards a common goal.</a:t>
            </a:r>
          </a:p>
          <a:p>
            <a:pPr marL="285750" indent="-285750" algn="l" fontAlgn="base">
              <a:buFont typeface="Arial" panose="020B0604020202020204" pitchFamily="34" charset="0"/>
              <a:buChar char="•"/>
            </a:pPr>
            <a:r>
              <a:rPr lang="en-GB" sz="1600" b="1" dirty="0">
                <a:solidFill>
                  <a:schemeClr val="bg1"/>
                </a:solidFill>
                <a:latin typeface="Arial MT Lt"/>
              </a:rPr>
              <a:t>Leadership - </a:t>
            </a:r>
            <a:r>
              <a:rPr lang="en-GB" dirty="0">
                <a:solidFill>
                  <a:schemeClr val="bg1"/>
                </a:solidFill>
                <a:latin typeface="Arial MT Lt"/>
              </a:rPr>
              <a:t>Leadership is often a skill that people have never gained prior to working.</a:t>
            </a:r>
          </a:p>
          <a:p>
            <a:pPr marL="285750" indent="-285750" algn="l" fontAlgn="base">
              <a:buFont typeface="Arial" panose="020B0604020202020204" pitchFamily="34" charset="0"/>
              <a:buChar char="•"/>
            </a:pPr>
            <a:endParaRPr lang="en-GB" b="1" dirty="0">
              <a:solidFill>
                <a:schemeClr val="bg1"/>
              </a:solidFill>
              <a:latin typeface="Arial MT Lt"/>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b="1" dirty="0">
                <a:solidFill>
                  <a:schemeClr val="bg1"/>
                </a:solidFill>
                <a:latin typeface="Arial MT Lt"/>
              </a:rPr>
              <a:t>Remember </a:t>
            </a:r>
            <a:r>
              <a:rPr lang="en-GB" sz="1200" dirty="0">
                <a:solidFill>
                  <a:schemeClr val="bg1"/>
                </a:solidFill>
                <a:latin typeface="Arial MT Lt"/>
              </a:rPr>
              <a:t>The main purpose of the apprenticeship is to learn, so don’t be afraid to learn new skills as it’s all part of the learning and development experience.</a:t>
            </a:r>
            <a:endParaRPr kumimoji="0" lang="en-GB" sz="1200" b="0" i="0" u="none" strike="noStrike" kern="1200" cap="none" spc="0" normalizeH="0" baseline="0" noProof="0" dirty="0">
              <a:ln>
                <a:noFill/>
              </a:ln>
              <a:solidFill>
                <a:schemeClr val="bg1"/>
              </a:solidFill>
              <a:effectLst/>
              <a:uLnTx/>
              <a:uFillTx/>
              <a:latin typeface="Arial MT Lt"/>
            </a:endParaRPr>
          </a:p>
          <a:p>
            <a:pPr marL="0" indent="0" algn="l" fontAlgn="base">
              <a:buFont typeface="Arial" panose="020B0604020202020204" pitchFamily="34" charset="0"/>
              <a:buNone/>
            </a:pPr>
            <a:endParaRPr lang="en-GB" b="1" dirty="0">
              <a:solidFill>
                <a:schemeClr val="bg1"/>
              </a:solidFill>
              <a:latin typeface="Arial MT Lt"/>
            </a:endParaRPr>
          </a:p>
          <a:p>
            <a:pPr marL="285750" indent="-285750" algn="l" fontAlgn="base">
              <a:buFont typeface="Arial" panose="020B0604020202020204" pitchFamily="34" charset="0"/>
              <a:buChar char="•"/>
            </a:pPr>
            <a:endParaRPr lang="en-GB" dirty="0">
              <a:solidFill>
                <a:schemeClr val="bg1"/>
              </a:solidFill>
              <a:latin typeface="Arial MT Lt"/>
            </a:endParaRPr>
          </a:p>
          <a:p>
            <a:pPr marL="285750" indent="-285750" algn="l">
              <a:buFont typeface="Arial" panose="020B0604020202020204" pitchFamily="34" charset="0"/>
              <a:buChar char="•"/>
            </a:pPr>
            <a:endParaRPr lang="en-GB" dirty="0">
              <a:latin typeface="Arial MT Lt"/>
            </a:endParaRPr>
          </a:p>
          <a:p>
            <a:pPr marL="285750" indent="-285750" algn="l">
              <a:buFont typeface="Arial" panose="020B0604020202020204" pitchFamily="34" charset="0"/>
              <a:buChar char="•"/>
            </a:pPr>
            <a:endParaRPr lang="en-GB" b="1" dirty="0">
              <a:solidFill>
                <a:schemeClr val="bg1"/>
              </a:solidFill>
              <a:latin typeface="Arial MT Lt"/>
            </a:endParaRPr>
          </a:p>
          <a:p>
            <a:pPr marL="285750" indent="-285750" algn="l">
              <a:buFont typeface="Arial" panose="020B0604020202020204" pitchFamily="34" charset="0"/>
              <a:buChar char="•"/>
            </a:pPr>
            <a:endParaRPr lang="en-GB" dirty="0">
              <a:solidFill>
                <a:schemeClr val="bg1"/>
              </a:solidFill>
              <a:latin typeface="Arial MT Lt"/>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314664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Emphasise that this will vary with each opportunity</a:t>
            </a:r>
          </a:p>
          <a:p>
            <a:pPr marL="171450" indent="-171450">
              <a:buFont typeface="Arial" panose="020B0604020202020204" pitchFamily="34" charset="0"/>
              <a:buChar char="•"/>
            </a:pPr>
            <a:r>
              <a:rPr lang="en-GB" dirty="0"/>
              <a:t>Some apprenticeships, especially those at higher or degree level can last for between four to six years.</a:t>
            </a:r>
          </a:p>
          <a:p>
            <a:pPr marL="171450" indent="-171450">
              <a:buFont typeface="Arial" panose="020B0604020202020204" pitchFamily="34" charset="0"/>
              <a:buChar char="•"/>
            </a:pPr>
            <a:r>
              <a:rPr lang="en-GB" dirty="0"/>
              <a:t>This is because apprentices are balancing studying and working full-time at the same time, so it can take a bit longer to complete than the traditional route.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It's worth checking directly with your chosen employer before applying to check how long your course will last, as some won't follow this structure.</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Image Source: </a:t>
            </a:r>
            <a:r>
              <a:rPr lang="en-GB" dirty="0">
                <a:hlinkClick r:id="rId3"/>
              </a:rPr>
              <a:t>https://www.photosos.co.uk/product-page/standard-format-up-to-200-transparencies</a:t>
            </a:r>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348798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06/11/2020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264591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studentroom.co.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www.ucas.com/" TargetMode="External"/><Relationship Id="rId4" Type="http://schemas.openxmlformats.org/officeDocument/2006/relationships/hyperlink" Target="http://www.gov.uk/apply-apprenticeshi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Higher+Apprenticeships+%26+Degree+Apprenticeships+%28HADA%29/1_5m0gie96"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28.png"/><Relationship Id="rId9" Type="http://schemas.openxmlformats.org/officeDocument/2006/relationships/image" Target="../media/image3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660919" y="3920907"/>
            <a:ext cx="10515600" cy="1325563"/>
          </a:xfrm>
        </p:spPr>
        <p:txBody>
          <a:bodyPr/>
          <a:lstStyle/>
          <a:p>
            <a:r>
              <a:rPr lang="en-GB" dirty="0"/>
              <a:t>Higher Apprenticeships </a:t>
            </a:r>
            <a:br>
              <a:rPr lang="en-GB" dirty="0"/>
            </a:br>
            <a:r>
              <a:rPr lang="en-GB" dirty="0"/>
              <a:t>and Apprenticeship Degrees</a:t>
            </a:r>
            <a:br>
              <a:rPr lang="en-GB" dirty="0"/>
            </a:br>
            <a:r>
              <a:rPr lang="en-GB" dirty="0"/>
              <a:t>(HADA)</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9BA5E4-6E6B-4C3D-8385-9AF081F91974}"/>
              </a:ext>
            </a:extLst>
          </p:cNvPr>
          <p:cNvSpPr/>
          <p:nvPr/>
        </p:nvSpPr>
        <p:spPr>
          <a:xfrm>
            <a:off x="265434" y="336090"/>
            <a:ext cx="11538322" cy="1231106"/>
          </a:xfrm>
          <a:prstGeom prst="rect">
            <a:avLst/>
          </a:prstGeom>
        </p:spPr>
        <p:txBody>
          <a:bodyPr wrap="square">
            <a:spAutoFit/>
          </a:bodyPr>
          <a:lstStyle/>
          <a:p>
            <a:pPr lvl="0" algn="ctr"/>
            <a:r>
              <a:rPr lang="en-GB" sz="5000" b="1" dirty="0">
                <a:solidFill>
                  <a:prstClr val="black"/>
                </a:solidFill>
              </a:rPr>
              <a:t>How much can I earn?</a:t>
            </a:r>
          </a:p>
          <a:p>
            <a:pPr lvl="0" algn="ctr"/>
            <a:r>
              <a:rPr lang="en-GB" sz="2400" dirty="0">
                <a:solidFill>
                  <a:prstClr val="black"/>
                </a:solidFill>
              </a:rPr>
              <a:t>This will very much depend on who and where the apprenticeship is run by</a:t>
            </a:r>
          </a:p>
        </p:txBody>
      </p:sp>
      <p:sp>
        <p:nvSpPr>
          <p:cNvPr id="4" name="Rectangle: Rounded Corners 3">
            <a:extLst>
              <a:ext uri="{FF2B5EF4-FFF2-40B4-BE49-F238E27FC236}">
                <a16:creationId xmlns:a16="http://schemas.microsoft.com/office/drawing/2014/main" id="{77704B09-AAFB-4EC1-B2FA-66C389997924}"/>
              </a:ext>
            </a:extLst>
          </p:cNvPr>
          <p:cNvSpPr/>
          <p:nvPr/>
        </p:nvSpPr>
        <p:spPr>
          <a:xfrm>
            <a:off x="536651" y="1886239"/>
            <a:ext cx="3254945" cy="2217150"/>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latin typeface="Arial MT Lt"/>
            </a:endParaRPr>
          </a:p>
          <a:p>
            <a:pPr algn="ctr"/>
            <a:endParaRPr lang="en-GB" sz="2400" dirty="0">
              <a:solidFill>
                <a:schemeClr val="bg1"/>
              </a:solidFill>
              <a:latin typeface="Arial MT Lt"/>
            </a:endParaRPr>
          </a:p>
          <a:p>
            <a:pPr algn="ctr"/>
            <a:r>
              <a:rPr lang="en-GB" sz="2400" dirty="0">
                <a:solidFill>
                  <a:schemeClr val="bg1"/>
                </a:solidFill>
                <a:latin typeface="Arial MT Lt"/>
              </a:rPr>
              <a:t>Under 19 or first year of apprenticeship?</a:t>
            </a:r>
          </a:p>
          <a:p>
            <a:pPr algn="ctr"/>
            <a:endParaRPr lang="en-GB" sz="2400" dirty="0">
              <a:solidFill>
                <a:schemeClr val="bg1"/>
              </a:solidFill>
              <a:latin typeface="Arial MT Lt"/>
            </a:endParaRPr>
          </a:p>
          <a:p>
            <a:pPr algn="ctr"/>
            <a:r>
              <a:rPr lang="en-GB" sz="2400" dirty="0">
                <a:solidFill>
                  <a:schemeClr val="bg1"/>
                </a:solidFill>
                <a:latin typeface="Arial MT Lt"/>
              </a:rPr>
              <a:t>Minimum wage is £4.15 per hour</a:t>
            </a:r>
          </a:p>
          <a:p>
            <a:pPr algn="ctr"/>
            <a:endParaRPr lang="en-GB" sz="2400" dirty="0">
              <a:solidFill>
                <a:schemeClr val="bg1"/>
              </a:solidFill>
              <a:latin typeface="Arial MT Lt"/>
            </a:endParaRPr>
          </a:p>
          <a:p>
            <a:pPr algn="ctr"/>
            <a:endParaRPr lang="en-GB" sz="2400" dirty="0">
              <a:solidFill>
                <a:schemeClr val="bg1"/>
              </a:solidFill>
              <a:latin typeface="Arial MT Lt"/>
            </a:endParaRPr>
          </a:p>
        </p:txBody>
      </p:sp>
      <p:sp>
        <p:nvSpPr>
          <p:cNvPr id="6" name="Rectangle: Rounded Corners 5">
            <a:extLst>
              <a:ext uri="{FF2B5EF4-FFF2-40B4-BE49-F238E27FC236}">
                <a16:creationId xmlns:a16="http://schemas.microsoft.com/office/drawing/2014/main" id="{F28CF76E-DC85-4EE4-9ACC-BE0F06784620}"/>
              </a:ext>
            </a:extLst>
          </p:cNvPr>
          <p:cNvSpPr/>
          <p:nvPr/>
        </p:nvSpPr>
        <p:spPr>
          <a:xfrm>
            <a:off x="536652" y="4760415"/>
            <a:ext cx="6966972" cy="1147170"/>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400" u="sng" dirty="0">
                <a:solidFill>
                  <a:schemeClr val="bg1"/>
                </a:solidFill>
                <a:latin typeface="Arial MT Lt"/>
              </a:rPr>
              <a:t>However,</a:t>
            </a:r>
            <a:r>
              <a:rPr lang="en-GB" sz="2400" dirty="0">
                <a:solidFill>
                  <a:schemeClr val="bg1"/>
                </a:solidFill>
                <a:latin typeface="Arial MT Lt"/>
              </a:rPr>
              <a:t> Higher Apprenticeships &amp; Degree Apprenticeships often pay higher</a:t>
            </a:r>
            <a:endParaRPr kumimoji="0" lang="en-GB" sz="2400" i="0" u="none" strike="noStrike" kern="1200" cap="none" spc="0" normalizeH="0" baseline="0" noProof="0" dirty="0">
              <a:ln>
                <a:noFill/>
              </a:ln>
              <a:solidFill>
                <a:schemeClr val="bg1"/>
              </a:solidFill>
              <a:effectLst/>
              <a:uLnTx/>
              <a:uFillTx/>
              <a:latin typeface="Arial MT Lt"/>
            </a:endParaRPr>
          </a:p>
        </p:txBody>
      </p:sp>
      <p:sp>
        <p:nvSpPr>
          <p:cNvPr id="7" name="Rectangle 6">
            <a:extLst>
              <a:ext uri="{FF2B5EF4-FFF2-40B4-BE49-F238E27FC236}">
                <a16:creationId xmlns:a16="http://schemas.microsoft.com/office/drawing/2014/main" id="{F7C5D4ED-3EE7-4166-8C24-3EB5388C9234}"/>
              </a:ext>
            </a:extLst>
          </p:cNvPr>
          <p:cNvSpPr/>
          <p:nvPr/>
        </p:nvSpPr>
        <p:spPr>
          <a:xfrm>
            <a:off x="2891694" y="6195278"/>
            <a:ext cx="2256887" cy="369332"/>
          </a:xfrm>
          <a:prstGeom prst="rect">
            <a:avLst/>
          </a:prstGeom>
        </p:spPr>
        <p:txBody>
          <a:bodyPr wrap="square">
            <a:spAutoFit/>
          </a:bodyPr>
          <a:lstStyle/>
          <a:p>
            <a:r>
              <a:rPr lang="en-GB" dirty="0">
                <a:latin typeface="Arial MT Lt"/>
              </a:rPr>
              <a:t>(Data April 2020)</a:t>
            </a:r>
          </a:p>
        </p:txBody>
      </p:sp>
      <p:sp>
        <p:nvSpPr>
          <p:cNvPr id="9" name="Rectangle: Rounded Corners 8">
            <a:extLst>
              <a:ext uri="{FF2B5EF4-FFF2-40B4-BE49-F238E27FC236}">
                <a16:creationId xmlns:a16="http://schemas.microsoft.com/office/drawing/2014/main" id="{F407919B-C487-4628-B1E8-D0B542F4CA19}"/>
              </a:ext>
            </a:extLst>
          </p:cNvPr>
          <p:cNvSpPr/>
          <p:nvPr/>
        </p:nvSpPr>
        <p:spPr>
          <a:xfrm>
            <a:off x="4248679" y="1886240"/>
            <a:ext cx="3254945" cy="2217150"/>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latin typeface="Arial MT Lt"/>
            </a:endParaRPr>
          </a:p>
          <a:p>
            <a:pPr algn="ctr"/>
            <a:endParaRPr lang="en-GB" sz="2400" dirty="0">
              <a:solidFill>
                <a:schemeClr val="bg1"/>
              </a:solidFill>
              <a:latin typeface="Arial MT Lt"/>
            </a:endParaRPr>
          </a:p>
          <a:p>
            <a:pPr algn="ctr"/>
            <a:r>
              <a:rPr lang="en-GB" sz="2400" dirty="0">
                <a:solidFill>
                  <a:schemeClr val="bg1"/>
                </a:solidFill>
                <a:latin typeface="Arial MT Lt"/>
              </a:rPr>
              <a:t>Over 19 and finished your first year?</a:t>
            </a:r>
          </a:p>
          <a:p>
            <a:pPr algn="ctr"/>
            <a:endParaRPr lang="en-GB" sz="2400" dirty="0">
              <a:solidFill>
                <a:schemeClr val="bg1"/>
              </a:solidFill>
              <a:latin typeface="Arial MT Lt"/>
            </a:endParaRPr>
          </a:p>
          <a:p>
            <a:pPr algn="ctr"/>
            <a:r>
              <a:rPr lang="en-GB" sz="2400" dirty="0">
                <a:solidFill>
                  <a:schemeClr val="bg1"/>
                </a:solidFill>
                <a:latin typeface="Arial MT Lt"/>
              </a:rPr>
              <a:t>Minimum wage is £6.45 per hour</a:t>
            </a:r>
          </a:p>
          <a:p>
            <a:pPr algn="ctr"/>
            <a:endParaRPr lang="en-GB" sz="2400" dirty="0">
              <a:solidFill>
                <a:schemeClr val="bg1"/>
              </a:solidFill>
              <a:latin typeface="Arial MT Lt"/>
            </a:endParaRPr>
          </a:p>
          <a:p>
            <a:pPr algn="ctr"/>
            <a:endParaRPr lang="en-GB" sz="2400" dirty="0">
              <a:solidFill>
                <a:schemeClr val="bg1"/>
              </a:solidFill>
              <a:latin typeface="Arial MT Lt"/>
            </a:endParaRPr>
          </a:p>
        </p:txBody>
      </p:sp>
      <p:pic>
        <p:nvPicPr>
          <p:cNvPr id="1028" name="Picture 4" descr="I hand in a blue circle holding some notes of money.">
            <a:extLst>
              <a:ext uri="{FF2B5EF4-FFF2-40B4-BE49-F238E27FC236}">
                <a16:creationId xmlns:a16="http://schemas.microsoft.com/office/drawing/2014/main" id="{5247FE7F-F16F-43A8-AFEE-5CABDCBB2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348" y="1904653"/>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1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D7EA2-D7DB-4249-BB39-10C0EE71C371}"/>
              </a:ext>
            </a:extLst>
          </p:cNvPr>
          <p:cNvSpPr/>
          <p:nvPr/>
        </p:nvSpPr>
        <p:spPr>
          <a:xfrm>
            <a:off x="277586" y="380643"/>
            <a:ext cx="11723914" cy="1231106"/>
          </a:xfrm>
          <a:prstGeom prst="rect">
            <a:avLst/>
          </a:prstGeom>
        </p:spPr>
        <p:txBody>
          <a:bodyPr wrap="square">
            <a:spAutoFit/>
          </a:bodyPr>
          <a:lstStyle/>
          <a:p>
            <a:pPr algn="ctr"/>
            <a:r>
              <a:rPr lang="en-GB" sz="5000" b="1" dirty="0"/>
              <a:t>Activity</a:t>
            </a:r>
          </a:p>
          <a:p>
            <a:pPr algn="ctr"/>
            <a:r>
              <a:rPr lang="en-GB" sz="2400" dirty="0"/>
              <a:t>Play Your Cards Right </a:t>
            </a:r>
          </a:p>
        </p:txBody>
      </p:sp>
      <p:pic>
        <p:nvPicPr>
          <p:cNvPr id="3" name="Picture 8" descr="image of Play Your Cards Right ">
            <a:extLst>
              <a:ext uri="{FF2B5EF4-FFF2-40B4-BE49-F238E27FC236}">
                <a16:creationId xmlns:a16="http://schemas.microsoft.com/office/drawing/2014/main" id="{2C7EFBC7-97E0-41AB-9E2A-BDB271386C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470" y="1611749"/>
            <a:ext cx="4742993" cy="3806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clock  showing 5 mins ">
            <a:extLst>
              <a:ext uri="{FF2B5EF4-FFF2-40B4-BE49-F238E27FC236}">
                <a16:creationId xmlns:a16="http://schemas.microsoft.com/office/drawing/2014/main" id="{20884525-04F0-499E-9D2E-1417E6479E00}"/>
              </a:ext>
            </a:extLst>
          </p:cNvPr>
          <p:cNvPicPr>
            <a:picLocks noChangeAspect="1"/>
          </p:cNvPicPr>
          <p:nvPr/>
        </p:nvPicPr>
        <p:blipFill>
          <a:blip r:embed="rId4"/>
          <a:stretch>
            <a:fillRect/>
          </a:stretch>
        </p:blipFill>
        <p:spPr>
          <a:xfrm>
            <a:off x="9991975" y="114551"/>
            <a:ext cx="1911967" cy="1935645"/>
          </a:xfrm>
          <a:prstGeom prst="rect">
            <a:avLst/>
          </a:prstGeom>
        </p:spPr>
      </p:pic>
      <p:sp>
        <p:nvSpPr>
          <p:cNvPr id="6" name="Rectangle: Rounded Corners 5">
            <a:extLst>
              <a:ext uri="{FF2B5EF4-FFF2-40B4-BE49-F238E27FC236}">
                <a16:creationId xmlns:a16="http://schemas.microsoft.com/office/drawing/2014/main" id="{19760156-4C7E-4138-889C-ADB487E078B3}"/>
              </a:ext>
            </a:extLst>
          </p:cNvPr>
          <p:cNvSpPr/>
          <p:nvPr/>
        </p:nvSpPr>
        <p:spPr>
          <a:xfrm>
            <a:off x="6295404" y="2402111"/>
            <a:ext cx="5104126" cy="2405694"/>
          </a:xfrm>
          <a:prstGeom prst="roundRect">
            <a:avLst/>
          </a:prstGeom>
          <a:solidFill>
            <a:srgbClr val="8A5873"/>
          </a:solidFill>
          <a:ln>
            <a:solidFill>
              <a:srgbClr val="8A5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400" dirty="0"/>
              <a:t>With a variety of Apprenticeships, Higher Apprenticeships and Degree Apprenticeships play along to see if you can guess if each salary is</a:t>
            </a:r>
            <a:endParaRPr lang="en-GB" sz="2400" dirty="0">
              <a:solidFill>
                <a:schemeClr val="bg1"/>
              </a:solidFill>
              <a:latin typeface="+mj-lt"/>
            </a:endParaRPr>
          </a:p>
        </p:txBody>
      </p:sp>
    </p:spTree>
    <p:extLst>
      <p:ext uri="{BB962C8B-B14F-4D97-AF65-F5344CB8AC3E}">
        <p14:creationId xmlns:p14="http://schemas.microsoft.com/office/powerpoint/2010/main" val="55648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lker.com/cliparts/5/9/8/1/13959626591670826938Playing%20Card%20Template.svg.hi.png">
            <a:extLst>
              <a:ext uri="{FF2B5EF4-FFF2-40B4-BE49-F238E27FC236}">
                <a16:creationId xmlns:a16="http://schemas.microsoft.com/office/drawing/2014/main" id="{63B457AD-B7B1-46CA-B3E8-1C8679593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38" y="3318600"/>
            <a:ext cx="2161348" cy="3013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clker.com/cliparts/5/9/8/1/13959626591670826938Playing%20Card%20Template.svg.hi.png">
            <a:extLst>
              <a:ext uri="{FF2B5EF4-FFF2-40B4-BE49-F238E27FC236}">
                <a16:creationId xmlns:a16="http://schemas.microsoft.com/office/drawing/2014/main" id="{C2393A19-10C8-4012-BCB0-E0936C280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65" y="251792"/>
            <a:ext cx="2161348" cy="3013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clker.com/cliparts/5/9/8/1/13959626591670826938Playing%20Card%20Template.svg.hi.png">
            <a:extLst>
              <a:ext uri="{FF2B5EF4-FFF2-40B4-BE49-F238E27FC236}">
                <a16:creationId xmlns:a16="http://schemas.microsoft.com/office/drawing/2014/main" id="{A1D6D642-2845-4E66-AABA-E0BAE0036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653" y="251789"/>
            <a:ext cx="2161348" cy="3013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lker.com/cliparts/5/9/8/1/13959626591670826938Playing%20Card%20Template.svg.hi.png">
            <a:extLst>
              <a:ext uri="{FF2B5EF4-FFF2-40B4-BE49-F238E27FC236}">
                <a16:creationId xmlns:a16="http://schemas.microsoft.com/office/drawing/2014/main" id="{565B1702-0B1D-4DAE-B0FD-808EA563E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870" y="251789"/>
            <a:ext cx="2161348" cy="30137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clker.com/cliparts/5/9/8/1/13959626591670826938Playing%20Card%20Template.svg.hi.png">
            <a:extLst>
              <a:ext uri="{FF2B5EF4-FFF2-40B4-BE49-F238E27FC236}">
                <a16:creationId xmlns:a16="http://schemas.microsoft.com/office/drawing/2014/main" id="{4439D7DE-86B0-447B-8BA0-E3C5A02D5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087" y="251789"/>
            <a:ext cx="2161348" cy="3013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5/9/8/1/13959626591670826938Playing%20Card%20Template.svg.hi.png">
            <a:extLst>
              <a:ext uri="{FF2B5EF4-FFF2-40B4-BE49-F238E27FC236}">
                <a16:creationId xmlns:a16="http://schemas.microsoft.com/office/drawing/2014/main" id="{F86B103D-E6E5-4739-B0FF-D2901B39A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653" y="3328381"/>
            <a:ext cx="2161348" cy="30137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5/9/8/1/13959626591670826938Playing%20Card%20Template.svg.hi.png">
            <a:extLst>
              <a:ext uri="{FF2B5EF4-FFF2-40B4-BE49-F238E27FC236}">
                <a16:creationId xmlns:a16="http://schemas.microsoft.com/office/drawing/2014/main" id="{1073059E-2EFE-4491-B610-4AB644A1D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870" y="3333327"/>
            <a:ext cx="2161348" cy="29918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lker.com/cliparts/5/9/8/1/13959626591670826938Playing%20Card%20Template.svg.hi.png">
            <a:extLst>
              <a:ext uri="{FF2B5EF4-FFF2-40B4-BE49-F238E27FC236}">
                <a16:creationId xmlns:a16="http://schemas.microsoft.com/office/drawing/2014/main" id="{FEE141F2-258F-4E08-99C1-4EAFEA303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087" y="3336758"/>
            <a:ext cx="2161348" cy="2988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eepngimages.com/wp-content/uploads/2016/03/gold-pound-sign.png">
            <a:extLst>
              <a:ext uri="{FF2B5EF4-FFF2-40B4-BE49-F238E27FC236}">
                <a16:creationId xmlns:a16="http://schemas.microsoft.com/office/drawing/2014/main" id="{9A358DF4-8A9A-4E55-821A-34C8C74E3A9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6565" y="2120142"/>
            <a:ext cx="650600" cy="703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A351778-5514-4FED-8562-1AF7B34F1F42}"/>
              </a:ext>
            </a:extLst>
          </p:cNvPr>
          <p:cNvSpPr/>
          <p:nvPr/>
        </p:nvSpPr>
        <p:spPr>
          <a:xfrm>
            <a:off x="478868" y="2146441"/>
            <a:ext cx="1957587"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13,500</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549E9D8-E171-4EDB-9428-F95D0E3430C7}"/>
              </a:ext>
            </a:extLst>
          </p:cNvPr>
          <p:cNvSpPr/>
          <p:nvPr/>
        </p:nvSpPr>
        <p:spPr>
          <a:xfrm>
            <a:off x="173399" y="376387"/>
            <a:ext cx="2527679" cy="36933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Student Nurse HA </a:t>
            </a:r>
          </a:p>
        </p:txBody>
      </p:sp>
      <p:pic>
        <p:nvPicPr>
          <p:cNvPr id="21" name="Picture 4" descr="http://freepngimages.com/wp-content/uploads/2016/03/gold-pound-sign.png">
            <a:extLst>
              <a:ext uri="{FF2B5EF4-FFF2-40B4-BE49-F238E27FC236}">
                <a16:creationId xmlns:a16="http://schemas.microsoft.com/office/drawing/2014/main" id="{1AFDEF0B-44AE-4500-84C8-BE766D98EA1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42618" y="2120142"/>
            <a:ext cx="650600" cy="70321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C5F17CC-D56B-4064-8AE8-CAB0DB9DE5EC}"/>
              </a:ext>
            </a:extLst>
          </p:cNvPr>
          <p:cNvSpPr/>
          <p:nvPr/>
        </p:nvSpPr>
        <p:spPr>
          <a:xfrm>
            <a:off x="3464920" y="2146441"/>
            <a:ext cx="1957587" cy="11387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21,000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EBB19889-627B-4395-9EEF-B062785969D9}"/>
              </a:ext>
            </a:extLst>
          </p:cNvPr>
          <p:cNvSpPr/>
          <p:nvPr/>
        </p:nvSpPr>
        <p:spPr>
          <a:xfrm>
            <a:off x="3179872" y="313344"/>
            <a:ext cx="2527679"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IT Apprenticeship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DA</a:t>
            </a:r>
          </a:p>
        </p:txBody>
      </p:sp>
      <p:pic>
        <p:nvPicPr>
          <p:cNvPr id="24" name="Picture 4" descr="http://freepngimages.com/wp-content/uploads/2016/03/gold-pound-sign.png">
            <a:extLst>
              <a:ext uri="{FF2B5EF4-FFF2-40B4-BE49-F238E27FC236}">
                <a16:creationId xmlns:a16="http://schemas.microsoft.com/office/drawing/2014/main" id="{6C68FDC6-3586-4491-B731-A2396BC8CCA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97907" y="2120142"/>
            <a:ext cx="650600" cy="70321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96186B43-E8AA-43C4-9BB2-7D49811049B9}"/>
              </a:ext>
            </a:extLst>
          </p:cNvPr>
          <p:cNvSpPr/>
          <p:nvPr/>
        </p:nvSpPr>
        <p:spPr>
          <a:xfrm>
            <a:off x="6620208" y="2146441"/>
            <a:ext cx="1957587" cy="113877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17,000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D21F26F-A0DF-4570-837D-A64342DDAE09}"/>
              </a:ext>
            </a:extLst>
          </p:cNvPr>
          <p:cNvSpPr/>
          <p:nvPr/>
        </p:nvSpPr>
        <p:spPr>
          <a:xfrm>
            <a:off x="6321705" y="286926"/>
            <a:ext cx="2527679"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Civil Engineering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DA</a:t>
            </a:r>
          </a:p>
        </p:txBody>
      </p:sp>
      <p:pic>
        <p:nvPicPr>
          <p:cNvPr id="27" name="Picture 4" descr="http://freepngimages.com/wp-content/uploads/2016/03/gold-pound-sign.png">
            <a:extLst>
              <a:ext uri="{FF2B5EF4-FFF2-40B4-BE49-F238E27FC236}">
                <a16:creationId xmlns:a16="http://schemas.microsoft.com/office/drawing/2014/main" id="{7077267D-2F8F-433C-A1B2-D17A1D9C6EB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74088" y="2120142"/>
            <a:ext cx="650600" cy="70321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A5FE4AB4-91F5-48B0-B6D3-C015924745E6}"/>
              </a:ext>
            </a:extLst>
          </p:cNvPr>
          <p:cNvSpPr/>
          <p:nvPr/>
        </p:nvSpPr>
        <p:spPr>
          <a:xfrm>
            <a:off x="9796389" y="2146441"/>
            <a:ext cx="1957587" cy="113877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19,737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7004C0B-E84B-4516-B205-0F491C5ABE04}"/>
              </a:ext>
            </a:extLst>
          </p:cNvPr>
          <p:cNvSpPr/>
          <p:nvPr/>
        </p:nvSpPr>
        <p:spPr>
          <a:xfrm>
            <a:off x="9796389" y="313343"/>
            <a:ext cx="1957588"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Mental Health Nurse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DA</a:t>
            </a:r>
          </a:p>
        </p:txBody>
      </p:sp>
      <p:pic>
        <p:nvPicPr>
          <p:cNvPr id="30" name="Picture 4" descr="http://freepngimages.com/wp-content/uploads/2016/03/gold-pound-sign.png">
            <a:extLst>
              <a:ext uri="{FF2B5EF4-FFF2-40B4-BE49-F238E27FC236}">
                <a16:creationId xmlns:a16="http://schemas.microsoft.com/office/drawing/2014/main" id="{678F8143-1DDB-446B-B3D6-3038DBAE71C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56565" y="5453063"/>
            <a:ext cx="650600" cy="703214"/>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0CE54CA-A792-400C-9C85-E88ADA0C6397}"/>
              </a:ext>
            </a:extLst>
          </p:cNvPr>
          <p:cNvSpPr/>
          <p:nvPr/>
        </p:nvSpPr>
        <p:spPr>
          <a:xfrm>
            <a:off x="478866" y="5479362"/>
            <a:ext cx="1957587" cy="113877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18,000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F9E0AB0B-1C23-46CC-AFE0-89FE78F22EC3}"/>
              </a:ext>
            </a:extLst>
          </p:cNvPr>
          <p:cNvSpPr/>
          <p:nvPr/>
        </p:nvSpPr>
        <p:spPr>
          <a:xfrm>
            <a:off x="367279" y="3464976"/>
            <a:ext cx="207989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Police Constable  DA</a:t>
            </a:r>
          </a:p>
        </p:txBody>
      </p:sp>
      <p:pic>
        <p:nvPicPr>
          <p:cNvPr id="33" name="Picture 4" descr="http://freepngimages.com/wp-content/uploads/2016/03/gold-pound-sign.png">
            <a:extLst>
              <a:ext uri="{FF2B5EF4-FFF2-40B4-BE49-F238E27FC236}">
                <a16:creationId xmlns:a16="http://schemas.microsoft.com/office/drawing/2014/main" id="{76B167EC-278B-4582-AE7A-CCFE5F6C8FC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42618" y="5453063"/>
            <a:ext cx="650600" cy="70321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796F67FA-E010-4F14-ACE1-2D059EFD97CD}"/>
              </a:ext>
            </a:extLst>
          </p:cNvPr>
          <p:cNvSpPr/>
          <p:nvPr/>
        </p:nvSpPr>
        <p:spPr>
          <a:xfrm>
            <a:off x="3464919" y="5479362"/>
            <a:ext cx="1957587" cy="113877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18,932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36" name="Picture 4" descr="http://freepngimages.com/wp-content/uploads/2016/03/gold-pound-sign.png">
            <a:extLst>
              <a:ext uri="{FF2B5EF4-FFF2-40B4-BE49-F238E27FC236}">
                <a16:creationId xmlns:a16="http://schemas.microsoft.com/office/drawing/2014/main" id="{A0162EE1-D3EF-4965-9F30-D292C5E82C3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97907" y="5453063"/>
            <a:ext cx="650600" cy="703214"/>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772E2365-A825-40F0-9AB4-80C5F1762787}"/>
              </a:ext>
            </a:extLst>
          </p:cNvPr>
          <p:cNvSpPr/>
          <p:nvPr/>
        </p:nvSpPr>
        <p:spPr>
          <a:xfrm>
            <a:off x="6620208" y="5479362"/>
            <a:ext cx="1957587" cy="113877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15,000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8B0879E-4373-4FBF-AAE3-CC441DC9FF72}"/>
              </a:ext>
            </a:extLst>
          </p:cNvPr>
          <p:cNvSpPr/>
          <p:nvPr/>
        </p:nvSpPr>
        <p:spPr>
          <a:xfrm>
            <a:off x="6335161" y="3423754"/>
            <a:ext cx="2527679"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IT Apprenticeship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Advance </a:t>
            </a:r>
          </a:p>
        </p:txBody>
      </p:sp>
      <p:pic>
        <p:nvPicPr>
          <p:cNvPr id="40" name="Picture 4" descr="http://freepngimages.com/wp-content/uploads/2016/03/gold-pound-sign.png">
            <a:extLst>
              <a:ext uri="{FF2B5EF4-FFF2-40B4-BE49-F238E27FC236}">
                <a16:creationId xmlns:a16="http://schemas.microsoft.com/office/drawing/2014/main" id="{C05FC17B-80C3-4DEB-845E-6F124E6816B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74088" y="5453063"/>
            <a:ext cx="650600" cy="703214"/>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DACC2669-3138-4936-8A38-527633574D65}"/>
              </a:ext>
            </a:extLst>
          </p:cNvPr>
          <p:cNvSpPr/>
          <p:nvPr/>
        </p:nvSpPr>
        <p:spPr>
          <a:xfrm>
            <a:off x="9796389" y="5479362"/>
            <a:ext cx="1957587" cy="113877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18,800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E4E2FB88-D2ED-40B9-9215-AB0729EA23A9}"/>
              </a:ext>
            </a:extLst>
          </p:cNvPr>
          <p:cNvSpPr/>
          <p:nvPr/>
        </p:nvSpPr>
        <p:spPr>
          <a:xfrm>
            <a:off x="9820082" y="3417652"/>
            <a:ext cx="1960505"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Defense Commercial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rPr>
              <a:t>HA</a:t>
            </a:r>
          </a:p>
        </p:txBody>
      </p:sp>
      <p:pic>
        <p:nvPicPr>
          <p:cNvPr id="43" name="Picture 42" descr="A picture containing drawing&#10;&#10;Description automatically generated">
            <a:extLst>
              <a:ext uri="{FF2B5EF4-FFF2-40B4-BE49-F238E27FC236}">
                <a16:creationId xmlns:a16="http://schemas.microsoft.com/office/drawing/2014/main" id="{6306B42B-A921-4C48-84AD-9190FAD500EC}"/>
              </a:ext>
            </a:extLst>
          </p:cNvPr>
          <p:cNvPicPr>
            <a:picLocks noChangeAspect="1"/>
          </p:cNvPicPr>
          <p:nvPr/>
        </p:nvPicPr>
        <p:blipFill rotWithShape="1">
          <a:blip r:embed="rId5"/>
          <a:srcRect t="10832" b="10890"/>
          <a:stretch/>
        </p:blipFill>
        <p:spPr>
          <a:xfrm>
            <a:off x="728812" y="1212626"/>
            <a:ext cx="1416852" cy="945470"/>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FA31001B-AE5E-4299-A7FE-B1970903E7F9}"/>
              </a:ext>
            </a:extLst>
          </p:cNvPr>
          <p:cNvPicPr>
            <a:picLocks noChangeAspect="1"/>
          </p:cNvPicPr>
          <p:nvPr/>
        </p:nvPicPr>
        <p:blipFill rotWithShape="1">
          <a:blip r:embed="rId5"/>
          <a:srcRect t="10832" b="10890"/>
          <a:stretch/>
        </p:blipFill>
        <p:spPr>
          <a:xfrm>
            <a:off x="10091909" y="1197078"/>
            <a:ext cx="1416852" cy="945470"/>
          </a:xfrm>
          <a:prstGeom prst="rect">
            <a:avLst/>
          </a:prstGeom>
        </p:spPr>
      </p:pic>
      <p:pic>
        <p:nvPicPr>
          <p:cNvPr id="46" name="Picture 2" descr="BBC Apprenticeships | GetMyFirstJob">
            <a:extLst>
              <a:ext uri="{FF2B5EF4-FFF2-40B4-BE49-F238E27FC236}">
                <a16:creationId xmlns:a16="http://schemas.microsoft.com/office/drawing/2014/main" id="{8F582D24-3E9D-4490-B328-BAD07E87CE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875"/>
          <a:stretch/>
        </p:blipFill>
        <p:spPr bwMode="auto">
          <a:xfrm>
            <a:off x="3773957" y="4315005"/>
            <a:ext cx="1307196" cy="87746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7" name="Picture 46" descr="A picture containing racket, woman, player, water&#10;&#10;Description automatically generated">
            <a:extLst>
              <a:ext uri="{FF2B5EF4-FFF2-40B4-BE49-F238E27FC236}">
                <a16:creationId xmlns:a16="http://schemas.microsoft.com/office/drawing/2014/main" id="{600A911A-2ED8-4B38-9A93-5634CFAC6216}"/>
              </a:ext>
            </a:extLst>
          </p:cNvPr>
          <p:cNvPicPr>
            <a:picLocks noChangeAspect="1"/>
          </p:cNvPicPr>
          <p:nvPr/>
        </p:nvPicPr>
        <p:blipFill>
          <a:blip r:embed="rId7"/>
          <a:stretch>
            <a:fillRect/>
          </a:stretch>
        </p:blipFill>
        <p:spPr>
          <a:xfrm>
            <a:off x="7097694" y="1166684"/>
            <a:ext cx="1129917" cy="979757"/>
          </a:xfrm>
          <a:prstGeom prst="rect">
            <a:avLst/>
          </a:prstGeom>
          <a:solidFill>
            <a:schemeClr val="accent1">
              <a:lumMod val="75000"/>
            </a:schemeClr>
          </a:solidFill>
        </p:spPr>
      </p:pic>
      <p:pic>
        <p:nvPicPr>
          <p:cNvPr id="48" name="Content Placeholder 4" descr="A picture containing wearing, holding, white&#10;&#10;Description automatically generated">
            <a:extLst>
              <a:ext uri="{FF2B5EF4-FFF2-40B4-BE49-F238E27FC236}">
                <a16:creationId xmlns:a16="http://schemas.microsoft.com/office/drawing/2014/main" id="{2627B9E1-BAE7-4575-8AC2-9E72C5C1E713}"/>
              </a:ext>
            </a:extLst>
          </p:cNvPr>
          <p:cNvPicPr>
            <a:picLocks noGrp="1" noChangeAspect="1"/>
          </p:cNvPicPr>
          <p:nvPr>
            <p:ph idx="1"/>
          </p:nvPr>
        </p:nvPicPr>
        <p:blipFill rotWithShape="1">
          <a:blip r:embed="rId8"/>
          <a:srcRect l="8756" r="12287" b="1"/>
          <a:stretch/>
        </p:blipFill>
        <p:spPr>
          <a:xfrm>
            <a:off x="539850" y="4232821"/>
            <a:ext cx="1794897" cy="1204829"/>
          </a:xfrm>
          <a:prstGeom prst="rect">
            <a:avLst/>
          </a:prstGeom>
          <a:effectLst/>
        </p:spPr>
      </p:pic>
      <p:sp>
        <p:nvSpPr>
          <p:cNvPr id="2" name="Rectangle 1">
            <a:extLst>
              <a:ext uri="{FF2B5EF4-FFF2-40B4-BE49-F238E27FC236}">
                <a16:creationId xmlns:a16="http://schemas.microsoft.com/office/drawing/2014/main" id="{E6F40769-8D45-4F41-BACC-A7FCF1423ED3}"/>
              </a:ext>
            </a:extLst>
          </p:cNvPr>
          <p:cNvSpPr/>
          <p:nvPr/>
        </p:nvSpPr>
        <p:spPr>
          <a:xfrm>
            <a:off x="3278836" y="3434375"/>
            <a:ext cx="2274982"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Software Engineer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cs typeface="Arial" panose="020B0604020202020204" pitchFamily="34" charset="0"/>
              </a:rPr>
              <a:t> DA</a:t>
            </a:r>
          </a:p>
        </p:txBody>
      </p:sp>
      <p:pic>
        <p:nvPicPr>
          <p:cNvPr id="50" name="Picture 4" descr="Ford Apprenticeship Programmes &amp; Career Opportunities UK">
            <a:extLst>
              <a:ext uri="{FF2B5EF4-FFF2-40B4-BE49-F238E27FC236}">
                <a16:creationId xmlns:a16="http://schemas.microsoft.com/office/drawing/2014/main" id="{B084606F-34BC-4126-A24D-468DB964132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17" r="-2" b="-2"/>
          <a:stretch/>
        </p:blipFill>
        <p:spPr bwMode="auto">
          <a:xfrm>
            <a:off x="3634157" y="1166685"/>
            <a:ext cx="1586796" cy="95345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1" name="Picture 4" descr="Ford Apprenticeship Programmes &amp; Career Opportunities UK">
            <a:extLst>
              <a:ext uri="{FF2B5EF4-FFF2-40B4-BE49-F238E27FC236}">
                <a16:creationId xmlns:a16="http://schemas.microsoft.com/office/drawing/2014/main" id="{AC5C6D9E-0ABA-4901-93EF-512A5797E6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17" r="-2" b="-2"/>
          <a:stretch/>
        </p:blipFill>
        <p:spPr bwMode="auto">
          <a:xfrm>
            <a:off x="6959779" y="4340048"/>
            <a:ext cx="1405746" cy="94361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3" name="Content Placeholder 4" descr="A picture containing drawing&#10;&#10;Description automatically generated">
            <a:extLst>
              <a:ext uri="{FF2B5EF4-FFF2-40B4-BE49-F238E27FC236}">
                <a16:creationId xmlns:a16="http://schemas.microsoft.com/office/drawing/2014/main" id="{6CFF1E90-6823-478E-9C7C-0EB8EE019C7B}"/>
              </a:ext>
            </a:extLst>
          </p:cNvPr>
          <p:cNvPicPr>
            <a:picLocks noChangeAspect="1"/>
          </p:cNvPicPr>
          <p:nvPr/>
        </p:nvPicPr>
        <p:blipFill rotWithShape="1">
          <a:blip r:embed="rId10"/>
          <a:srcRect l="16253" r="17977" b="-17786"/>
          <a:stretch/>
        </p:blipFill>
        <p:spPr>
          <a:xfrm>
            <a:off x="10201674" y="4317582"/>
            <a:ext cx="1147015" cy="1138773"/>
          </a:xfrm>
          <a:prstGeom prst="rect">
            <a:avLst/>
          </a:prstGeom>
        </p:spPr>
      </p:pic>
    </p:spTree>
    <p:extLst>
      <p:ext uri="{BB962C8B-B14F-4D97-AF65-F5344CB8AC3E}">
        <p14:creationId xmlns:p14="http://schemas.microsoft.com/office/powerpoint/2010/main" val="105553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5" grpId="0"/>
      <p:bldP spid="26" grpId="0"/>
      <p:bldP spid="28" grpId="0"/>
      <p:bldP spid="29" grpId="0"/>
      <p:bldP spid="31" grpId="0"/>
      <p:bldP spid="32" grpId="0"/>
      <p:bldP spid="34" grpId="0"/>
      <p:bldP spid="37" grpId="0"/>
      <p:bldP spid="38" grpId="0"/>
      <p:bldP spid="41" grpId="0"/>
      <p:bldP spid="4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596982"/>
            <a:ext cx="9961581" cy="4555093"/>
          </a:xfrm>
          <a:prstGeom prst="rect">
            <a:avLst/>
          </a:prstGeom>
          <a:noFill/>
        </p:spPr>
        <p:txBody>
          <a:bodyPr wrap="square" rtlCol="0">
            <a:spAutoFit/>
          </a:bodyPr>
          <a:lstStyle/>
          <a:p>
            <a:pPr lvl="0" algn="ctr">
              <a:defRPr/>
            </a:pPr>
            <a:r>
              <a:rPr lang="en-GB" sz="6000" b="1" kern="0" spc="-120" dirty="0">
                <a:solidFill>
                  <a:prstClr val="white"/>
                </a:solidFill>
                <a:latin typeface="Arial" panose="020B0604020202020204" pitchFamily="34" charset="0"/>
                <a:cs typeface="Arial" panose="020B0604020202020204" pitchFamily="34" charset="0"/>
              </a:rPr>
              <a:t>How to find and apply for </a:t>
            </a:r>
          </a:p>
          <a:p>
            <a:pPr lvl="0" algn="ctr">
              <a:defRPr/>
            </a:pPr>
            <a:r>
              <a:rPr lang="en-GB" sz="6000" b="1" kern="0" spc="-120" dirty="0">
                <a:solidFill>
                  <a:prstClr val="white"/>
                </a:solidFill>
                <a:latin typeface="Arial" panose="020B0604020202020204" pitchFamily="34" charset="0"/>
                <a:cs typeface="Arial" panose="020B0604020202020204" pitchFamily="34" charset="0"/>
              </a:rPr>
              <a:t>Higher Apprenticeships and </a:t>
            </a:r>
          </a:p>
          <a:p>
            <a:pPr lvl="0" algn="ctr">
              <a:defRPr/>
            </a:pPr>
            <a:r>
              <a:rPr lang="en-GB" sz="6000" b="1" kern="0" spc="-120" dirty="0">
                <a:solidFill>
                  <a:prstClr val="white"/>
                </a:solidFill>
                <a:latin typeface="Arial" panose="020B0604020202020204" pitchFamily="34" charset="0"/>
                <a:cs typeface="Arial" panose="020B0604020202020204" pitchFamily="34" charset="0"/>
              </a:rPr>
              <a:t>Degree Apprenticeships</a:t>
            </a:r>
            <a:endParaRPr lang="en-GB" sz="6000" b="1" spc="-130" dirty="0">
              <a:solidFill>
                <a:prstClr val="white"/>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dirty="0">
                <a:solidFill>
                  <a:prstClr val="black"/>
                </a:solidFill>
                <a:latin typeface="Arial MT Lt"/>
              </a:rPr>
              <a:t>Sounds great! Where can I apply?</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5AABC7-7F9A-4820-821F-A36E5B43F6C1}"/>
              </a:ext>
            </a:extLst>
          </p:cNvPr>
          <p:cNvSpPr/>
          <p:nvPr/>
        </p:nvSpPr>
        <p:spPr>
          <a:xfrm>
            <a:off x="277586" y="339300"/>
            <a:ext cx="11740243" cy="1231106"/>
          </a:xfrm>
          <a:prstGeom prst="rect">
            <a:avLst/>
          </a:prstGeom>
        </p:spPr>
        <p:txBody>
          <a:bodyPr wrap="square">
            <a:spAutoFit/>
          </a:bodyPr>
          <a:lstStyle/>
          <a:p>
            <a:pPr algn="ctr"/>
            <a:r>
              <a:rPr lang="en-GB" sz="5000" b="1" dirty="0"/>
              <a:t>How to find an Apprenticeship</a:t>
            </a:r>
          </a:p>
          <a:p>
            <a:pPr algn="ctr"/>
            <a:r>
              <a:rPr lang="en-GB" sz="2400" dirty="0"/>
              <a:t>There are lots of ways to find Apprenticeships. Do your research!</a:t>
            </a:r>
          </a:p>
        </p:txBody>
      </p:sp>
      <p:sp>
        <p:nvSpPr>
          <p:cNvPr id="4" name="Rectangle: Rounded Corners 3">
            <a:extLst>
              <a:ext uri="{FF2B5EF4-FFF2-40B4-BE49-F238E27FC236}">
                <a16:creationId xmlns:a16="http://schemas.microsoft.com/office/drawing/2014/main" id="{66B0525A-88B2-4800-A2BE-7087305D23AD}"/>
              </a:ext>
            </a:extLst>
          </p:cNvPr>
          <p:cNvSpPr/>
          <p:nvPr/>
        </p:nvSpPr>
        <p:spPr>
          <a:xfrm>
            <a:off x="2612514" y="1749822"/>
            <a:ext cx="6966972" cy="66067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400" dirty="0">
                <a:solidFill>
                  <a:schemeClr val="bg1"/>
                </a:solidFill>
                <a:latin typeface="Arial MT Lt"/>
              </a:rPr>
              <a:t>Search Local Authority Websites</a:t>
            </a:r>
            <a:endParaRPr kumimoji="0" lang="en-GB" sz="2400" i="0" strike="noStrike" kern="1200" cap="none" spc="0" normalizeH="0" baseline="0" noProof="0" dirty="0">
              <a:ln>
                <a:noFill/>
              </a:ln>
              <a:solidFill>
                <a:schemeClr val="bg1"/>
              </a:solidFill>
              <a:effectLst/>
              <a:uLnTx/>
              <a:uFillTx/>
              <a:latin typeface="Arial MT Lt"/>
            </a:endParaRPr>
          </a:p>
        </p:txBody>
      </p:sp>
      <p:sp>
        <p:nvSpPr>
          <p:cNvPr id="5" name="Rectangle: Rounded Corners 4">
            <a:extLst>
              <a:ext uri="{FF2B5EF4-FFF2-40B4-BE49-F238E27FC236}">
                <a16:creationId xmlns:a16="http://schemas.microsoft.com/office/drawing/2014/main" id="{54D342E1-3D46-42B6-8B91-6BF6C15164F2}"/>
              </a:ext>
            </a:extLst>
          </p:cNvPr>
          <p:cNvSpPr/>
          <p:nvPr/>
        </p:nvSpPr>
        <p:spPr>
          <a:xfrm>
            <a:off x="2612514" y="2617244"/>
            <a:ext cx="6966972" cy="660671"/>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400" dirty="0">
                <a:solidFill>
                  <a:schemeClr val="bg1"/>
                </a:solidFill>
                <a:latin typeface="Arial MT Lt"/>
              </a:rPr>
              <a:t>The National Apprenticeship Website</a:t>
            </a:r>
            <a:endParaRPr kumimoji="0" lang="en-GB" sz="2400" i="0" strike="noStrike" kern="1200" cap="none" spc="0" normalizeH="0" baseline="0" noProof="0" dirty="0">
              <a:ln>
                <a:noFill/>
              </a:ln>
              <a:solidFill>
                <a:schemeClr val="bg1"/>
              </a:solidFill>
              <a:effectLst/>
              <a:uLnTx/>
              <a:uFillTx/>
              <a:latin typeface="Arial MT Lt"/>
            </a:endParaRPr>
          </a:p>
        </p:txBody>
      </p:sp>
      <p:sp>
        <p:nvSpPr>
          <p:cNvPr id="6" name="Rectangle: Rounded Corners 5">
            <a:extLst>
              <a:ext uri="{FF2B5EF4-FFF2-40B4-BE49-F238E27FC236}">
                <a16:creationId xmlns:a16="http://schemas.microsoft.com/office/drawing/2014/main" id="{B0BDF421-ED1D-4346-8BE3-D322650C86CD}"/>
              </a:ext>
            </a:extLst>
          </p:cNvPr>
          <p:cNvSpPr/>
          <p:nvPr/>
        </p:nvSpPr>
        <p:spPr>
          <a:xfrm>
            <a:off x="2612514" y="4350412"/>
            <a:ext cx="6966972" cy="660671"/>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400" dirty="0">
                <a:solidFill>
                  <a:schemeClr val="bg1"/>
                </a:solidFill>
                <a:latin typeface="Arial MT Lt"/>
              </a:rPr>
              <a:t>Send a C.V. out even if there isn’t an advert</a:t>
            </a:r>
            <a:endParaRPr kumimoji="0" lang="en-GB" sz="2400" i="0" strike="noStrike" kern="1200" cap="none" spc="0" normalizeH="0" baseline="0" noProof="0" dirty="0">
              <a:ln>
                <a:noFill/>
              </a:ln>
              <a:solidFill>
                <a:schemeClr val="bg1"/>
              </a:solidFill>
              <a:effectLst/>
              <a:uLnTx/>
              <a:uFillTx/>
              <a:latin typeface="Arial MT Lt"/>
            </a:endParaRPr>
          </a:p>
        </p:txBody>
      </p:sp>
      <p:sp>
        <p:nvSpPr>
          <p:cNvPr id="7" name="Rectangle: Rounded Corners 6">
            <a:extLst>
              <a:ext uri="{FF2B5EF4-FFF2-40B4-BE49-F238E27FC236}">
                <a16:creationId xmlns:a16="http://schemas.microsoft.com/office/drawing/2014/main" id="{D297A2AC-52D6-4530-A68D-CEA469A17F89}"/>
              </a:ext>
            </a:extLst>
          </p:cNvPr>
          <p:cNvSpPr/>
          <p:nvPr/>
        </p:nvSpPr>
        <p:spPr>
          <a:xfrm>
            <a:off x="2612514" y="3483828"/>
            <a:ext cx="6966972" cy="660671"/>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400" dirty="0">
                <a:solidFill>
                  <a:schemeClr val="bg1"/>
                </a:solidFill>
                <a:latin typeface="Arial MT Lt"/>
              </a:rPr>
              <a:t>Talk to your school Career’s Advisor</a:t>
            </a:r>
            <a:endParaRPr kumimoji="0" lang="en-GB" sz="2400" i="0" strike="noStrike" kern="1200" cap="none" spc="0" normalizeH="0" baseline="0" noProof="0" dirty="0">
              <a:ln>
                <a:noFill/>
              </a:ln>
              <a:solidFill>
                <a:schemeClr val="bg1"/>
              </a:solidFill>
              <a:effectLst/>
              <a:uLnTx/>
              <a:uFillTx/>
              <a:latin typeface="Arial MT Lt"/>
            </a:endParaRPr>
          </a:p>
        </p:txBody>
      </p:sp>
      <p:sp>
        <p:nvSpPr>
          <p:cNvPr id="8" name="Rectangle: Rounded Corners 7">
            <a:extLst>
              <a:ext uri="{FF2B5EF4-FFF2-40B4-BE49-F238E27FC236}">
                <a16:creationId xmlns:a16="http://schemas.microsoft.com/office/drawing/2014/main" id="{DEB51B65-A166-44FA-8D4D-DAD3F390AECC}"/>
              </a:ext>
            </a:extLst>
          </p:cNvPr>
          <p:cNvSpPr/>
          <p:nvPr/>
        </p:nvSpPr>
        <p:spPr>
          <a:xfrm>
            <a:off x="2612514" y="5216996"/>
            <a:ext cx="6966972" cy="660671"/>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400" dirty="0">
                <a:solidFill>
                  <a:schemeClr val="bg1"/>
                </a:solidFill>
                <a:latin typeface="Arial MT Lt"/>
              </a:rPr>
              <a:t>The Pay Index</a:t>
            </a:r>
            <a:endParaRPr kumimoji="0" lang="en-GB" sz="2400" i="0" strike="noStrike" kern="1200" cap="none" spc="0" normalizeH="0" baseline="0" noProof="0" dirty="0">
              <a:ln>
                <a:noFill/>
              </a:ln>
              <a:solidFill>
                <a:schemeClr val="bg1"/>
              </a:solidFill>
              <a:effectLst/>
              <a:uLnTx/>
              <a:uFillTx/>
              <a:latin typeface="Arial MT Lt"/>
            </a:endParaRPr>
          </a:p>
        </p:txBody>
      </p:sp>
    </p:spTree>
    <p:extLst>
      <p:ext uri="{BB962C8B-B14F-4D97-AF65-F5344CB8AC3E}">
        <p14:creationId xmlns:p14="http://schemas.microsoft.com/office/powerpoint/2010/main" val="421099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838200" y="365125"/>
            <a:ext cx="10515600" cy="1325563"/>
          </a:xfrm>
        </p:spPr>
        <p:txBody>
          <a:bodyPr/>
          <a:lstStyle/>
          <a:p>
            <a:pPr algn="ctr"/>
            <a:r>
              <a:rPr lang="en-GB" dirty="0"/>
              <a:t>Useful Websites</a:t>
            </a:r>
            <a:br>
              <a:rPr lang="en-GB" dirty="0"/>
            </a:br>
            <a:r>
              <a:rPr lang="en-GB" sz="2400" b="0" dirty="0"/>
              <a:t>Remember, you can apply to as many apprenticeships as you like on top of your university applications!</a:t>
            </a:r>
            <a:endParaRPr lang="en-GB" sz="2400" dirty="0"/>
          </a:p>
        </p:txBody>
      </p:sp>
      <p:sp>
        <p:nvSpPr>
          <p:cNvPr id="5" name="Rectangle: Rounded Corners 4">
            <a:extLst>
              <a:ext uri="{FF2B5EF4-FFF2-40B4-BE49-F238E27FC236}">
                <a16:creationId xmlns:a16="http://schemas.microsoft.com/office/drawing/2014/main" id="{6AF2D343-CBAB-4C38-B854-96BEF5CE3D51}"/>
              </a:ext>
            </a:extLst>
          </p:cNvPr>
          <p:cNvSpPr/>
          <p:nvPr/>
        </p:nvSpPr>
        <p:spPr>
          <a:xfrm>
            <a:off x="838201" y="2204077"/>
            <a:ext cx="5431970" cy="763680"/>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b="1" dirty="0">
              <a:solidFill>
                <a:schemeClr val="accent4"/>
              </a:solidFill>
              <a:latin typeface="Arial MT Lt"/>
            </a:endParaRPr>
          </a:p>
          <a:p>
            <a:pPr algn="ctr"/>
            <a:r>
              <a:rPr lang="en-GB" sz="2400" dirty="0">
                <a:solidFill>
                  <a:schemeClr val="bg1"/>
                </a:solidFill>
                <a:cs typeface="Arial" panose="020B0604020202020204" pitchFamily="34" charset="0"/>
              </a:rPr>
              <a:t>The Student Room </a:t>
            </a:r>
          </a:p>
          <a:p>
            <a:pPr algn="ctr"/>
            <a:r>
              <a:rPr lang="en-GB" sz="2400" b="1" dirty="0">
                <a:solidFill>
                  <a:schemeClr val="tx2">
                    <a:lumMod val="40000"/>
                    <a:lumOff val="60000"/>
                  </a:schemeClr>
                </a:solidFill>
                <a:cs typeface="Arial" panose="020B0604020202020204" pitchFamily="34" charset="0"/>
                <a:hlinkClick r:id="rId3">
                  <a:extLst>
                    <a:ext uri="{A12FA001-AC4F-418D-AE19-62706E023703}">
                      <ahyp:hlinkClr xmlns:ahyp="http://schemas.microsoft.com/office/drawing/2018/hyperlinkcolor" val="tx"/>
                    </a:ext>
                  </a:extLst>
                </a:hlinkClick>
              </a:rPr>
              <a:t>www.thestudentroom.co.uk</a:t>
            </a:r>
            <a:r>
              <a:rPr lang="en-GB" sz="2400" b="1" dirty="0">
                <a:solidFill>
                  <a:schemeClr val="tx2">
                    <a:lumMod val="40000"/>
                    <a:lumOff val="60000"/>
                  </a:schemeClr>
                </a:solidFill>
                <a:cs typeface="Arial" panose="020B0604020202020204" pitchFamily="34" charset="0"/>
              </a:rPr>
              <a:t> </a:t>
            </a:r>
            <a:r>
              <a:rPr lang="en-GB" sz="2400" b="1" dirty="0">
                <a:solidFill>
                  <a:schemeClr val="tx2">
                    <a:lumMod val="40000"/>
                    <a:lumOff val="60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white"/>
              </a:solidFill>
              <a:effectLst/>
              <a:uLnTx/>
              <a:uFillTx/>
              <a:latin typeface="Arial MT Lt"/>
            </a:endParaRPr>
          </a:p>
        </p:txBody>
      </p:sp>
      <p:sp>
        <p:nvSpPr>
          <p:cNvPr id="7" name="Rectangle: Rounded Corners 6">
            <a:extLst>
              <a:ext uri="{FF2B5EF4-FFF2-40B4-BE49-F238E27FC236}">
                <a16:creationId xmlns:a16="http://schemas.microsoft.com/office/drawing/2014/main" id="{A6710C52-E917-4370-B18A-197F9DEDBC66}"/>
              </a:ext>
            </a:extLst>
          </p:cNvPr>
          <p:cNvSpPr/>
          <p:nvPr/>
        </p:nvSpPr>
        <p:spPr>
          <a:xfrm>
            <a:off x="838200" y="5216354"/>
            <a:ext cx="5431971" cy="763680"/>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0" lang="en-GB" sz="2400" i="0" u="none" strike="noStrike" kern="1200" cap="none" spc="0" normalizeH="0" baseline="0" noProof="0" dirty="0">
                <a:ln>
                  <a:noFill/>
                </a:ln>
                <a:solidFill>
                  <a:schemeClr val="bg1"/>
                </a:solidFill>
                <a:effectLst/>
                <a:uLnTx/>
                <a:uFillTx/>
              </a:rPr>
              <a:t>Check out company and job websites</a:t>
            </a:r>
          </a:p>
        </p:txBody>
      </p:sp>
      <p:sp>
        <p:nvSpPr>
          <p:cNvPr id="9" name="Rectangle: Rounded Corners 8">
            <a:extLst>
              <a:ext uri="{FF2B5EF4-FFF2-40B4-BE49-F238E27FC236}">
                <a16:creationId xmlns:a16="http://schemas.microsoft.com/office/drawing/2014/main" id="{340A1650-3A83-4B0C-B587-D8FD040B5810}"/>
              </a:ext>
            </a:extLst>
          </p:cNvPr>
          <p:cNvSpPr/>
          <p:nvPr/>
        </p:nvSpPr>
        <p:spPr>
          <a:xfrm>
            <a:off x="838200" y="3176682"/>
            <a:ext cx="5431971" cy="81699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Find an Apprenticeship</a:t>
            </a:r>
          </a:p>
          <a:p>
            <a:pPr algn="ctr"/>
            <a:r>
              <a:rPr lang="en-GB" sz="2400" b="1" dirty="0">
                <a:solidFill>
                  <a:schemeClr val="tx2">
                    <a:lumMod val="40000"/>
                    <a:lumOff val="60000"/>
                  </a:schemeClr>
                </a:solidFill>
              </a:rPr>
              <a:t> </a:t>
            </a:r>
            <a:r>
              <a:rPr lang="en-GB" sz="2400" b="1" dirty="0">
                <a:solidFill>
                  <a:schemeClr val="tx2">
                    <a:lumMod val="40000"/>
                    <a:lumOff val="60000"/>
                  </a:schemeClr>
                </a:solidFill>
                <a:hlinkClick r:id="rId4">
                  <a:extLst>
                    <a:ext uri="{A12FA001-AC4F-418D-AE19-62706E023703}">
                      <ahyp:hlinkClr xmlns:ahyp="http://schemas.microsoft.com/office/drawing/2018/hyperlinkcolor" val="tx"/>
                    </a:ext>
                  </a:extLst>
                </a:hlinkClick>
              </a:rPr>
              <a:t>www.gov.uk/apply-apprenticeship</a:t>
            </a:r>
            <a:r>
              <a:rPr lang="en-GB" sz="2400" b="1" dirty="0">
                <a:solidFill>
                  <a:schemeClr val="tx2">
                    <a:lumMod val="40000"/>
                    <a:lumOff val="60000"/>
                  </a:schemeClr>
                </a:solidFill>
              </a:rPr>
              <a:t> </a:t>
            </a:r>
          </a:p>
        </p:txBody>
      </p:sp>
      <p:sp>
        <p:nvSpPr>
          <p:cNvPr id="11" name="Rectangle: Rounded Corners 10">
            <a:extLst>
              <a:ext uri="{FF2B5EF4-FFF2-40B4-BE49-F238E27FC236}">
                <a16:creationId xmlns:a16="http://schemas.microsoft.com/office/drawing/2014/main" id="{876CCF72-8037-4298-AC0C-2A4A1AD1C88E}"/>
              </a:ext>
            </a:extLst>
          </p:cNvPr>
          <p:cNvSpPr/>
          <p:nvPr/>
        </p:nvSpPr>
        <p:spPr>
          <a:xfrm>
            <a:off x="838200" y="4196518"/>
            <a:ext cx="5431971" cy="816998"/>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UCAS</a:t>
            </a:r>
          </a:p>
          <a:p>
            <a:pPr algn="ctr"/>
            <a:r>
              <a:rPr lang="en-GB" sz="2400" b="1" dirty="0">
                <a:solidFill>
                  <a:schemeClr val="tx2">
                    <a:lumMod val="40000"/>
                    <a:lumOff val="60000"/>
                  </a:schemeClr>
                </a:solidFill>
                <a:hlinkClick r:id="rId5">
                  <a:extLst>
                    <a:ext uri="{A12FA001-AC4F-418D-AE19-62706E023703}">
                      <ahyp:hlinkClr xmlns:ahyp="http://schemas.microsoft.com/office/drawing/2018/hyperlinkcolor" val="tx"/>
                    </a:ext>
                  </a:extLst>
                </a:hlinkClick>
              </a:rPr>
              <a:t>www.UCAS.com</a:t>
            </a:r>
            <a:r>
              <a:rPr lang="en-GB" sz="2400" b="1" dirty="0">
                <a:solidFill>
                  <a:schemeClr val="tx2">
                    <a:lumMod val="40000"/>
                    <a:lumOff val="60000"/>
                  </a:schemeClr>
                </a:solidFill>
              </a:rPr>
              <a:t> </a:t>
            </a:r>
          </a:p>
        </p:txBody>
      </p:sp>
      <p:pic>
        <p:nvPicPr>
          <p:cNvPr id="3076" name="Picture 4" descr="An image of the earth with www. wrapped around it with a finger clicking the link.">
            <a:extLst>
              <a:ext uri="{FF2B5EF4-FFF2-40B4-BE49-F238E27FC236}">
                <a16:creationId xmlns:a16="http://schemas.microsoft.com/office/drawing/2014/main" id="{600E25B6-51E3-4562-9FD6-E88EC706E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8736" y="1948583"/>
            <a:ext cx="4915807" cy="409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1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992864" y="761935"/>
            <a:ext cx="9961581" cy="2708434"/>
          </a:xfrm>
          <a:prstGeom prst="rect">
            <a:avLst/>
          </a:prstGeom>
          <a:noFill/>
        </p:spPr>
        <p:txBody>
          <a:bodyPr wrap="square" rtlCol="0">
            <a:spAutoFit/>
          </a:bodyPr>
          <a:lstStyle/>
          <a:p>
            <a:pPr algn="ctr">
              <a:defRPr/>
            </a:pPr>
            <a:r>
              <a:rPr lang="en-GB" sz="6000" b="1" kern="0" spc="-120" dirty="0">
                <a:solidFill>
                  <a:schemeClr val="bg1"/>
                </a:solidFill>
                <a:latin typeface="Arial" panose="020B0604020202020204" pitchFamily="34" charset="0"/>
                <a:cs typeface="Arial" panose="020B0604020202020204" pitchFamily="34" charset="0"/>
              </a:rPr>
              <a:t>Myths and Facts of Apprenticeships?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GB" sz="2400" dirty="0">
              <a:solidFill>
                <a:prstClr val="black"/>
              </a:solidFill>
              <a:latin typeface="Arial MT Lt"/>
            </a:endParaRPr>
          </a:p>
          <a:p>
            <a:pPr algn="ctr">
              <a:defRPr/>
            </a:pPr>
            <a:r>
              <a:rPr lang="en-GB" sz="2400" dirty="0">
                <a:solidFill>
                  <a:prstClr val="black"/>
                </a:solidFill>
                <a:latin typeface="Arial MT Lt"/>
              </a:rPr>
              <a:t>So what is the truth?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9AD4BF-BDF8-463F-81BB-237234508D91}"/>
              </a:ext>
            </a:extLst>
          </p:cNvPr>
          <p:cNvSpPr/>
          <p:nvPr/>
        </p:nvSpPr>
        <p:spPr>
          <a:xfrm>
            <a:off x="261258" y="249807"/>
            <a:ext cx="11691256" cy="1231106"/>
          </a:xfrm>
          <a:prstGeom prst="rect">
            <a:avLst/>
          </a:prstGeom>
        </p:spPr>
        <p:txBody>
          <a:bodyPr wrap="square">
            <a:spAutoFit/>
          </a:bodyPr>
          <a:lstStyle/>
          <a:p>
            <a:pPr algn="ctr"/>
            <a:r>
              <a:rPr lang="en-GB" sz="5000" b="1" dirty="0"/>
              <a:t>Activity</a:t>
            </a:r>
          </a:p>
          <a:p>
            <a:pPr algn="ctr"/>
            <a:r>
              <a:rPr lang="en-GB" sz="2400" dirty="0"/>
              <a:t>Myths or Facts? </a:t>
            </a:r>
          </a:p>
        </p:txBody>
      </p:sp>
      <p:pic>
        <p:nvPicPr>
          <p:cNvPr id="4" name="Picture 3">
            <a:extLst>
              <a:ext uri="{FF2B5EF4-FFF2-40B4-BE49-F238E27FC236}">
                <a16:creationId xmlns:a16="http://schemas.microsoft.com/office/drawing/2014/main" id="{A245B8E5-DCCC-4A64-8F3A-831D46AF6DC2}"/>
              </a:ext>
            </a:extLst>
          </p:cNvPr>
          <p:cNvPicPr>
            <a:picLocks noChangeAspect="1"/>
          </p:cNvPicPr>
          <p:nvPr/>
        </p:nvPicPr>
        <p:blipFill>
          <a:blip r:embed="rId3"/>
          <a:stretch>
            <a:fillRect/>
          </a:stretch>
        </p:blipFill>
        <p:spPr>
          <a:xfrm>
            <a:off x="9745809" y="139188"/>
            <a:ext cx="2014490" cy="2034838"/>
          </a:xfrm>
          <a:prstGeom prst="rect">
            <a:avLst/>
          </a:prstGeom>
        </p:spPr>
      </p:pic>
      <p:sp>
        <p:nvSpPr>
          <p:cNvPr id="5" name="Rectangle: Rounded Corners 4">
            <a:extLst>
              <a:ext uri="{FF2B5EF4-FFF2-40B4-BE49-F238E27FC236}">
                <a16:creationId xmlns:a16="http://schemas.microsoft.com/office/drawing/2014/main" id="{0F5DE151-A4AE-4B66-BED6-F2D127668843}"/>
              </a:ext>
            </a:extLst>
          </p:cNvPr>
          <p:cNvSpPr/>
          <p:nvPr/>
        </p:nvSpPr>
        <p:spPr>
          <a:xfrm>
            <a:off x="2383943" y="1915259"/>
            <a:ext cx="7445886" cy="121064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400" dirty="0">
                <a:solidFill>
                  <a:schemeClr val="bg1"/>
                </a:solidFill>
                <a:latin typeface="Arial MT Lt"/>
              </a:rPr>
              <a:t>From the knowledge you have gained, are the following statements fact or myth?</a:t>
            </a:r>
            <a:endParaRPr kumimoji="0" lang="en-GB" sz="2400" i="0" strike="noStrike" kern="1200" cap="none" spc="0" normalizeH="0" baseline="0" noProof="0" dirty="0">
              <a:ln>
                <a:noFill/>
              </a:ln>
              <a:solidFill>
                <a:schemeClr val="bg1"/>
              </a:solidFill>
              <a:effectLst/>
              <a:uLnTx/>
              <a:uFillTx/>
              <a:latin typeface="Arial MT Lt"/>
            </a:endParaRPr>
          </a:p>
        </p:txBody>
      </p:sp>
      <p:pic>
        <p:nvPicPr>
          <p:cNvPr id="5124" name="Picture 4">
            <a:extLst>
              <a:ext uri="{FF2B5EF4-FFF2-40B4-BE49-F238E27FC236}">
                <a16:creationId xmlns:a16="http://schemas.microsoft.com/office/drawing/2014/main" id="{55F5ABE7-AD13-49EA-BD1C-BA24B174768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257" y="2999126"/>
            <a:ext cx="8621486" cy="360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13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244929" y="393581"/>
            <a:ext cx="11691257" cy="3939540"/>
          </a:xfrm>
          <a:prstGeom prst="rect">
            <a:avLst/>
          </a:prstGeom>
        </p:spPr>
        <p:txBody>
          <a:bodyPr wrap="square">
            <a:spAutoFit/>
          </a:bodyPr>
          <a:lstStyle/>
          <a:p>
            <a:pPr algn="ctr"/>
            <a:r>
              <a:rPr lang="en-GB" sz="5000" b="1" dirty="0"/>
              <a:t>Question 1</a:t>
            </a:r>
          </a:p>
          <a:p>
            <a:pPr algn="ctr"/>
            <a:r>
              <a:rPr lang="en-GB" sz="5400" dirty="0"/>
              <a:t>Apprentices only earn Minimum Wage?</a:t>
            </a:r>
          </a:p>
          <a:p>
            <a:pPr algn="ctr"/>
            <a:r>
              <a:rPr lang="en-GB" sz="5000" b="1" dirty="0"/>
              <a:t> </a:t>
            </a:r>
          </a:p>
          <a:p>
            <a:endParaRPr lang="en-GB" dirty="0">
              <a:latin typeface="Arial MT Lt"/>
            </a:endParaRPr>
          </a:p>
          <a:p>
            <a:endParaRPr lang="en-GB" sz="2400" dirty="0"/>
          </a:p>
        </p:txBody>
      </p:sp>
      <p:pic>
        <p:nvPicPr>
          <p:cNvPr id="6146" name="Picture 2" descr="Stamp saying myth">
            <a:extLst>
              <a:ext uri="{FF2B5EF4-FFF2-40B4-BE49-F238E27FC236}">
                <a16:creationId xmlns:a16="http://schemas.microsoft.com/office/drawing/2014/main" id="{C247ADAC-B8DE-4C67-89A1-DD7591D1E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41" y="2901990"/>
            <a:ext cx="4678318" cy="28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3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234042" y="409910"/>
            <a:ext cx="11723913" cy="2769989"/>
          </a:xfrm>
          <a:prstGeom prst="rect">
            <a:avLst/>
          </a:prstGeom>
        </p:spPr>
        <p:txBody>
          <a:bodyPr wrap="square">
            <a:spAutoFit/>
          </a:bodyPr>
          <a:lstStyle/>
          <a:p>
            <a:pPr lvl="0" algn="ctr"/>
            <a:r>
              <a:rPr lang="en-GB" sz="5000" b="1" dirty="0">
                <a:solidFill>
                  <a:prstClr val="black"/>
                </a:solidFill>
                <a:latin typeface="Arial MT Lt"/>
              </a:rPr>
              <a:t>Question 2 </a:t>
            </a:r>
          </a:p>
          <a:p>
            <a:pPr lvl="0" algn="ctr"/>
            <a:r>
              <a:rPr lang="en-GB" sz="5000" dirty="0">
                <a:solidFill>
                  <a:prstClr val="black"/>
                </a:solidFill>
              </a:rPr>
              <a:t>I won’t be treated the same at work if I’m an Apprentice?</a:t>
            </a:r>
          </a:p>
          <a:p>
            <a:endParaRPr lang="en-GB" sz="2400" dirty="0"/>
          </a:p>
        </p:txBody>
      </p:sp>
      <p:pic>
        <p:nvPicPr>
          <p:cNvPr id="5" name="Picture 2" descr="Stamp saying myth">
            <a:extLst>
              <a:ext uri="{FF2B5EF4-FFF2-40B4-BE49-F238E27FC236}">
                <a16:creationId xmlns:a16="http://schemas.microsoft.com/office/drawing/2014/main" id="{1926B2FD-805A-450E-A28F-26C7C967A7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41" y="2901990"/>
            <a:ext cx="4678318" cy="28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04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please click on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b="1" u="sng" dirty="0">
                <a:solidFill>
                  <a:schemeClr val="bg1"/>
                </a:solidFill>
                <a:hlinkClick r:id="rId3">
                  <a:extLst>
                    <a:ext uri="{A12FA001-AC4F-418D-AE19-62706E023703}">
                      <ahyp:hlinkClr xmlns:ahyp="http://schemas.microsoft.com/office/drawing/2018/hyperlinkcolor" val="tx"/>
                    </a:ext>
                  </a:extLst>
                </a:hlinkClick>
              </a:rPr>
              <a:t>Click Here for HADA Presentation with Audio and Subtitles Link</a:t>
            </a:r>
            <a:endParaRPr lang="en-GB" sz="2400" b="1" u="sng"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4" y="3389437"/>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5" y="3434090"/>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4723525"/>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5" y="4862877"/>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690880" y="393581"/>
            <a:ext cx="11054080" cy="2769989"/>
          </a:xfrm>
          <a:prstGeom prst="rect">
            <a:avLst/>
          </a:prstGeom>
        </p:spPr>
        <p:txBody>
          <a:bodyPr wrap="square">
            <a:spAutoFit/>
          </a:bodyPr>
          <a:lstStyle/>
          <a:p>
            <a:pPr lvl="0" algn="ctr"/>
            <a:r>
              <a:rPr lang="en-GB" sz="5000" b="1" dirty="0">
                <a:solidFill>
                  <a:prstClr val="black"/>
                </a:solidFill>
              </a:rPr>
              <a:t>Question 3 </a:t>
            </a:r>
          </a:p>
          <a:p>
            <a:pPr lvl="0" algn="ctr"/>
            <a:r>
              <a:rPr lang="en-GB" sz="5000" dirty="0">
                <a:solidFill>
                  <a:prstClr val="black"/>
                </a:solidFill>
              </a:rPr>
              <a:t>I won’t be able to experience student life if I take an apprenticeship?</a:t>
            </a:r>
          </a:p>
          <a:p>
            <a:endParaRPr lang="en-GB" sz="2400" dirty="0"/>
          </a:p>
        </p:txBody>
      </p:sp>
      <p:pic>
        <p:nvPicPr>
          <p:cNvPr id="4" name="Picture 2" descr="Stamp saying myth">
            <a:extLst>
              <a:ext uri="{FF2B5EF4-FFF2-40B4-BE49-F238E27FC236}">
                <a16:creationId xmlns:a16="http://schemas.microsoft.com/office/drawing/2014/main" id="{9E7E7AF2-3A12-4056-9B94-A1C2B264CC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41" y="2901990"/>
            <a:ext cx="4678318" cy="28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2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690880" y="393581"/>
            <a:ext cx="11074400" cy="2769989"/>
          </a:xfrm>
          <a:prstGeom prst="rect">
            <a:avLst/>
          </a:prstGeom>
        </p:spPr>
        <p:txBody>
          <a:bodyPr wrap="square">
            <a:spAutoFit/>
          </a:bodyPr>
          <a:lstStyle/>
          <a:p>
            <a:pPr lvl="0" algn="ctr"/>
            <a:r>
              <a:rPr lang="en-GB" sz="5000" b="1" dirty="0">
                <a:solidFill>
                  <a:prstClr val="black"/>
                </a:solidFill>
              </a:rPr>
              <a:t>Question 4  </a:t>
            </a:r>
          </a:p>
          <a:p>
            <a:pPr lvl="0" algn="ctr"/>
            <a:r>
              <a:rPr lang="en-GB" sz="5000" dirty="0">
                <a:solidFill>
                  <a:prstClr val="black"/>
                </a:solidFill>
              </a:rPr>
              <a:t>I will be able to achieve a Masters Degree though an Apprenticeship?</a:t>
            </a:r>
          </a:p>
          <a:p>
            <a:endParaRPr lang="en-GB" sz="2400" dirty="0"/>
          </a:p>
        </p:txBody>
      </p:sp>
      <p:pic>
        <p:nvPicPr>
          <p:cNvPr id="7170" name="Picture 2" descr="Stamp saying fact">
            <a:extLst>
              <a:ext uri="{FF2B5EF4-FFF2-40B4-BE49-F238E27FC236}">
                <a16:creationId xmlns:a16="http://schemas.microsoft.com/office/drawing/2014/main" id="{6CD76963-3F00-485E-BE10-38A131B72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1701">
            <a:off x="3975575" y="3159296"/>
            <a:ext cx="4240850" cy="298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9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690880" y="393581"/>
            <a:ext cx="11074400" cy="2769989"/>
          </a:xfrm>
          <a:prstGeom prst="rect">
            <a:avLst/>
          </a:prstGeom>
        </p:spPr>
        <p:txBody>
          <a:bodyPr wrap="square">
            <a:spAutoFit/>
          </a:bodyPr>
          <a:lstStyle/>
          <a:p>
            <a:pPr lvl="0" algn="ctr"/>
            <a:r>
              <a:rPr lang="en-GB" sz="5000" b="1" dirty="0">
                <a:solidFill>
                  <a:prstClr val="black"/>
                </a:solidFill>
              </a:rPr>
              <a:t>Question 5 </a:t>
            </a:r>
          </a:p>
          <a:p>
            <a:pPr lvl="0" algn="ctr"/>
            <a:r>
              <a:rPr lang="en-GB" sz="5000" dirty="0">
                <a:solidFill>
                  <a:prstClr val="black"/>
                </a:solidFill>
              </a:rPr>
              <a:t>Apprenticeships are for people who didn’t do well at school?</a:t>
            </a:r>
            <a:endParaRPr lang="en-GB" sz="5000" dirty="0"/>
          </a:p>
          <a:p>
            <a:endParaRPr lang="en-GB" sz="2400" dirty="0"/>
          </a:p>
        </p:txBody>
      </p:sp>
      <p:pic>
        <p:nvPicPr>
          <p:cNvPr id="4" name="Picture 2" descr="Stamp saying myth">
            <a:extLst>
              <a:ext uri="{FF2B5EF4-FFF2-40B4-BE49-F238E27FC236}">
                <a16:creationId xmlns:a16="http://schemas.microsoft.com/office/drawing/2014/main" id="{ECF45EEF-C78F-4E78-86E2-31722E970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41" y="2901990"/>
            <a:ext cx="4678318" cy="28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342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690880" y="393581"/>
            <a:ext cx="11074400" cy="3539430"/>
          </a:xfrm>
          <a:prstGeom prst="rect">
            <a:avLst/>
          </a:prstGeom>
        </p:spPr>
        <p:txBody>
          <a:bodyPr wrap="square">
            <a:spAutoFit/>
          </a:bodyPr>
          <a:lstStyle/>
          <a:p>
            <a:pPr lvl="0" algn="ctr"/>
            <a:r>
              <a:rPr lang="en-GB" sz="5000" b="1" dirty="0">
                <a:solidFill>
                  <a:prstClr val="black"/>
                </a:solidFill>
              </a:rPr>
              <a:t>Question 6  </a:t>
            </a:r>
          </a:p>
          <a:p>
            <a:pPr lvl="0" algn="ctr"/>
            <a:r>
              <a:rPr lang="en-GB" sz="5000" dirty="0">
                <a:solidFill>
                  <a:prstClr val="black"/>
                </a:solidFill>
              </a:rPr>
              <a:t>You will have the same degree as if you chose to go to University and study through the traditional route?</a:t>
            </a:r>
          </a:p>
          <a:p>
            <a:endParaRPr lang="en-GB" sz="2400" dirty="0"/>
          </a:p>
        </p:txBody>
      </p:sp>
      <p:pic>
        <p:nvPicPr>
          <p:cNvPr id="4" name="Picture 2" descr="Stamp saying fact">
            <a:extLst>
              <a:ext uri="{FF2B5EF4-FFF2-40B4-BE49-F238E27FC236}">
                <a16:creationId xmlns:a16="http://schemas.microsoft.com/office/drawing/2014/main" id="{2658744C-E481-4E5A-997C-02E21434E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1701">
            <a:off x="4158632" y="3393824"/>
            <a:ext cx="4138896" cy="291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5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690880" y="393581"/>
            <a:ext cx="11074400" cy="1631216"/>
          </a:xfrm>
          <a:prstGeom prst="rect">
            <a:avLst/>
          </a:prstGeom>
        </p:spPr>
        <p:txBody>
          <a:bodyPr wrap="square">
            <a:spAutoFit/>
          </a:bodyPr>
          <a:lstStyle/>
          <a:p>
            <a:pPr lvl="0" algn="ctr"/>
            <a:r>
              <a:rPr lang="en-GB" sz="5000" b="1" dirty="0">
                <a:solidFill>
                  <a:prstClr val="black"/>
                </a:solidFill>
                <a:latin typeface="Arial MT Lt"/>
              </a:rPr>
              <a:t>Question 7 </a:t>
            </a:r>
          </a:p>
          <a:p>
            <a:pPr lvl="0" algn="ctr"/>
            <a:r>
              <a:rPr lang="en-GB" sz="5000" dirty="0">
                <a:solidFill>
                  <a:prstClr val="black"/>
                </a:solidFill>
              </a:rPr>
              <a:t>It won't help my job prospects</a:t>
            </a:r>
            <a:endParaRPr lang="en-GB" sz="5000" dirty="0"/>
          </a:p>
        </p:txBody>
      </p:sp>
      <p:pic>
        <p:nvPicPr>
          <p:cNvPr id="4" name="Picture 2" descr="Stamp saying myth">
            <a:extLst>
              <a:ext uri="{FF2B5EF4-FFF2-40B4-BE49-F238E27FC236}">
                <a16:creationId xmlns:a16="http://schemas.microsoft.com/office/drawing/2014/main" id="{1C266D0B-6838-4BE2-A830-81B388B8D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41" y="2901990"/>
            <a:ext cx="4678318" cy="28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19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D12EA-B0EF-4C15-92C4-5AF0ABB98179}"/>
              </a:ext>
            </a:extLst>
          </p:cNvPr>
          <p:cNvSpPr/>
          <p:nvPr/>
        </p:nvSpPr>
        <p:spPr>
          <a:xfrm>
            <a:off x="690880" y="393581"/>
            <a:ext cx="11074400" cy="2769989"/>
          </a:xfrm>
          <a:prstGeom prst="rect">
            <a:avLst/>
          </a:prstGeom>
        </p:spPr>
        <p:txBody>
          <a:bodyPr wrap="square">
            <a:spAutoFit/>
          </a:bodyPr>
          <a:lstStyle/>
          <a:p>
            <a:pPr lvl="0" algn="ctr"/>
            <a:r>
              <a:rPr lang="en-GB" sz="5000" b="1" dirty="0">
                <a:solidFill>
                  <a:prstClr val="black"/>
                </a:solidFill>
              </a:rPr>
              <a:t>Question 8</a:t>
            </a:r>
          </a:p>
          <a:p>
            <a:pPr lvl="0" algn="ctr"/>
            <a:r>
              <a:rPr lang="en-GB" sz="5000" dirty="0">
                <a:solidFill>
                  <a:prstClr val="black"/>
                </a:solidFill>
              </a:rPr>
              <a:t>University is the option everyone should be aiming for?</a:t>
            </a:r>
          </a:p>
          <a:p>
            <a:endParaRPr lang="en-GB" sz="2400" dirty="0"/>
          </a:p>
        </p:txBody>
      </p:sp>
      <p:pic>
        <p:nvPicPr>
          <p:cNvPr id="4" name="Picture 2" descr="Stamp saying myth">
            <a:extLst>
              <a:ext uri="{FF2B5EF4-FFF2-40B4-BE49-F238E27FC236}">
                <a16:creationId xmlns:a16="http://schemas.microsoft.com/office/drawing/2014/main" id="{2409702D-D449-4806-88B0-FD4DF3B07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41" y="2901990"/>
            <a:ext cx="4678318" cy="286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22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2A5B3D-63AB-4967-82D8-AE7FA60062A0}"/>
              </a:ext>
            </a:extLst>
          </p:cNvPr>
          <p:cNvSpPr/>
          <p:nvPr/>
        </p:nvSpPr>
        <p:spPr>
          <a:xfrm>
            <a:off x="690880" y="393581"/>
            <a:ext cx="11074400" cy="2769989"/>
          </a:xfrm>
          <a:prstGeom prst="rect">
            <a:avLst/>
          </a:prstGeom>
        </p:spPr>
        <p:txBody>
          <a:bodyPr wrap="square">
            <a:spAutoFit/>
          </a:bodyPr>
          <a:lstStyle/>
          <a:p>
            <a:pPr lvl="0" algn="ctr"/>
            <a:r>
              <a:rPr lang="en-GB" sz="5000" b="1" dirty="0">
                <a:solidFill>
                  <a:prstClr val="black"/>
                </a:solidFill>
              </a:rPr>
              <a:t>Question 9</a:t>
            </a:r>
          </a:p>
          <a:p>
            <a:pPr lvl="0" algn="ctr"/>
            <a:r>
              <a:rPr lang="en-GB" sz="5000" dirty="0">
                <a:solidFill>
                  <a:prstClr val="black"/>
                </a:solidFill>
              </a:rPr>
              <a:t>I can apply for HADA at any point as there is no fixed deadline?</a:t>
            </a:r>
          </a:p>
          <a:p>
            <a:endParaRPr lang="en-GB" sz="2400" dirty="0"/>
          </a:p>
        </p:txBody>
      </p:sp>
      <p:pic>
        <p:nvPicPr>
          <p:cNvPr id="4" name="Picture 2" descr="Stamp saying fact">
            <a:extLst>
              <a:ext uri="{FF2B5EF4-FFF2-40B4-BE49-F238E27FC236}">
                <a16:creationId xmlns:a16="http://schemas.microsoft.com/office/drawing/2014/main" id="{92C9CC86-CCCE-403F-B2B3-080D2B631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1701">
            <a:off x="4158632" y="3393824"/>
            <a:ext cx="4138896" cy="291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5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114690-1907-4531-916B-06BE26158698}"/>
              </a:ext>
            </a:extLst>
          </p:cNvPr>
          <p:cNvSpPr/>
          <p:nvPr/>
        </p:nvSpPr>
        <p:spPr>
          <a:xfrm>
            <a:off x="690880" y="393581"/>
            <a:ext cx="11074400" cy="2769989"/>
          </a:xfrm>
          <a:prstGeom prst="rect">
            <a:avLst/>
          </a:prstGeom>
        </p:spPr>
        <p:txBody>
          <a:bodyPr wrap="square">
            <a:spAutoFit/>
          </a:bodyPr>
          <a:lstStyle/>
          <a:p>
            <a:pPr lvl="0" algn="ctr"/>
            <a:r>
              <a:rPr lang="en-GB" sz="5000" b="1" dirty="0">
                <a:solidFill>
                  <a:prstClr val="black"/>
                </a:solidFill>
              </a:rPr>
              <a:t>Question 10</a:t>
            </a:r>
          </a:p>
          <a:p>
            <a:pPr lvl="0" algn="ctr"/>
            <a:r>
              <a:rPr lang="en-GB" sz="5000" dirty="0">
                <a:solidFill>
                  <a:prstClr val="black"/>
                </a:solidFill>
              </a:rPr>
              <a:t>I can only apply for one Apprenticeship with any company?</a:t>
            </a:r>
          </a:p>
          <a:p>
            <a:endParaRPr lang="en-GB" sz="2400" dirty="0"/>
          </a:p>
        </p:txBody>
      </p:sp>
      <p:pic>
        <p:nvPicPr>
          <p:cNvPr id="4" name="Picture 2" descr="Stamp saying fact">
            <a:extLst>
              <a:ext uri="{FF2B5EF4-FFF2-40B4-BE49-F238E27FC236}">
                <a16:creationId xmlns:a16="http://schemas.microsoft.com/office/drawing/2014/main" id="{CAE67C85-0EA4-4A74-83D2-55BC707AA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1701">
            <a:off x="4158632" y="3393824"/>
            <a:ext cx="4138896" cy="291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854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descr="a box with rounded corners that contains the link to the Aspire Higher survey">
            <a:extLst>
              <a:ext uri="{FF2B5EF4-FFF2-40B4-BE49-F238E27FC236}">
                <a16:creationId xmlns:a16="http://schemas.microsoft.com/office/drawing/2014/main" id="{8FE6BD03-188B-4D20-83FE-CB11A57A484D}"/>
              </a:ext>
            </a:extLst>
          </p:cNvPr>
          <p:cNvSpPr/>
          <p:nvPr/>
        </p:nvSpPr>
        <p:spPr>
          <a:xfrm>
            <a:off x="3653790"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dirty="0">
                <a:solidFill>
                  <a:schemeClr val="bg2"/>
                </a:solidFill>
                <a:hlinkClick r:id="rId3">
                  <a:extLst>
                    <a:ext uri="{A12FA001-AC4F-418D-AE19-62706E023703}">
                      <ahyp:hlinkClr xmlns:ahyp="http://schemas.microsoft.com/office/drawing/2018/hyperlinkcolor" val="tx"/>
                    </a:ext>
                  </a:extLst>
                </a:hlinkClick>
              </a:rPr>
              <a:t>Click here for survey</a:t>
            </a:r>
            <a:r>
              <a:rPr lang="en-GB" sz="2400" b="1" u="sng" dirty="0">
                <a:solidFill>
                  <a:schemeClr val="bg2"/>
                </a:solidFill>
              </a:rPr>
              <a:t> </a:t>
            </a: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a:extLst>
              <a:ext uri="{FF2B5EF4-FFF2-40B4-BE49-F238E27FC236}">
                <a16:creationId xmlns:a16="http://schemas.microsoft.com/office/drawing/2014/main" id="{F326BC29-8FBD-418F-9FA2-13154C6323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a timer showing two minutes to go">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the Aspire Higher logo">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descr="the Twitter logo">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96651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660919" y="3920907"/>
            <a:ext cx="10515600" cy="1325563"/>
          </a:xfrm>
        </p:spPr>
        <p:txBody>
          <a:bodyPr/>
          <a:lstStyle/>
          <a:p>
            <a:r>
              <a:rPr lang="en-GB" dirty="0"/>
              <a:t>Higher Apprenticeships </a:t>
            </a:r>
            <a:br>
              <a:rPr lang="en-GB" dirty="0"/>
            </a:br>
            <a:r>
              <a:rPr lang="en-GB" dirty="0"/>
              <a:t>and Apprenticeship Degrees</a:t>
            </a:r>
            <a:br>
              <a:rPr lang="en-GB" dirty="0"/>
            </a:br>
            <a:r>
              <a:rPr lang="en-GB" dirty="0"/>
              <a:t>(HADA)</a:t>
            </a:r>
          </a:p>
        </p:txBody>
      </p:sp>
    </p:spTree>
    <p:extLst>
      <p:ext uri="{BB962C8B-B14F-4D97-AF65-F5344CB8AC3E}">
        <p14:creationId xmlns:p14="http://schemas.microsoft.com/office/powerpoint/2010/main" val="6596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algn="ctr"/>
            <a:r>
              <a:rPr lang="en-GB" sz="2400" b="1" dirty="0">
                <a:solidFill>
                  <a:srgbClr val="6B355A"/>
                </a:solidFill>
              </a:rPr>
              <a:t>Please complete the survey – it takes just 2 minutes!</a:t>
            </a:r>
          </a:p>
          <a:p>
            <a:pPr algn="ctr"/>
            <a:r>
              <a:rPr lang="en-GB" sz="2400" b="1" dirty="0">
                <a:solidFill>
                  <a:srgbClr val="6B355A"/>
                </a:solidFill>
              </a:rPr>
              <a:t>It will help us support you more in the future!</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GB" sz="2400" b="1" u="sng" dirty="0">
                <a:solidFill>
                  <a:schemeClr val="bg2"/>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bg2"/>
              </a:solidFill>
            </a:endParaRPr>
          </a:p>
        </p:txBody>
      </p:sp>
      <p:pic>
        <p:nvPicPr>
          <p:cNvPr id="2050" name="Picture 2">
            <a:extLst>
              <a:ext uri="{FF2B5EF4-FFF2-40B4-BE49-F238E27FC236}">
                <a16:creationId xmlns:a16="http://schemas.microsoft.com/office/drawing/2014/main" id="{A27B71C1-78EE-4035-895E-F7A7E9C586BC}"/>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5B81C69-2B51-47FE-9BA8-A34736CA05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9070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2638223"/>
          </a:xfrm>
          <a:prstGeom prst="rect">
            <a:avLst/>
          </a:prstGeom>
          <a:noFill/>
        </p:spPr>
        <p:txBody>
          <a:bodyPr wrap="square" rtlCol="0">
            <a:spAutoFit/>
          </a:bodyPr>
          <a:lstStyle/>
          <a:p>
            <a:pPr marL="457200" lvl="0" indent="-457200">
              <a:lnSpc>
                <a:spcPct val="150000"/>
              </a:lnSpc>
              <a:buFont typeface="Arial" panose="020B0604020202020204" pitchFamily="34" charset="0"/>
              <a:buChar char="•"/>
              <a:defRPr/>
            </a:pPr>
            <a:r>
              <a:rPr lang="en-GB" sz="2800" b="1" kern="0" spc="-120" dirty="0">
                <a:solidFill>
                  <a:srgbClr val="8A5873"/>
                </a:solidFill>
                <a:cs typeface="Arial" panose="020B0604020202020204" pitchFamily="34" charset="0"/>
              </a:rPr>
              <a:t>What is an Apprenticeship?</a:t>
            </a:r>
          </a:p>
          <a:p>
            <a:pPr marL="457200" lvl="0" indent="-457200">
              <a:lnSpc>
                <a:spcPct val="150000"/>
              </a:lnSpc>
              <a:buFont typeface="Arial" panose="020B0604020202020204" pitchFamily="34" charset="0"/>
              <a:buChar char="•"/>
              <a:defRPr/>
            </a:pPr>
            <a:r>
              <a:rPr lang="en-GB" sz="2800" b="1" kern="0" spc="-120" dirty="0">
                <a:solidFill>
                  <a:srgbClr val="8A5873"/>
                </a:solidFill>
                <a:cs typeface="Arial" panose="020B0604020202020204" pitchFamily="34" charset="0"/>
              </a:rPr>
              <a:t>How to find and apply for HADA’s</a:t>
            </a:r>
          </a:p>
          <a:p>
            <a:pPr marL="457200" lvl="0" indent="-457200">
              <a:lnSpc>
                <a:spcPct val="150000"/>
              </a:lnSpc>
              <a:buFont typeface="Arial" panose="020B0604020202020204" pitchFamily="34" charset="0"/>
              <a:buChar char="•"/>
              <a:defRPr/>
            </a:pPr>
            <a:r>
              <a:rPr lang="en-GB" sz="2800" b="1" kern="0" spc="-120" dirty="0">
                <a:solidFill>
                  <a:srgbClr val="8A5873"/>
                </a:solidFill>
                <a:cs typeface="Arial" panose="020B0604020202020204" pitchFamily="34" charset="0"/>
              </a:rPr>
              <a:t>Myths </a:t>
            </a:r>
            <a:r>
              <a:rPr lang="en-GB" sz="2800" b="1" kern="0" spc="-120">
                <a:solidFill>
                  <a:srgbClr val="8A5873"/>
                </a:solidFill>
                <a:cs typeface="Arial" panose="020B0604020202020204" pitchFamily="34" charset="0"/>
              </a:rPr>
              <a:t>and Facts </a:t>
            </a:r>
            <a:r>
              <a:rPr lang="en-GB" sz="2800" b="1" kern="0" spc="-120" dirty="0">
                <a:solidFill>
                  <a:srgbClr val="8A5873"/>
                </a:solidFill>
                <a:cs typeface="Arial" panose="020B0604020202020204" pitchFamily="34" charset="0"/>
              </a:rPr>
              <a:t>of Apprenticeships</a:t>
            </a:r>
            <a:endParaRPr lang="en-GB" sz="2800" b="1" kern="0" spc="-120" dirty="0">
              <a:solidFill>
                <a:srgbClr val="9C5FB5"/>
              </a:solidFill>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992864" y="761935"/>
            <a:ext cx="9961581" cy="1692771"/>
          </a:xfrm>
          <a:prstGeom prst="rect">
            <a:avLst/>
          </a:prstGeom>
          <a:noFill/>
        </p:spPr>
        <p:txBody>
          <a:bodyPr wrap="square" rtlCol="0">
            <a:spAutoFit/>
          </a:bodyPr>
          <a:lstStyle/>
          <a:p>
            <a:pPr algn="ctr">
              <a:defRPr/>
            </a:pPr>
            <a:r>
              <a:rPr lang="en-GB" sz="5000" b="1" kern="0" spc="-120" dirty="0">
                <a:solidFill>
                  <a:prstClr val="white"/>
                </a:solidFill>
                <a:latin typeface="Arial" panose="020B0604020202020204" pitchFamily="34" charset="0"/>
                <a:cs typeface="Arial" panose="020B0604020202020204" pitchFamily="34" charset="0"/>
              </a:rPr>
              <a:t>What is an Apprenticeship?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90409" y="373578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GB" sz="2400" dirty="0">
              <a:solidFill>
                <a:prstClr val="black"/>
              </a:solidFill>
            </a:endParaRPr>
          </a:p>
          <a:p>
            <a:pPr algn="ctr">
              <a:defRPr/>
            </a:pPr>
            <a:r>
              <a:rPr lang="en-GB" sz="2400" dirty="0">
                <a:solidFill>
                  <a:prstClr val="black"/>
                </a:solidFill>
              </a:rPr>
              <a:t>So what is this about, a degree is a degree, isn’t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What is an Apprenticeship?</a:t>
            </a:r>
          </a:p>
        </p:txBody>
      </p:sp>
      <p:pic>
        <p:nvPicPr>
          <p:cNvPr id="11" name="Picture 10" descr="image learn and earn in a block letters">
            <a:extLst>
              <a:ext uri="{FF2B5EF4-FFF2-40B4-BE49-F238E27FC236}">
                <a16:creationId xmlns:a16="http://schemas.microsoft.com/office/drawing/2014/main" id="{B4E7F3F1-C0A7-4F20-9388-2BFED1FED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87" y="2130886"/>
            <a:ext cx="4317641" cy="3234063"/>
          </a:xfrm>
          <a:prstGeom prst="rect">
            <a:avLst/>
          </a:prstGeom>
        </p:spPr>
      </p:pic>
      <p:sp>
        <p:nvSpPr>
          <p:cNvPr id="5" name="Text Placeholder 6">
            <a:extLst>
              <a:ext uri="{FF2B5EF4-FFF2-40B4-BE49-F238E27FC236}">
                <a16:creationId xmlns:a16="http://schemas.microsoft.com/office/drawing/2014/main" id="{69E086FD-10F8-4717-BAD9-66BF74E7B426}"/>
              </a:ext>
            </a:extLst>
          </p:cNvPr>
          <p:cNvSpPr txBox="1">
            <a:spLocks/>
          </p:cNvSpPr>
          <p:nvPr/>
        </p:nvSpPr>
        <p:spPr>
          <a:xfrm>
            <a:off x="4995457" y="1372775"/>
            <a:ext cx="6825412" cy="874260"/>
          </a:xfrm>
          <a:prstGeom prst="roundRect">
            <a:avLst/>
          </a:prstGeom>
          <a:solidFill>
            <a:srgbClr val="6B355A"/>
          </a:solidFill>
          <a:ln w="6350" cap="flat" cmpd="sng" algn="ctr">
            <a:solidFill>
              <a:schemeClr val="bg1">
                <a:lumMod val="65000"/>
              </a:schemeClr>
            </a:solidFill>
            <a:prstDash val="solid"/>
            <a:miter lim="800000"/>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b="0" dirty="0">
                <a:solidFill>
                  <a:schemeClr val="bg1"/>
                </a:solidFill>
              </a:rPr>
              <a:t>Combine on-the-job training with classroom learning</a:t>
            </a:r>
          </a:p>
        </p:txBody>
      </p:sp>
      <p:sp>
        <p:nvSpPr>
          <p:cNvPr id="6" name="Text Placeholder 6">
            <a:extLst>
              <a:ext uri="{FF2B5EF4-FFF2-40B4-BE49-F238E27FC236}">
                <a16:creationId xmlns:a16="http://schemas.microsoft.com/office/drawing/2014/main" id="{38375FA6-575A-40C4-ABE0-6EE01FC69026}"/>
              </a:ext>
            </a:extLst>
          </p:cNvPr>
          <p:cNvSpPr txBox="1">
            <a:spLocks/>
          </p:cNvSpPr>
          <p:nvPr/>
        </p:nvSpPr>
        <p:spPr>
          <a:xfrm>
            <a:off x="4995458" y="2644892"/>
            <a:ext cx="6825412" cy="874260"/>
          </a:xfrm>
          <a:prstGeom prst="roundRect">
            <a:avLst/>
          </a:prstGeom>
          <a:solidFill>
            <a:srgbClr val="E93752"/>
          </a:solidFill>
          <a:ln w="6350" cap="flat" cmpd="sng" algn="ctr">
            <a:solidFill>
              <a:srgbClr val="E93752"/>
            </a:solidFill>
            <a:prstDash val="solid"/>
            <a:miter lim="800000"/>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b="0" dirty="0">
                <a:solidFill>
                  <a:schemeClr val="bg1"/>
                </a:solidFill>
              </a:rPr>
              <a:t>Study from intermediate (GCSE equivalent) to degree level</a:t>
            </a:r>
          </a:p>
        </p:txBody>
      </p:sp>
      <p:sp>
        <p:nvSpPr>
          <p:cNvPr id="7" name="Text Placeholder 6">
            <a:extLst>
              <a:ext uri="{FF2B5EF4-FFF2-40B4-BE49-F238E27FC236}">
                <a16:creationId xmlns:a16="http://schemas.microsoft.com/office/drawing/2014/main" id="{A6796363-666C-4B56-AE83-DDB68C274508}"/>
              </a:ext>
            </a:extLst>
          </p:cNvPr>
          <p:cNvSpPr txBox="1">
            <a:spLocks/>
          </p:cNvSpPr>
          <p:nvPr/>
        </p:nvSpPr>
        <p:spPr>
          <a:xfrm>
            <a:off x="4995457" y="3917008"/>
            <a:ext cx="6825412" cy="874260"/>
          </a:xfrm>
          <a:prstGeom prst="roundRect">
            <a:avLst/>
          </a:prstGeom>
          <a:solidFill>
            <a:srgbClr val="A53959"/>
          </a:solidFill>
          <a:ln w="6350" cap="flat" cmpd="sng" algn="ctr">
            <a:solidFill>
              <a:srgbClr val="A53959"/>
            </a:solidFill>
            <a:prstDash val="solid"/>
            <a:miter lim="800000"/>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b="0" dirty="0">
                <a:solidFill>
                  <a:schemeClr val="bg1"/>
                </a:solidFill>
              </a:rPr>
              <a:t>Apprenticeships take between one and six years to complete</a:t>
            </a:r>
          </a:p>
        </p:txBody>
      </p:sp>
      <p:sp>
        <p:nvSpPr>
          <p:cNvPr id="8" name="Text Placeholder 6">
            <a:extLst>
              <a:ext uri="{FF2B5EF4-FFF2-40B4-BE49-F238E27FC236}">
                <a16:creationId xmlns:a16="http://schemas.microsoft.com/office/drawing/2014/main" id="{F7F869F5-E5EB-486E-8ECB-61C3D5411B5B}"/>
              </a:ext>
            </a:extLst>
          </p:cNvPr>
          <p:cNvSpPr txBox="1">
            <a:spLocks/>
          </p:cNvSpPr>
          <p:nvPr/>
        </p:nvSpPr>
        <p:spPr>
          <a:xfrm>
            <a:off x="5000901" y="5189125"/>
            <a:ext cx="6825412" cy="874260"/>
          </a:xfrm>
          <a:prstGeom prst="roundRect">
            <a:avLst/>
          </a:prstGeom>
          <a:solidFill>
            <a:srgbClr val="9C5FB5"/>
          </a:solidFill>
          <a:ln w="6350" cap="flat" cmpd="sng" algn="ctr">
            <a:solidFill>
              <a:srgbClr val="9C5FB5"/>
            </a:solidFill>
            <a:prstDash val="solid"/>
            <a:miter lim="800000"/>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8A58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rgbClr val="8A58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GB" b="0" dirty="0">
                <a:solidFill>
                  <a:schemeClr val="bg1"/>
                </a:solidFill>
              </a:rPr>
              <a:t>You'll earn at least the National Minimum Wage while you train</a:t>
            </a:r>
          </a:p>
        </p:txBody>
      </p:sp>
    </p:spTree>
    <p:extLst>
      <p:ext uri="{BB962C8B-B14F-4D97-AF65-F5344CB8AC3E}">
        <p14:creationId xmlns:p14="http://schemas.microsoft.com/office/powerpoint/2010/main" val="149480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a:xfrm>
            <a:off x="0" y="365125"/>
            <a:ext cx="12192000" cy="1325563"/>
          </a:xfrm>
        </p:spPr>
        <p:txBody>
          <a:bodyPr/>
          <a:lstStyle/>
          <a:p>
            <a:pPr algn="ctr"/>
            <a:r>
              <a:rPr lang="en-GB" dirty="0"/>
              <a:t>What is an Apprenticeship</a:t>
            </a:r>
            <a:br>
              <a:rPr lang="en-GB" dirty="0"/>
            </a:br>
            <a:r>
              <a:rPr lang="en-GB" dirty="0"/>
              <a:t>equivalent to? </a:t>
            </a:r>
          </a:p>
        </p:txBody>
      </p:sp>
      <p:sp>
        <p:nvSpPr>
          <p:cNvPr id="7" name="Text Placeholder 6">
            <a:extLst>
              <a:ext uri="{FF2B5EF4-FFF2-40B4-BE49-F238E27FC236}">
                <a16:creationId xmlns:a16="http://schemas.microsoft.com/office/drawing/2014/main" id="{3824D7F4-AAEE-4AB9-AB5E-7123A0F0CB0A}"/>
              </a:ext>
            </a:extLst>
          </p:cNvPr>
          <p:cNvSpPr>
            <a:spLocks noGrp="1"/>
          </p:cNvSpPr>
          <p:nvPr>
            <p:ph type="body" sz="quarter" idx="10"/>
          </p:nvPr>
        </p:nvSpPr>
        <p:spPr>
          <a:xfrm>
            <a:off x="447039" y="2054405"/>
            <a:ext cx="6770123" cy="2233115"/>
          </a:xfrm>
          <a:prstGeom prst="roundRect">
            <a:avLst/>
          </a:prstGeom>
          <a:solidFill>
            <a:srgbClr val="6B355A"/>
          </a:solidFill>
          <a:ln>
            <a:solidFill>
              <a:schemeClr val="bg1">
                <a:lumMod val="65000"/>
              </a:schemeClr>
            </a:solid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None/>
            </a:pPr>
            <a:r>
              <a:rPr lang="en-GB" dirty="0">
                <a:solidFill>
                  <a:schemeClr val="bg1"/>
                </a:solidFill>
              </a:rPr>
              <a:t>Higher Education, NVQ4+, HNC,</a:t>
            </a:r>
          </a:p>
          <a:p>
            <a:pPr marL="0" indent="0" algn="ctr">
              <a:buNone/>
            </a:pPr>
            <a:r>
              <a:rPr lang="en-GB" dirty="0">
                <a:solidFill>
                  <a:schemeClr val="bg1"/>
                </a:solidFill>
              </a:rPr>
              <a:t> Foundation Degree, HND, </a:t>
            </a:r>
          </a:p>
          <a:p>
            <a:pPr marL="0" indent="0" algn="ctr">
              <a:buNone/>
            </a:pPr>
            <a:r>
              <a:rPr lang="en-GB" dirty="0">
                <a:solidFill>
                  <a:schemeClr val="bg1"/>
                </a:solidFill>
              </a:rPr>
              <a:t>Degree Apprenticeship, Degree</a:t>
            </a:r>
            <a:r>
              <a:rPr lang="en-GB" dirty="0">
                <a:ln w="22225">
                  <a:solidFill>
                    <a:schemeClr val="bg1"/>
                  </a:solidFill>
                  <a:prstDash val="solid"/>
                </a:ln>
                <a:solidFill>
                  <a:schemeClr val="bg1"/>
                </a:solidFill>
              </a:rPr>
              <a:t> </a:t>
            </a:r>
          </a:p>
        </p:txBody>
      </p:sp>
      <p:sp>
        <p:nvSpPr>
          <p:cNvPr id="9" name="Rectangle: Rounded Corners 8">
            <a:extLst>
              <a:ext uri="{FF2B5EF4-FFF2-40B4-BE49-F238E27FC236}">
                <a16:creationId xmlns:a16="http://schemas.microsoft.com/office/drawing/2014/main" id="{57022FE3-232E-4F39-93E1-2BBBFDFB495C}"/>
              </a:ext>
            </a:extLst>
          </p:cNvPr>
          <p:cNvSpPr/>
          <p:nvPr/>
        </p:nvSpPr>
        <p:spPr>
          <a:xfrm>
            <a:off x="8202337" y="2054404"/>
            <a:ext cx="3751383" cy="827709"/>
          </a:xfrm>
          <a:prstGeom prst="roundRect">
            <a:avLst/>
          </a:prstGeom>
          <a:solidFill>
            <a:srgbClr val="6B355A">
              <a:alpha val="40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000" dirty="0">
                <a:solidFill>
                  <a:schemeClr val="tx1"/>
                </a:solidFill>
                <a:latin typeface="Arial MT Lt"/>
              </a:rPr>
              <a:t>Degree (Level 6- 7)</a:t>
            </a:r>
          </a:p>
          <a:p>
            <a:pPr algn="ctr"/>
            <a:r>
              <a:rPr lang="en-GB" sz="2000" dirty="0">
                <a:solidFill>
                  <a:schemeClr val="tx1"/>
                </a:solidFill>
                <a:latin typeface="Arial MT Lt"/>
              </a:rPr>
              <a:t>(Bachelors / Masters)</a:t>
            </a:r>
          </a:p>
        </p:txBody>
      </p:sp>
      <p:sp>
        <p:nvSpPr>
          <p:cNvPr id="10" name="Rectangle: Rounded Corners 9">
            <a:extLst>
              <a:ext uri="{FF2B5EF4-FFF2-40B4-BE49-F238E27FC236}">
                <a16:creationId xmlns:a16="http://schemas.microsoft.com/office/drawing/2014/main" id="{3271711C-E885-4327-8E8F-90D8232AFDE5}"/>
              </a:ext>
            </a:extLst>
          </p:cNvPr>
          <p:cNvSpPr/>
          <p:nvPr/>
        </p:nvSpPr>
        <p:spPr>
          <a:xfrm>
            <a:off x="8202336" y="3107416"/>
            <a:ext cx="3751383" cy="1180104"/>
          </a:xfrm>
          <a:prstGeom prst="roundRect">
            <a:avLst/>
          </a:prstGeom>
          <a:solidFill>
            <a:srgbClr val="6B355A">
              <a:alpha val="40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000" dirty="0">
                <a:solidFill>
                  <a:schemeClr val="tx1"/>
                </a:solidFill>
                <a:latin typeface="Arial MT Lt"/>
              </a:rPr>
              <a:t>Higher (Level 4- 7)</a:t>
            </a:r>
          </a:p>
          <a:p>
            <a:pPr algn="ctr"/>
            <a:r>
              <a:rPr lang="en-GB" sz="2000" dirty="0">
                <a:solidFill>
                  <a:schemeClr val="tx1"/>
                </a:solidFill>
                <a:latin typeface="Arial MT Lt"/>
              </a:rPr>
              <a:t>(Foundation-Masters Degree, Higher Diploma)</a:t>
            </a:r>
          </a:p>
        </p:txBody>
      </p:sp>
      <p:sp>
        <p:nvSpPr>
          <p:cNvPr id="11" name="Rectangle: Rounded Corners 10">
            <a:extLst>
              <a:ext uri="{FF2B5EF4-FFF2-40B4-BE49-F238E27FC236}">
                <a16:creationId xmlns:a16="http://schemas.microsoft.com/office/drawing/2014/main" id="{97FFEC0B-4702-4883-97F9-47237A7A13E2}"/>
              </a:ext>
            </a:extLst>
          </p:cNvPr>
          <p:cNvSpPr/>
          <p:nvPr/>
        </p:nvSpPr>
        <p:spPr>
          <a:xfrm>
            <a:off x="519366" y="4512819"/>
            <a:ext cx="1728248" cy="1026669"/>
          </a:xfrm>
          <a:prstGeom prst="roundRect">
            <a:avLst/>
          </a:prstGeom>
          <a:solidFill>
            <a:srgbClr val="A53959"/>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000" dirty="0">
                <a:latin typeface="Arial MT Lt"/>
              </a:rPr>
              <a:t>A - Levels</a:t>
            </a:r>
          </a:p>
        </p:txBody>
      </p:sp>
      <p:sp>
        <p:nvSpPr>
          <p:cNvPr id="12" name="Rectangle: Rounded Corners 11">
            <a:extLst>
              <a:ext uri="{FF2B5EF4-FFF2-40B4-BE49-F238E27FC236}">
                <a16:creationId xmlns:a16="http://schemas.microsoft.com/office/drawing/2014/main" id="{C415C62E-DDF3-4EF3-AD04-89D5B5221B6C}"/>
              </a:ext>
            </a:extLst>
          </p:cNvPr>
          <p:cNvSpPr/>
          <p:nvPr/>
        </p:nvSpPr>
        <p:spPr>
          <a:xfrm>
            <a:off x="2862838" y="4512818"/>
            <a:ext cx="1728248" cy="1026670"/>
          </a:xfrm>
          <a:prstGeom prst="roundRect">
            <a:avLst/>
          </a:prstGeom>
          <a:solidFill>
            <a:srgbClr val="A53959"/>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000" dirty="0">
                <a:latin typeface="Arial MT Lt"/>
              </a:rPr>
              <a:t>T-Levels</a:t>
            </a:r>
          </a:p>
        </p:txBody>
      </p:sp>
      <p:sp>
        <p:nvSpPr>
          <p:cNvPr id="14" name="Rectangle: Rounded Corners 13">
            <a:extLst>
              <a:ext uri="{FF2B5EF4-FFF2-40B4-BE49-F238E27FC236}">
                <a16:creationId xmlns:a16="http://schemas.microsoft.com/office/drawing/2014/main" id="{6354EE3F-959F-4CC8-B162-DD1CE4B0F300}"/>
              </a:ext>
            </a:extLst>
          </p:cNvPr>
          <p:cNvSpPr/>
          <p:nvPr/>
        </p:nvSpPr>
        <p:spPr>
          <a:xfrm>
            <a:off x="5083672" y="4512819"/>
            <a:ext cx="2133490" cy="1026669"/>
          </a:xfrm>
          <a:prstGeom prst="roundRect">
            <a:avLst/>
          </a:prstGeom>
          <a:solidFill>
            <a:srgbClr val="A53959"/>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000" dirty="0">
                <a:latin typeface="Arial MT Lt"/>
              </a:rPr>
              <a:t>BTEC Level 3 (OCR &amp; Other)</a:t>
            </a:r>
            <a:endParaRPr lang="en-GB" sz="2400" dirty="0">
              <a:latin typeface="Arial MT Lt"/>
            </a:endParaRPr>
          </a:p>
        </p:txBody>
      </p:sp>
      <p:sp>
        <p:nvSpPr>
          <p:cNvPr id="15" name="Rectangle: Rounded Corners 14">
            <a:extLst>
              <a:ext uri="{FF2B5EF4-FFF2-40B4-BE49-F238E27FC236}">
                <a16:creationId xmlns:a16="http://schemas.microsoft.com/office/drawing/2014/main" id="{2AA3A203-FB22-4F5A-ACCC-411E3EBDE51D}"/>
              </a:ext>
            </a:extLst>
          </p:cNvPr>
          <p:cNvSpPr/>
          <p:nvPr/>
        </p:nvSpPr>
        <p:spPr>
          <a:xfrm>
            <a:off x="8202335" y="4512823"/>
            <a:ext cx="3751383" cy="1026670"/>
          </a:xfrm>
          <a:prstGeom prst="roundRect">
            <a:avLst/>
          </a:prstGeom>
          <a:solidFill>
            <a:srgbClr val="A53959">
              <a:alpha val="40000"/>
            </a:srgb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GB" sz="2000" dirty="0">
                <a:solidFill>
                  <a:schemeClr val="tx1"/>
                </a:solidFill>
                <a:latin typeface="Arial MT Lt"/>
              </a:rPr>
              <a:t>Advanced (Level 3)</a:t>
            </a:r>
          </a:p>
          <a:p>
            <a:pPr algn="ctr"/>
            <a:r>
              <a:rPr lang="en-GB" sz="2000" dirty="0">
                <a:solidFill>
                  <a:schemeClr val="tx1"/>
                </a:solidFill>
                <a:latin typeface="Arial MT Lt"/>
              </a:rPr>
              <a:t>(2 A levels)</a:t>
            </a:r>
          </a:p>
        </p:txBody>
      </p:sp>
    </p:spTree>
    <p:extLst>
      <p:ext uri="{BB962C8B-B14F-4D97-AF65-F5344CB8AC3E}">
        <p14:creationId xmlns:p14="http://schemas.microsoft.com/office/powerpoint/2010/main" val="117919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2B2DE0-BEEE-4F30-807D-6E440CBD435B}"/>
              </a:ext>
            </a:extLst>
          </p:cNvPr>
          <p:cNvSpPr/>
          <p:nvPr/>
        </p:nvSpPr>
        <p:spPr>
          <a:xfrm>
            <a:off x="261051" y="235300"/>
            <a:ext cx="11791327" cy="1600438"/>
          </a:xfrm>
          <a:prstGeom prst="rect">
            <a:avLst/>
          </a:prstGeom>
        </p:spPr>
        <p:txBody>
          <a:bodyPr wrap="square">
            <a:spAutoFit/>
          </a:bodyPr>
          <a:lstStyle/>
          <a:p>
            <a:pPr algn="ctr"/>
            <a:r>
              <a:rPr lang="en-GB" sz="5000" b="1" dirty="0"/>
              <a:t>What skills will I learn?</a:t>
            </a:r>
          </a:p>
          <a:p>
            <a:pPr algn="ctr"/>
            <a:r>
              <a:rPr lang="en-GB" sz="2400" dirty="0"/>
              <a:t>You will learn a variety of transferable skills that you may not gain from education alone.</a:t>
            </a:r>
          </a:p>
        </p:txBody>
      </p:sp>
      <p:sp>
        <p:nvSpPr>
          <p:cNvPr id="4" name="Rectangle: Rounded Corners 3">
            <a:extLst>
              <a:ext uri="{FF2B5EF4-FFF2-40B4-BE49-F238E27FC236}">
                <a16:creationId xmlns:a16="http://schemas.microsoft.com/office/drawing/2014/main" id="{F20E99C6-EFAE-4F89-89A2-4D17BB449D6E}"/>
              </a:ext>
            </a:extLst>
          </p:cNvPr>
          <p:cNvSpPr/>
          <p:nvPr/>
        </p:nvSpPr>
        <p:spPr>
          <a:xfrm>
            <a:off x="261051" y="2215293"/>
            <a:ext cx="2735327" cy="1915835"/>
          </a:xfrm>
          <a:prstGeom prst="roundRect">
            <a:avLst/>
          </a:prstGeom>
          <a:solidFill>
            <a:srgbClr val="B76997"/>
          </a:solidFill>
          <a:ln>
            <a:solidFill>
              <a:srgbClr val="9C5F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mj-lt"/>
              </a:rPr>
              <a:t>Organisation</a:t>
            </a:r>
          </a:p>
        </p:txBody>
      </p:sp>
      <p:sp>
        <p:nvSpPr>
          <p:cNvPr id="5" name="Rectangle: Rounded Corners 4">
            <a:extLst>
              <a:ext uri="{FF2B5EF4-FFF2-40B4-BE49-F238E27FC236}">
                <a16:creationId xmlns:a16="http://schemas.microsoft.com/office/drawing/2014/main" id="{A6EF1C35-E669-45C3-81EE-D8A9D04F1B8F}"/>
              </a:ext>
            </a:extLst>
          </p:cNvPr>
          <p:cNvSpPr/>
          <p:nvPr/>
        </p:nvSpPr>
        <p:spPr>
          <a:xfrm>
            <a:off x="3239242" y="2215294"/>
            <a:ext cx="2735327" cy="1915835"/>
          </a:xfrm>
          <a:prstGeom prst="roundRect">
            <a:avLst/>
          </a:prstGeom>
          <a:solidFill>
            <a:srgbClr val="A53959"/>
          </a:solidFill>
          <a:ln>
            <a:solidFill>
              <a:srgbClr val="A53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mj-lt"/>
              </a:rPr>
              <a:t>Communication</a:t>
            </a:r>
          </a:p>
        </p:txBody>
      </p:sp>
      <p:sp>
        <p:nvSpPr>
          <p:cNvPr id="7" name="Rectangle: Rounded Corners 6">
            <a:extLst>
              <a:ext uri="{FF2B5EF4-FFF2-40B4-BE49-F238E27FC236}">
                <a16:creationId xmlns:a16="http://schemas.microsoft.com/office/drawing/2014/main" id="{073DACCA-E6F5-4AD3-A759-DF03282AD0C8}"/>
              </a:ext>
            </a:extLst>
          </p:cNvPr>
          <p:cNvSpPr/>
          <p:nvPr/>
        </p:nvSpPr>
        <p:spPr>
          <a:xfrm>
            <a:off x="6217431" y="2215292"/>
            <a:ext cx="2735327" cy="1915835"/>
          </a:xfrm>
          <a:prstGeom prst="roundRect">
            <a:avLst/>
          </a:prstGeom>
          <a:solidFill>
            <a:srgbClr val="8A5873"/>
          </a:solidFill>
          <a:ln>
            <a:solidFill>
              <a:srgbClr val="8A5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400" dirty="0">
                <a:solidFill>
                  <a:schemeClr val="bg1"/>
                </a:solidFill>
                <a:latin typeface="+mj-lt"/>
              </a:rPr>
              <a:t>Teamwork</a:t>
            </a:r>
          </a:p>
        </p:txBody>
      </p:sp>
      <p:sp>
        <p:nvSpPr>
          <p:cNvPr id="8" name="Rectangle: Rounded Corners 7">
            <a:extLst>
              <a:ext uri="{FF2B5EF4-FFF2-40B4-BE49-F238E27FC236}">
                <a16:creationId xmlns:a16="http://schemas.microsoft.com/office/drawing/2014/main" id="{20056469-DC9A-49DD-86B9-01110BCCD94B}"/>
              </a:ext>
            </a:extLst>
          </p:cNvPr>
          <p:cNvSpPr/>
          <p:nvPr/>
        </p:nvSpPr>
        <p:spPr>
          <a:xfrm>
            <a:off x="9195620" y="2215292"/>
            <a:ext cx="2735327" cy="1915835"/>
          </a:xfrm>
          <a:prstGeom prst="roundRect">
            <a:avLst/>
          </a:prstGeom>
          <a:solidFill>
            <a:srgbClr val="6B355A"/>
          </a:solidFill>
          <a:ln>
            <a:solidFill>
              <a:srgbClr val="6B35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400" dirty="0">
                <a:solidFill>
                  <a:schemeClr val="bg1"/>
                </a:solidFill>
                <a:latin typeface="+mj-lt"/>
              </a:rPr>
              <a:t>Leadership</a:t>
            </a:r>
          </a:p>
        </p:txBody>
      </p:sp>
      <p:sp>
        <p:nvSpPr>
          <p:cNvPr id="9" name="Rectangle: Rounded Corners 8">
            <a:extLst>
              <a:ext uri="{FF2B5EF4-FFF2-40B4-BE49-F238E27FC236}">
                <a16:creationId xmlns:a16="http://schemas.microsoft.com/office/drawing/2014/main" id="{1A28033D-9ACD-494F-85E3-FC6590C19BB3}"/>
              </a:ext>
            </a:extLst>
          </p:cNvPr>
          <p:cNvSpPr/>
          <p:nvPr/>
        </p:nvSpPr>
        <p:spPr>
          <a:xfrm>
            <a:off x="261051" y="4821697"/>
            <a:ext cx="11669896" cy="106014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latin typeface="Arial MT Lt"/>
              </a:rPr>
              <a:t>The main purpose of an Apprenticeship is to learn so don’t be afraid to learn new skills as it’s all part of the learning and development experience.</a:t>
            </a:r>
            <a:endParaRPr kumimoji="0" lang="en-GB" sz="2400" b="0" i="0" u="none" strike="noStrike" kern="1200" cap="none" spc="0" normalizeH="0" baseline="0" noProof="0" dirty="0">
              <a:ln>
                <a:noFill/>
              </a:ln>
              <a:solidFill>
                <a:schemeClr val="bg1"/>
              </a:solidFill>
              <a:effectLst/>
              <a:uLnTx/>
              <a:uFillTx/>
              <a:latin typeface="Arial MT Lt"/>
            </a:endParaRPr>
          </a:p>
        </p:txBody>
      </p:sp>
    </p:spTree>
    <p:extLst>
      <p:ext uri="{BB962C8B-B14F-4D97-AF65-F5344CB8AC3E}">
        <p14:creationId xmlns:p14="http://schemas.microsoft.com/office/powerpoint/2010/main" val="14210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C2A563-072A-4D67-B434-7CFB257B6C97}"/>
              </a:ext>
            </a:extLst>
          </p:cNvPr>
          <p:cNvSpPr/>
          <p:nvPr/>
        </p:nvSpPr>
        <p:spPr>
          <a:xfrm>
            <a:off x="2073907" y="292302"/>
            <a:ext cx="8044190" cy="1231106"/>
          </a:xfrm>
          <a:prstGeom prst="rect">
            <a:avLst/>
          </a:prstGeom>
        </p:spPr>
        <p:txBody>
          <a:bodyPr wrap="none">
            <a:spAutoFit/>
          </a:bodyPr>
          <a:lstStyle/>
          <a:p>
            <a:pPr algn="ctr"/>
            <a:r>
              <a:rPr lang="en-GB" sz="5000" b="1" dirty="0"/>
              <a:t>How long will it take?</a:t>
            </a:r>
          </a:p>
          <a:p>
            <a:pPr algn="ctr"/>
            <a:r>
              <a:rPr lang="en-GB" sz="2400" dirty="0"/>
              <a:t>This will vary depending on each opportunity but typically:</a:t>
            </a:r>
          </a:p>
        </p:txBody>
      </p:sp>
      <p:graphicFrame>
        <p:nvGraphicFramePr>
          <p:cNvPr id="4" name="Table 3">
            <a:extLst>
              <a:ext uri="{FF2B5EF4-FFF2-40B4-BE49-F238E27FC236}">
                <a16:creationId xmlns:a16="http://schemas.microsoft.com/office/drawing/2014/main" id="{90CA7FA5-321C-40CE-B25D-08FA0CB80CD1}"/>
              </a:ext>
            </a:extLst>
          </p:cNvPr>
          <p:cNvGraphicFramePr>
            <a:graphicFrameLocks noGrp="1"/>
          </p:cNvGraphicFramePr>
          <p:nvPr>
            <p:extLst>
              <p:ext uri="{D42A27DB-BD31-4B8C-83A1-F6EECF244321}">
                <p14:modId xmlns:p14="http://schemas.microsoft.com/office/powerpoint/2010/main" val="3820003985"/>
              </p:ext>
            </p:extLst>
          </p:nvPr>
        </p:nvGraphicFramePr>
        <p:xfrm>
          <a:off x="667657" y="1850467"/>
          <a:ext cx="10856686" cy="2449920"/>
        </p:xfrm>
        <a:graphic>
          <a:graphicData uri="http://schemas.openxmlformats.org/drawingml/2006/table">
            <a:tbl>
              <a:tblPr firstRow="1" bandRow="1">
                <a:tableStyleId>{5C22544A-7EE6-4342-B048-85BDC9FD1C3A}</a:tableStyleId>
              </a:tblPr>
              <a:tblGrid>
                <a:gridCol w="6241399">
                  <a:extLst>
                    <a:ext uri="{9D8B030D-6E8A-4147-A177-3AD203B41FA5}">
                      <a16:colId xmlns:a16="http://schemas.microsoft.com/office/drawing/2014/main" val="2893185307"/>
                    </a:ext>
                  </a:extLst>
                </a:gridCol>
                <a:gridCol w="4615287">
                  <a:extLst>
                    <a:ext uri="{9D8B030D-6E8A-4147-A177-3AD203B41FA5}">
                      <a16:colId xmlns:a16="http://schemas.microsoft.com/office/drawing/2014/main" val="2957637676"/>
                    </a:ext>
                  </a:extLst>
                </a:gridCol>
              </a:tblGrid>
              <a:tr h="816640">
                <a:tc>
                  <a:txBody>
                    <a:bodyPr/>
                    <a:lstStyle/>
                    <a:p>
                      <a:pPr algn="ctr"/>
                      <a:r>
                        <a:rPr lang="en-GB" sz="2400" b="0" dirty="0">
                          <a:solidFill>
                            <a:schemeClr val="bg1"/>
                          </a:solidFill>
                          <a:latin typeface="Arial MT Lt"/>
                        </a:rPr>
                        <a:t>Intermediate Apprenticeship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7590"/>
                    </a:solidFill>
                  </a:tcPr>
                </a:tc>
                <a:tc>
                  <a:txBody>
                    <a:bodyPr/>
                    <a:lstStyle/>
                    <a:p>
                      <a:pPr algn="ctr"/>
                      <a:r>
                        <a:rPr lang="en-GB" sz="2400" b="0" dirty="0">
                          <a:solidFill>
                            <a:schemeClr val="bg1"/>
                          </a:solidFill>
                          <a:latin typeface="Arial MT Lt"/>
                        </a:rPr>
                        <a:t>1 -1 ½ Years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77590"/>
                    </a:solidFill>
                  </a:tcPr>
                </a:tc>
                <a:extLst>
                  <a:ext uri="{0D108BD9-81ED-4DB2-BD59-A6C34878D82A}">
                    <a16:rowId xmlns:a16="http://schemas.microsoft.com/office/drawing/2014/main" val="1650029233"/>
                  </a:ext>
                </a:extLst>
              </a:tr>
              <a:tr h="816640">
                <a:tc>
                  <a:txBody>
                    <a:bodyPr/>
                    <a:lstStyle/>
                    <a:p>
                      <a:pPr algn="ctr"/>
                      <a:r>
                        <a:rPr lang="en-GB" sz="2400" b="0" dirty="0">
                          <a:solidFill>
                            <a:schemeClr val="bg1"/>
                          </a:solidFill>
                          <a:latin typeface="Arial MT Lt"/>
                        </a:rPr>
                        <a:t>Advanced Apprenticeship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5873"/>
                    </a:solidFill>
                  </a:tcPr>
                </a:tc>
                <a:tc>
                  <a:txBody>
                    <a:bodyPr/>
                    <a:lstStyle/>
                    <a:p>
                      <a:pPr algn="ctr"/>
                      <a:r>
                        <a:rPr lang="en-GB" sz="2400" b="0" dirty="0">
                          <a:solidFill>
                            <a:schemeClr val="bg1"/>
                          </a:solidFill>
                          <a:latin typeface="Arial MT Lt"/>
                        </a:rPr>
                        <a:t> 2 Years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5873"/>
                    </a:solidFill>
                  </a:tcPr>
                </a:tc>
                <a:extLst>
                  <a:ext uri="{0D108BD9-81ED-4DB2-BD59-A6C34878D82A}">
                    <a16:rowId xmlns:a16="http://schemas.microsoft.com/office/drawing/2014/main" val="4233344119"/>
                  </a:ext>
                </a:extLst>
              </a:tr>
              <a:tr h="816640">
                <a:tc>
                  <a:txBody>
                    <a:bodyPr/>
                    <a:lstStyle/>
                    <a:p>
                      <a:pPr algn="ctr"/>
                      <a:r>
                        <a:rPr lang="en-GB" sz="2400" b="0" dirty="0">
                          <a:solidFill>
                            <a:schemeClr val="bg1"/>
                          </a:solidFill>
                          <a:latin typeface="Arial MT Lt"/>
                        </a:rPr>
                        <a:t>Higher &amp; Degree Apprenticeship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355A"/>
                    </a:solidFill>
                  </a:tcPr>
                </a:tc>
                <a:tc>
                  <a:txBody>
                    <a:bodyPr/>
                    <a:lstStyle/>
                    <a:p>
                      <a:pPr algn="ctr"/>
                      <a:r>
                        <a:rPr lang="en-GB" sz="2400" b="0" dirty="0">
                          <a:solidFill>
                            <a:schemeClr val="bg1"/>
                          </a:solidFill>
                          <a:latin typeface="Arial MT Lt"/>
                        </a:rPr>
                        <a:t>3- 6 Years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355A"/>
                    </a:solidFill>
                  </a:tcPr>
                </a:tc>
                <a:extLst>
                  <a:ext uri="{0D108BD9-81ED-4DB2-BD59-A6C34878D82A}">
                    <a16:rowId xmlns:a16="http://schemas.microsoft.com/office/drawing/2014/main" val="3454857661"/>
                  </a:ext>
                </a:extLst>
              </a:tr>
            </a:tbl>
          </a:graphicData>
        </a:graphic>
      </p:graphicFrame>
      <p:pic>
        <p:nvPicPr>
          <p:cNvPr id="5" name="Picture 2" descr="Cards showing different apprenticeship types such as an industrial setting">
            <a:extLst>
              <a:ext uri="{FF2B5EF4-FFF2-40B4-BE49-F238E27FC236}">
                <a16:creationId xmlns:a16="http://schemas.microsoft.com/office/drawing/2014/main" id="{BC23522D-7CE4-45F6-9554-0BBCF2FE1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083" y="4163785"/>
            <a:ext cx="2815833" cy="212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5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3.xml><?xml version="1.0" encoding="utf-8"?>
<ds:datastoreItem xmlns:ds="http://schemas.openxmlformats.org/officeDocument/2006/customXml" ds:itemID="{26432F7A-99A6-46EB-84E0-A3935847209F}"/>
</file>

<file path=docProps/app.xml><?xml version="1.0" encoding="utf-8"?>
<Properties xmlns="http://schemas.openxmlformats.org/officeDocument/2006/extended-properties" xmlns:vt="http://schemas.openxmlformats.org/officeDocument/2006/docPropsVTypes">
  <TotalTime>953</TotalTime>
  <Words>2143</Words>
  <Application>Microsoft Office PowerPoint</Application>
  <PresentationFormat>Widescreen</PresentationFormat>
  <Paragraphs>349</Paragraphs>
  <Slides>29</Slides>
  <Notes>29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Abadi Extra Light</vt:lpstr>
      <vt:lpstr>Arial</vt:lpstr>
      <vt:lpstr>Arial MT Lt</vt:lpstr>
      <vt:lpstr>Calibri</vt:lpstr>
      <vt:lpstr>Calibri (Body)</vt:lpstr>
      <vt:lpstr>Office Theme</vt:lpstr>
      <vt:lpstr>Custom Design</vt:lpstr>
      <vt:lpstr>1_Custom Design</vt:lpstr>
      <vt:lpstr>3_Custom Design</vt:lpstr>
      <vt:lpstr>Higher Apprenticeships  and Apprenticeship Degrees (HADA)</vt:lpstr>
      <vt:lpstr>Want this resource in another format?</vt:lpstr>
      <vt:lpstr>Help us to help you! </vt:lpstr>
      <vt:lpstr>PowerPoint Presentation</vt:lpstr>
      <vt:lpstr>PowerPoint Presentation</vt:lpstr>
      <vt:lpstr>What is an Apprenticeship?</vt:lpstr>
      <vt:lpstr>What is an Apprenticeship equivalent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Websites Remember, you can apply to as many apprenticeships as you like on top of your university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forget to complete our survey!</vt:lpstr>
      <vt:lpstr>Higher Apprenticeships  and Apprenticeship Degrees (HADA)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60</cp:revision>
  <dcterms:created xsi:type="dcterms:W3CDTF">2019-09-11T07:44:27Z</dcterms:created>
  <dcterms:modified xsi:type="dcterms:W3CDTF">2020-11-06T12:37:35Z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1028500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