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2"/>
  </p:notesMasterIdLst>
  <p:sldIdLst>
    <p:sldId id="257" r:id="rId8"/>
    <p:sldId id="454" r:id="rId9"/>
    <p:sldId id="282" r:id="rId10"/>
    <p:sldId id="448" r:id="rId11"/>
    <p:sldId id="455" r:id="rId12"/>
    <p:sldId id="258" r:id="rId13"/>
    <p:sldId id="447" r:id="rId14"/>
    <p:sldId id="456" r:id="rId15"/>
    <p:sldId id="458" r:id="rId16"/>
    <p:sldId id="457" r:id="rId17"/>
    <p:sldId id="446" r:id="rId18"/>
    <p:sldId id="459" r:id="rId19"/>
    <p:sldId id="45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959"/>
    <a:srgbClr val="E93752"/>
    <a:srgbClr val="6B355A"/>
    <a:srgbClr val="9C5FB5"/>
    <a:srgbClr val="8A5873"/>
    <a:srgbClr val="FCB8C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6DB1D-F297-4976-9C13-EE7875076B8C}" v="1" dt="2020-12-02T11:11:29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551" autoAdjust="0"/>
  </p:normalViewPr>
  <p:slideViewPr>
    <p:cSldViewPr snapToGrid="0">
      <p:cViewPr varScale="1">
        <p:scale>
          <a:sx n="56" d="100"/>
          <a:sy n="56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-4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Chapman" userId="816af3fd-68a4-4ce6-ad5d-4f6db6abff7c" providerId="ADAL" clId="{6856DB1D-F297-4976-9C13-EE7875076B8C}"/>
    <pc:docChg chg="custSel modSld">
      <pc:chgData name="Simon Chapman" userId="816af3fd-68a4-4ce6-ad5d-4f6db6abff7c" providerId="ADAL" clId="{6856DB1D-F297-4976-9C13-EE7875076B8C}" dt="2020-12-02T11:11:33.425" v="101" actId="403"/>
      <pc:docMkLst>
        <pc:docMk/>
      </pc:docMkLst>
      <pc:sldChg chg="modNotesTx">
        <pc:chgData name="Simon Chapman" userId="816af3fd-68a4-4ce6-ad5d-4f6db6abff7c" providerId="ADAL" clId="{6856DB1D-F297-4976-9C13-EE7875076B8C}" dt="2020-12-02T11:11:33.425" v="101" actId="403"/>
        <pc:sldMkLst>
          <pc:docMk/>
          <pc:sldMk cId="1494802664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dirty="0">
                <a:solidFill>
                  <a:srgbClr val="6B355A"/>
                </a:solidFill>
              </a:rPr>
              <a:t>Help us to help you.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Please complete the survey – it takes just 2 minutes!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It will help us support you more in the future!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9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of UCAS as an online dating service: through it you can select and apply to universities, the universities take your proposal and decide whether or not to offer you a place. 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source https://www.ucas.com/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1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University applications are all done online, this makes it nice and easy for you. Can start as early as June but it cannot be sent until September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Your personal statements will be what decisions to give you a place or an interview will be made 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You get to choose either 5 universities or 5 courses (be warned now - the higher your indecision on what subject to study, the harder your personal statement will be)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Charges are for administering you application. £13 if you choose just one and £24 between 2-5.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2000" b="1" dirty="0"/>
              <a:t>2020-21 – Application Changes to Key Dates: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January 2021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equal consideration date remains the same.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opens on 11 February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students who are eligible to use Extra can add another choice (originally 25 February).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and college decisions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for students who applied by 15 January, the decisions deadline for providers will be by 20 May (originally 6 May)</a:t>
            </a: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replies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students who receive all their decisions by 3 June, will have until 10 June to reply (was 17 June).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What you want to study? </a:t>
            </a:r>
            <a:r>
              <a:rPr lang="en-GB" sz="12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Approx. 40,000 courses across the UK.  History 231, Maths 193, Childhood Studies 143</a:t>
            </a: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Image source: http://www.qatraininghub.com/online-training.php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http://www.actionnc.org/tabor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Some courses have specific grade requirements such as GCSE maths  grade b - c in or 3 </a:t>
            </a:r>
            <a:r>
              <a:rPr lang="en-GB" dirty="0" err="1"/>
              <a:t>cs</a:t>
            </a:r>
            <a:r>
              <a:rPr lang="en-GB" dirty="0"/>
              <a:t> at A-Level. A = 48, B = 40 and C = 32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Having had a job or gotten a few weeks work </a:t>
            </a:r>
            <a:r>
              <a:rPr lang="en-GB" dirty="0" err="1"/>
              <a:t>exp</a:t>
            </a:r>
            <a:r>
              <a:rPr lang="en-GB" dirty="0"/>
              <a:t> in subject relative places will help you – in some cases its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Some subjects have an interview process, when this happens you may have to take an entrance exam/produce a portfolio of your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Only play first minute of video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UCAS Tariff points. Some universities will ask for ABB, BBB, CCC </a:t>
            </a:r>
            <a:r>
              <a:rPr lang="en-GB" dirty="0" err="1"/>
              <a:t>ect</a:t>
            </a:r>
            <a:r>
              <a:rPr lang="en-GB" dirty="0"/>
              <a:t>, others will ask for points. UCAS assigns points to each grade and the total make your tariff points. As you </a:t>
            </a:r>
            <a:r>
              <a:rPr lang="en-GB" dirty="0" err="1"/>
              <a:t>wont</a:t>
            </a:r>
            <a:r>
              <a:rPr lang="en-GB" dirty="0"/>
              <a:t> know them yet you will be placing your predicted grades in. You can also get points for: music, dance and drama qualifications grade 6 and Extended Qualification Projects.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6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 source https://blog.neura.edu.au/2016/02/how-often-do-you-stop-and-think-about-it/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1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Play about short  as it starts to describe clearing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https://www.youtube.com/watch?v=4Zx0BbalOx0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5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7700485" y="4656314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@AspireHigherNet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0" y="4132022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Zx0BbalOx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UCAS?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Course considerations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326072" y="1400783"/>
            <a:ext cx="6420254" cy="962855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Look at the teaching and assessment methods – do they suit your needs?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326072" y="2717190"/>
            <a:ext cx="6420254" cy="965614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Would you like to study abroad as part of the course?</a:t>
            </a:r>
          </a:p>
        </p:txBody>
      </p:sp>
      <p:pic>
        <p:nvPicPr>
          <p:cNvPr id="2050" name="Picture 2" descr="How often do you stop and think about it? | the NeuRA blog">
            <a:extLst>
              <a:ext uri="{FF2B5EF4-FFF2-40B4-BE49-F238E27FC236}">
                <a16:creationId xmlns:a16="http://schemas.microsoft.com/office/drawing/2014/main" id="{C3F98383-CD53-46D6-B127-40D3ADA6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71" y="1329904"/>
            <a:ext cx="4691918" cy="4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973D20-D20D-43EA-B8C5-5616AABB50A6}"/>
              </a:ext>
            </a:extLst>
          </p:cNvPr>
          <p:cNvSpPr/>
          <p:nvPr/>
        </p:nvSpPr>
        <p:spPr>
          <a:xfrm>
            <a:off x="326072" y="5355522"/>
            <a:ext cx="6420254" cy="965614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What is your future career path?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274781-D898-464F-8901-B90ECA715F00}"/>
              </a:ext>
            </a:extLst>
          </p:cNvPr>
          <p:cNvSpPr/>
          <p:nvPr/>
        </p:nvSpPr>
        <p:spPr>
          <a:xfrm>
            <a:off x="326072" y="4036356"/>
            <a:ext cx="6420254" cy="965614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Will you need to do a work placement?</a:t>
            </a:r>
          </a:p>
        </p:txBody>
      </p:sp>
    </p:spTree>
    <p:extLst>
      <p:ext uri="{BB962C8B-B14F-4D97-AF65-F5344CB8AC3E}">
        <p14:creationId xmlns:p14="http://schemas.microsoft.com/office/powerpoint/2010/main" val="38125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61935"/>
            <a:ext cx="99615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after applying?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So I’ve applied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, what next?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happens next?</a:t>
            </a:r>
            <a:br>
              <a:rPr lang="en-GB" dirty="0"/>
            </a:br>
            <a:r>
              <a:rPr lang="en-GB" sz="2400" b="0" dirty="0"/>
              <a:t>Watch this short video on the UCAS Application Process to see the process from start to end.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925" y="1690688"/>
            <a:ext cx="10515600" cy="4002088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Google Shape;139;p19">
            <a:hlinkClick r:id="rId3"/>
            <a:extLst>
              <a:ext uri="{FF2B5EF4-FFF2-40B4-BE49-F238E27FC236}">
                <a16:creationId xmlns:a16="http://schemas.microsoft.com/office/drawing/2014/main" id="{6D2CCE6C-42F6-4F36-90FE-C270813516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0325" t="11045" r="23580" b="47535"/>
          <a:stretch/>
        </p:blipFill>
        <p:spPr>
          <a:xfrm>
            <a:off x="2431331" y="1964456"/>
            <a:ext cx="7329338" cy="400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37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90101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GB" sz="2400" b="1" u="sng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8aad89b2-eac6-48e5-a8be-6bafbcbe20a3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/>
              <a:t>is UCAS?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7B71C1-78EE-4035-895E-F7A7E9C5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81C69-2B51-47FE-9BA8-A34736CA0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UCAS?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to consider when applying?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after applying?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8" y="813373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UCAS?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8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Why use UCAS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 -  I know what University I want to apply to?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is UCAS?</a:t>
            </a:r>
            <a:br>
              <a:rPr lang="en-GB" dirty="0"/>
            </a:br>
            <a:r>
              <a:rPr lang="en-GB" sz="2400" b="0" dirty="0"/>
              <a:t>UCAS stands for the </a:t>
            </a:r>
            <a:r>
              <a:rPr lang="en-GB" sz="2400" b="0" dirty="0">
                <a:ea typeface="Arial"/>
                <a:cs typeface="Arial"/>
                <a:sym typeface="Arial"/>
              </a:rPr>
              <a:t>Universities &amp; Colleges Admissions Service</a:t>
            </a:r>
            <a:r>
              <a:rPr lang="en-GB" sz="2400" b="0" dirty="0"/>
              <a:t>.</a:t>
            </a:r>
            <a:br>
              <a:rPr lang="en-GB" sz="2400" b="0" dirty="0"/>
            </a:br>
            <a:endParaRPr lang="en-GB" sz="2400" b="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1803768" y="1653866"/>
            <a:ext cx="8584464" cy="1325563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UCAS</a:t>
            </a:r>
            <a:r>
              <a:rPr lang="en-GB" sz="2400" dirty="0">
                <a:solidFill>
                  <a:schemeClr val="bg1"/>
                </a:solidFill>
              </a:rPr>
              <a:t> is an independent charity providing information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1"/>
                </a:solidFill>
              </a:rPr>
              <a:t>advice, and admissions services to inspire and facilitate educational progression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01EB-DA8E-47FF-AA32-2BF883AE0183}"/>
              </a:ext>
            </a:extLst>
          </p:cNvPr>
          <p:cNvSpPr/>
          <p:nvPr/>
        </p:nvSpPr>
        <p:spPr>
          <a:xfrm>
            <a:off x="6248400" y="3165828"/>
            <a:ext cx="4139832" cy="1102342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 Fee is payable for your application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1803768" y="3172549"/>
            <a:ext cx="4139832" cy="1102342"/>
          </a:xfrm>
          <a:prstGeom prst="roundRect">
            <a:avLst/>
          </a:prstGeom>
          <a:solidFill>
            <a:srgbClr val="8A5873"/>
          </a:solidFill>
          <a:ln>
            <a:solidFill>
              <a:srgbClr val="8A58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All applications for Undergraduate degrees go through UCAS</a:t>
            </a:r>
          </a:p>
        </p:txBody>
      </p:sp>
      <p:sp>
        <p:nvSpPr>
          <p:cNvPr id="4" name="AutoShape 2" descr="UCAS | At the heart of connecting people to higher education">
            <a:extLst>
              <a:ext uri="{FF2B5EF4-FFF2-40B4-BE49-F238E27FC236}">
                <a16:creationId xmlns:a16="http://schemas.microsoft.com/office/drawing/2014/main" id="{83231CFD-72AD-4A29-B58A-7BADEE0F9E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AFBF33D-0DC5-4551-BCE9-903B0EA5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05" y="4274891"/>
            <a:ext cx="5874589" cy="19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4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UCAS and Applying</a:t>
            </a:r>
            <a:br>
              <a:rPr lang="en-GB" dirty="0"/>
            </a:br>
            <a:r>
              <a:rPr lang="en-GB" sz="2400" b="0" dirty="0"/>
              <a:t>You will need to complete an online application form which has 3 parts…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838200" y="1876147"/>
            <a:ext cx="5522510" cy="1325563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40"/>
              </a:spcBef>
              <a:buSzPts val="1800"/>
            </a:pPr>
            <a:r>
              <a:rPr lang="en-GB" sz="2400" dirty="0">
                <a:solidFill>
                  <a:schemeClr val="bg1"/>
                </a:solidFill>
              </a:rPr>
              <a:t>Your personal information (including all qualifications)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9D9100F-CAA0-45EA-830A-74017D7A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78" y="1797548"/>
            <a:ext cx="4385622" cy="43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DA733D-80C0-4009-93F8-949039666CFB}"/>
              </a:ext>
            </a:extLst>
          </p:cNvPr>
          <p:cNvSpPr/>
          <p:nvPr/>
        </p:nvSpPr>
        <p:spPr>
          <a:xfrm>
            <a:off x="838200" y="3429000"/>
            <a:ext cx="5522510" cy="1325563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40"/>
              </a:spcBef>
              <a:buSzPts val="1800"/>
            </a:pPr>
            <a:r>
              <a:rPr lang="en-GB" sz="2400" dirty="0">
                <a:solidFill>
                  <a:schemeClr val="bg1"/>
                </a:solidFill>
              </a:rPr>
              <a:t>Personal Statement (all about you: why this course, career goals etc)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AEE8E-1D2C-4F56-8E8D-E7869AE36474}"/>
              </a:ext>
            </a:extLst>
          </p:cNvPr>
          <p:cNvSpPr/>
          <p:nvPr/>
        </p:nvSpPr>
        <p:spPr>
          <a:xfrm>
            <a:off x="838200" y="4981853"/>
            <a:ext cx="5522510" cy="1201317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640"/>
              </a:spcBef>
              <a:buSzPts val="1800"/>
            </a:pPr>
            <a:r>
              <a:rPr lang="en-GB" sz="2400" dirty="0">
                <a:solidFill>
                  <a:schemeClr val="bg1"/>
                </a:solidFill>
              </a:rPr>
              <a:t>Tutor Reference</a:t>
            </a:r>
          </a:p>
        </p:txBody>
      </p:sp>
    </p:spTree>
    <p:extLst>
      <p:ext uri="{BB962C8B-B14F-4D97-AF65-F5344CB8AC3E}">
        <p14:creationId xmlns:p14="http://schemas.microsoft.com/office/powerpoint/2010/main" val="149480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576404"/>
            <a:ext cx="9961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need to consider when applying?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 sounds a bit overwhelming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…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0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Things to consider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838200" y="1143322"/>
            <a:ext cx="10515599" cy="871928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buClr>
                <a:schemeClr val="lt1"/>
              </a:buClr>
              <a:buSzPts val="35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What do you want to study?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01EB-DA8E-47FF-AA32-2BF883AE0183}"/>
              </a:ext>
            </a:extLst>
          </p:cNvPr>
          <p:cNvSpPr/>
          <p:nvPr/>
        </p:nvSpPr>
        <p:spPr>
          <a:xfrm>
            <a:off x="838198" y="4576799"/>
            <a:ext cx="10515599" cy="1004642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980"/>
              </a:spcBef>
              <a:buClr>
                <a:schemeClr val="lt1"/>
              </a:buClr>
              <a:buSzPts val="35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Will it be interesting enough to study for 3 - 5 years?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838199" y="2207345"/>
            <a:ext cx="10515599" cy="974464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980"/>
              </a:spcBef>
              <a:buClr>
                <a:schemeClr val="lt1"/>
              </a:buClr>
              <a:buSzPts val="35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You could choose a subject you have always studied, a subject linked to a particular vocation or something completely new.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838199" y="3377216"/>
            <a:ext cx="10515599" cy="1004176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Explore all the options and choose something you will enjoy.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3F81E8C-4383-4273-A952-9B06E4B5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86" y="3484750"/>
            <a:ext cx="2013190" cy="26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699E1F69-76AE-48A6-8FE5-F5824913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7" y="4117595"/>
            <a:ext cx="2353124" cy="19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5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Entry requirements?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279043" y="1369377"/>
            <a:ext cx="3877971" cy="1682455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1800"/>
            </a:pPr>
            <a:r>
              <a:rPr lang="en-GB" sz="2400" dirty="0">
                <a:solidFill>
                  <a:schemeClr val="bg1"/>
                </a:solidFill>
              </a:rPr>
              <a:t>What are the subject specific requirements at AS/A2 and GCSE?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8034986" y="1325334"/>
            <a:ext cx="3877971" cy="1665586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1800"/>
            </a:pPr>
            <a:r>
              <a:rPr lang="en-GB" sz="2400" dirty="0">
                <a:solidFill>
                  <a:schemeClr val="bg1"/>
                </a:solidFill>
              </a:rPr>
              <a:t>UCAS Tariff points  - what are they? How many do you need?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279043" y="4064671"/>
            <a:ext cx="3877971" cy="1682454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Are there entrance exams to sit?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5CEBC0-2B4F-454B-95AF-052F25A772CF}"/>
              </a:ext>
            </a:extLst>
          </p:cNvPr>
          <p:cNvSpPr/>
          <p:nvPr/>
        </p:nvSpPr>
        <p:spPr>
          <a:xfrm>
            <a:off x="8034986" y="4081539"/>
            <a:ext cx="3877971" cy="1665586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Will I be Interviewed and need a portfolio?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F4229EC-254F-4991-8729-BB07D84E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99" y="2751932"/>
            <a:ext cx="3138401" cy="26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6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C084D-9FC7-4293-A114-7553824DC9B3}"/>
</file>

<file path=customXml/itemProps3.xml><?xml version="1.0" encoding="utf-8"?>
<ds:datastoreItem xmlns:ds="http://schemas.openxmlformats.org/officeDocument/2006/customXml" ds:itemID="{6EACB49D-F4C4-4BAA-A3D5-15878D9B1F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855</Words>
  <Application>Microsoft Office PowerPoint</Application>
  <PresentationFormat>Widescreen</PresentationFormat>
  <Paragraphs>93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What is UCAS?</vt:lpstr>
      <vt:lpstr>Help us to help you! </vt:lpstr>
      <vt:lpstr>PowerPoint Presentation</vt:lpstr>
      <vt:lpstr>PowerPoint Presentation</vt:lpstr>
      <vt:lpstr>What is UCAS? UCAS stands for the Universities &amp; Colleges Admissions Service. </vt:lpstr>
      <vt:lpstr>UCAS and Applying You will need to complete an online application form which has 3 parts…</vt:lpstr>
      <vt:lpstr>PowerPoint Presentation</vt:lpstr>
      <vt:lpstr>Things to consider </vt:lpstr>
      <vt:lpstr>Entry requirements?</vt:lpstr>
      <vt:lpstr>Course considerations</vt:lpstr>
      <vt:lpstr>PowerPoint Presentation</vt:lpstr>
      <vt:lpstr>What happens next? Watch this short video on the UCAS Application Process to see the process from start to end.</vt:lpstr>
      <vt:lpstr>Don’t forget to complete our survey!</vt:lpstr>
      <vt:lpstr>What is UCAS?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Simon Chapman</cp:lastModifiedBy>
  <cp:revision>36</cp:revision>
  <dcterms:created xsi:type="dcterms:W3CDTF">2019-09-11T07:44:27Z</dcterms:created>
  <dcterms:modified xsi:type="dcterms:W3CDTF">2020-12-02T11:11:36Z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1035700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