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 id="2147483672" r:id="rId7"/>
  </p:sldMasterIdLst>
  <p:notesMasterIdLst>
    <p:notesMasterId r:id="rId24"/>
  </p:notesMasterIdLst>
  <p:sldIdLst>
    <p:sldId id="257" r:id="rId8"/>
    <p:sldId id="451" r:id="rId9"/>
    <p:sldId id="282" r:id="rId10"/>
    <p:sldId id="448" r:id="rId11"/>
    <p:sldId id="458" r:id="rId12"/>
    <p:sldId id="258" r:id="rId13"/>
    <p:sldId id="263" r:id="rId14"/>
    <p:sldId id="447" r:id="rId15"/>
    <p:sldId id="460" r:id="rId16"/>
    <p:sldId id="455" r:id="rId17"/>
    <p:sldId id="446" r:id="rId18"/>
    <p:sldId id="454" r:id="rId19"/>
    <p:sldId id="456" r:id="rId20"/>
    <p:sldId id="462" r:id="rId21"/>
    <p:sldId id="453" r:id="rId22"/>
    <p:sldId id="4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5873"/>
    <a:srgbClr val="6B355A"/>
    <a:srgbClr val="A53959"/>
    <a:srgbClr val="E93752"/>
    <a:srgbClr val="FCB8C5"/>
    <a:srgbClr val="9C5FB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DA1102-AB1D-473C-B01E-52A5CE89121C}" v="1123" dt="2020-10-13T14:33:33.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5" autoAdjust="0"/>
    <p:restoredTop sz="76537" autoAdjust="0"/>
  </p:normalViewPr>
  <p:slideViewPr>
    <p:cSldViewPr snapToGrid="0">
      <p:cViewPr varScale="1">
        <p:scale>
          <a:sx n="55" d="100"/>
          <a:sy n="55" d="100"/>
        </p:scale>
        <p:origin x="67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13/10/2020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pandasfoundation.org.uk/" TargetMode="External"/><Relationship Id="rId13" Type="http://schemas.openxmlformats.org/officeDocument/2006/relationships/hyperlink" Target="http://www.ageuk.org.uk/" TargetMode="External"/><Relationship Id="rId18" Type="http://schemas.openxmlformats.org/officeDocument/2006/relationships/hyperlink" Target="https://www.anxietyuk.org.uk/" TargetMode="External"/><Relationship Id="rId3" Type="http://schemas.openxmlformats.org/officeDocument/2006/relationships/hyperlink" Target="http://www.mentalhealth.org.uk/" TargetMode="External"/><Relationship Id="rId7" Type="http://schemas.openxmlformats.org/officeDocument/2006/relationships/hyperlink" Target="http://www.itsgoodtotalk.org.uk/therapists" TargetMode="External"/><Relationship Id="rId12" Type="http://schemas.openxmlformats.org/officeDocument/2006/relationships/hyperlink" Target="http://nightline.ac.uk/" TargetMode="External"/><Relationship Id="rId17" Type="http://schemas.openxmlformats.org/officeDocument/2006/relationships/hyperlink" Target="https://www.educationsupportpartnership.org.uk/" TargetMode="External"/><Relationship Id="rId2" Type="http://schemas.openxmlformats.org/officeDocument/2006/relationships/slide" Target="../slides/slide14.xml"/><Relationship Id="rId16" Type="http://schemas.openxmlformats.org/officeDocument/2006/relationships/hyperlink" Target="http://www.relate.org.uk/" TargetMode="External"/><Relationship Id="rId1" Type="http://schemas.openxmlformats.org/officeDocument/2006/relationships/notesMaster" Target="../notesMasters/notesMaster1.xml"/><Relationship Id="rId6" Type="http://schemas.openxmlformats.org/officeDocument/2006/relationships/hyperlink" Target="http://www.depressionalliance.org/" TargetMode="External"/><Relationship Id="rId11" Type="http://schemas.openxmlformats.org/officeDocument/2006/relationships/hyperlink" Target="http://www.childline.org.uk/" TargetMode="External"/><Relationship Id="rId5" Type="http://schemas.openxmlformats.org/officeDocument/2006/relationships/hyperlink" Target="http://www.centreformentalhealth.org.uk/" TargetMode="External"/><Relationship Id="rId15" Type="http://schemas.openxmlformats.org/officeDocument/2006/relationships/hyperlink" Target="http://www.refugeecouncil.org.uk/" TargetMode="External"/><Relationship Id="rId10" Type="http://schemas.openxmlformats.org/officeDocument/2006/relationships/hyperlink" Target="http://www.youngminds.org.uk/" TargetMode="External"/><Relationship Id="rId19" Type="http://schemas.openxmlformats.org/officeDocument/2006/relationships/hyperlink" Target="http://www.carersuk.org/Home" TargetMode="External"/><Relationship Id="rId4" Type="http://schemas.openxmlformats.org/officeDocument/2006/relationships/hyperlink" Target="http://www.together-uk.org/" TargetMode="External"/><Relationship Id="rId9" Type="http://schemas.openxmlformats.org/officeDocument/2006/relationships/hyperlink" Target="http://www.citizensadvice.org.uk/" TargetMode="External"/><Relationship Id="rId14" Type="http://schemas.openxmlformats.org/officeDocument/2006/relationships/hyperlink" Target="https://switchboard.lgb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seselfesteem.com/get-started-with-rise-self-estee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lipartmag.com/star-vector-imag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confinder.com/icons/2875504/financial_money_bill_problem_debt_issue_ic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ssnapp.info/hospitality-borgata/challenge-icon-strid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dirty="0">
                <a:solidFill>
                  <a:srgbClr val="6B355A"/>
                </a:solidFill>
              </a:rPr>
              <a:t>Help us to help you.</a:t>
            </a:r>
          </a:p>
          <a:p>
            <a:pPr algn="l"/>
            <a:r>
              <a:rPr lang="en-GB" sz="1200" b="0" dirty="0">
                <a:solidFill>
                  <a:srgbClr val="6B355A"/>
                </a:solidFill>
              </a:rPr>
              <a:t>Please complete the survey – it takes just 2 minutes!</a:t>
            </a:r>
          </a:p>
          <a:p>
            <a:pPr algn="l"/>
            <a:r>
              <a:rPr lang="en-GB" sz="1200" b="0" dirty="0">
                <a:solidFill>
                  <a:srgbClr val="6B355A"/>
                </a:solidFill>
              </a:rPr>
              <a:t>It will help us support you more in the future!</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a:t>
            </a:fld>
            <a:endParaRPr lang="en-GB"/>
          </a:p>
        </p:txBody>
      </p:sp>
    </p:spTree>
    <p:extLst>
      <p:ext uri="{BB962C8B-B14F-4D97-AF65-F5344CB8AC3E}">
        <p14:creationId xmlns:p14="http://schemas.microsoft.com/office/powerpoint/2010/main" val="842749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GB" sz="1600" b="1" dirty="0">
                <a:solidFill>
                  <a:srgbClr val="C60751"/>
                </a:solidFill>
                <a:latin typeface="Arial"/>
                <a:ea typeface="Arial"/>
                <a:cs typeface="Arial"/>
                <a:sym typeface="Arial"/>
              </a:rPr>
              <a:t>Mental health charities, groups and services</a:t>
            </a:r>
          </a:p>
          <a:p>
            <a:pPr marL="0" lvl="0" indent="0" algn="l" rtl="0">
              <a:lnSpc>
                <a:spcPct val="115000"/>
              </a:lnSpc>
              <a:spcBef>
                <a:spcPts val="1300"/>
              </a:spcBef>
              <a:spcAft>
                <a:spcPts val="0"/>
              </a:spcAft>
              <a:buClr>
                <a:schemeClr val="dk1"/>
              </a:buClr>
              <a:buSzPts val="1100"/>
              <a:buFont typeface="Arial"/>
              <a:buNone/>
            </a:pPr>
            <a:r>
              <a:rPr lang="en-GB" sz="1200" b="1" u="sng" dirty="0">
                <a:solidFill>
                  <a:srgbClr val="404040"/>
                </a:solidFill>
                <a:latin typeface="Arial"/>
                <a:ea typeface="Arial"/>
                <a:cs typeface="Arial"/>
                <a:sym typeface="Arial"/>
                <a:hlinkClick r:id="rId3"/>
              </a:rPr>
              <a:t>Mental Health Foundation</a:t>
            </a:r>
          </a:p>
          <a:p>
            <a:pPr marL="0" lvl="0" indent="0" algn="l" rtl="0">
              <a:lnSpc>
                <a:spcPct val="115000"/>
              </a:lnSpc>
              <a:spcBef>
                <a:spcPts val="1100"/>
              </a:spcBef>
              <a:spcAft>
                <a:spcPts val="0"/>
              </a:spcAft>
              <a:buClr>
                <a:schemeClr val="dk1"/>
              </a:buClr>
              <a:buSzPts val="1100"/>
              <a:buFont typeface="Arial"/>
              <a:buNone/>
            </a:pPr>
            <a:r>
              <a:rPr lang="en-GB" sz="1200" b="1" dirty="0">
                <a:solidFill>
                  <a:srgbClr val="404040"/>
                </a:solidFill>
                <a:latin typeface="Arial"/>
                <a:ea typeface="Arial"/>
                <a:cs typeface="Arial"/>
                <a:sym typeface="Arial"/>
              </a:rPr>
              <a:t>020 7803 1101</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Improving the lives of those with mental health problems or learning difficulties.</a:t>
            </a:r>
          </a:p>
          <a:p>
            <a:pPr marL="0" lvl="0" indent="0" algn="l" rtl="0">
              <a:lnSpc>
                <a:spcPct val="115000"/>
              </a:lnSpc>
              <a:spcBef>
                <a:spcPts val="1100"/>
              </a:spcBef>
              <a:spcAft>
                <a:spcPts val="0"/>
              </a:spcAft>
              <a:buClr>
                <a:schemeClr val="dk1"/>
              </a:buClr>
              <a:buSzPts val="1100"/>
              <a:buFont typeface="Arial"/>
              <a:buNone/>
            </a:pPr>
            <a:r>
              <a:rPr lang="en-GB" sz="1200" b="1" u="sng" dirty="0">
                <a:solidFill>
                  <a:srgbClr val="404040"/>
                </a:solidFill>
                <a:latin typeface="Arial"/>
                <a:ea typeface="Arial"/>
                <a:cs typeface="Arial"/>
                <a:sym typeface="Arial"/>
                <a:hlinkClick r:id="rId4"/>
              </a:rPr>
              <a:t>Together</a:t>
            </a:r>
          </a:p>
          <a:p>
            <a:pPr marL="0" lvl="0" indent="0" algn="l" rtl="0">
              <a:lnSpc>
                <a:spcPct val="115000"/>
              </a:lnSpc>
              <a:spcBef>
                <a:spcPts val="1100"/>
              </a:spcBef>
              <a:spcAft>
                <a:spcPts val="0"/>
              </a:spcAft>
              <a:buClr>
                <a:schemeClr val="dk1"/>
              </a:buClr>
              <a:buSzPts val="1100"/>
              <a:buFont typeface="Arial"/>
              <a:buNone/>
            </a:pPr>
            <a:r>
              <a:rPr lang="en-GB" sz="1200" b="1" dirty="0">
                <a:solidFill>
                  <a:srgbClr val="404040"/>
                </a:solidFill>
                <a:latin typeface="Arial"/>
                <a:ea typeface="Arial"/>
                <a:cs typeface="Arial"/>
                <a:sym typeface="Arial"/>
              </a:rPr>
              <a:t>020 7780 7300</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Supports people through mental health services.</a:t>
            </a:r>
          </a:p>
          <a:p>
            <a:pPr marL="0" lvl="0" indent="0" algn="l" rtl="0">
              <a:lnSpc>
                <a:spcPct val="115000"/>
              </a:lnSpc>
              <a:spcBef>
                <a:spcPts val="1100"/>
              </a:spcBef>
              <a:spcAft>
                <a:spcPts val="0"/>
              </a:spcAft>
              <a:buClr>
                <a:schemeClr val="dk1"/>
              </a:buClr>
              <a:buSzPts val="1100"/>
              <a:buFont typeface="Arial"/>
              <a:buNone/>
            </a:pPr>
            <a:r>
              <a:rPr lang="en-GB" sz="1200" b="1" u="sng" dirty="0">
                <a:solidFill>
                  <a:srgbClr val="404040"/>
                </a:solidFill>
                <a:latin typeface="Arial"/>
                <a:ea typeface="Arial"/>
                <a:cs typeface="Arial"/>
                <a:sym typeface="Arial"/>
                <a:hlinkClick r:id="rId5"/>
              </a:rPr>
              <a:t>The Centre for Mental Health</a:t>
            </a:r>
          </a:p>
          <a:p>
            <a:pPr marL="0" lvl="0" indent="0" algn="l" rtl="0">
              <a:lnSpc>
                <a:spcPct val="115000"/>
              </a:lnSpc>
              <a:spcBef>
                <a:spcPts val="1100"/>
              </a:spcBef>
              <a:spcAft>
                <a:spcPts val="0"/>
              </a:spcAft>
              <a:buClr>
                <a:schemeClr val="dk1"/>
              </a:buClr>
              <a:buSzPts val="1100"/>
              <a:buFont typeface="Arial"/>
              <a:buNone/>
            </a:pPr>
            <a:r>
              <a:rPr lang="en-GB" sz="1200" b="1" dirty="0">
                <a:solidFill>
                  <a:srgbClr val="404040"/>
                </a:solidFill>
                <a:latin typeface="Arial"/>
                <a:ea typeface="Arial"/>
                <a:cs typeface="Arial"/>
                <a:sym typeface="Arial"/>
              </a:rPr>
              <a:t>020 7827 8300</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Working to improve the quality of life for people with mental health problems.</a:t>
            </a:r>
          </a:p>
          <a:p>
            <a:pPr marL="0" lvl="0" indent="0" algn="l" rtl="0">
              <a:lnSpc>
                <a:spcPct val="115000"/>
              </a:lnSpc>
              <a:spcBef>
                <a:spcPts val="1100"/>
              </a:spcBef>
              <a:spcAft>
                <a:spcPts val="0"/>
              </a:spcAft>
              <a:buClr>
                <a:schemeClr val="dk1"/>
              </a:buClr>
              <a:buSzPts val="1100"/>
              <a:buFont typeface="Arial"/>
              <a:buNone/>
            </a:pPr>
            <a:r>
              <a:rPr lang="en-GB" sz="1200" b="1" u="sng" dirty="0">
                <a:solidFill>
                  <a:srgbClr val="404040"/>
                </a:solidFill>
                <a:latin typeface="Arial"/>
                <a:ea typeface="Arial"/>
                <a:cs typeface="Arial"/>
                <a:sym typeface="Arial"/>
                <a:hlinkClick r:id="rId6"/>
              </a:rPr>
              <a:t>Depression Alliance</a:t>
            </a:r>
          </a:p>
          <a:p>
            <a:pPr marL="0" lvl="0" indent="0" algn="l" rtl="0">
              <a:lnSpc>
                <a:spcPct val="115000"/>
              </a:lnSpc>
              <a:spcBef>
                <a:spcPts val="1100"/>
              </a:spcBef>
              <a:spcAft>
                <a:spcPts val="0"/>
              </a:spcAft>
              <a:buClr>
                <a:schemeClr val="dk1"/>
              </a:buClr>
              <a:buSzPts val="1100"/>
              <a:buFont typeface="Arial"/>
              <a:buNone/>
            </a:pPr>
            <a:r>
              <a:rPr lang="en-GB" sz="1200" b="1" dirty="0">
                <a:solidFill>
                  <a:srgbClr val="404040"/>
                </a:solidFill>
                <a:latin typeface="Arial"/>
                <a:ea typeface="Arial"/>
                <a:cs typeface="Arial"/>
                <a:sym typeface="Arial"/>
              </a:rPr>
              <a:t>0845 123 2320</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Provides information and support to those who are affected by depression via publications, supporter services and a network of self-help groups.</a:t>
            </a:r>
          </a:p>
          <a:p>
            <a:pPr marL="0" lvl="0" indent="0" algn="l" rtl="0">
              <a:lnSpc>
                <a:spcPct val="115000"/>
              </a:lnSpc>
              <a:spcBef>
                <a:spcPts val="1100"/>
              </a:spcBef>
              <a:spcAft>
                <a:spcPts val="0"/>
              </a:spcAft>
              <a:buClr>
                <a:schemeClr val="dk1"/>
              </a:buClr>
              <a:buSzPts val="1100"/>
              <a:buFont typeface="Arial"/>
              <a:buNone/>
            </a:pPr>
            <a:r>
              <a:rPr lang="en-GB" sz="1200" b="1" u="sng" dirty="0">
                <a:solidFill>
                  <a:srgbClr val="404040"/>
                </a:solidFill>
                <a:latin typeface="Arial"/>
                <a:ea typeface="Arial"/>
                <a:cs typeface="Arial"/>
                <a:sym typeface="Arial"/>
                <a:hlinkClick r:id="rId7"/>
              </a:rPr>
              <a:t>BACP Find a Therapist Directory</a:t>
            </a:r>
          </a:p>
          <a:p>
            <a:pPr marL="0" lvl="0" indent="0" algn="l" rtl="0">
              <a:lnSpc>
                <a:spcPct val="115000"/>
              </a:lnSpc>
              <a:spcBef>
                <a:spcPts val="1100"/>
              </a:spcBef>
              <a:spcAft>
                <a:spcPts val="0"/>
              </a:spcAft>
              <a:buClr>
                <a:schemeClr val="dk1"/>
              </a:buClr>
              <a:buSzPts val="1100"/>
              <a:buFont typeface="Arial"/>
              <a:buNone/>
            </a:pPr>
            <a:r>
              <a:rPr lang="en-GB" sz="1200" b="1" dirty="0">
                <a:solidFill>
                  <a:srgbClr val="404040"/>
                </a:solidFill>
                <a:latin typeface="Arial"/>
                <a:ea typeface="Arial"/>
                <a:cs typeface="Arial"/>
                <a:sym typeface="Arial"/>
              </a:rPr>
              <a:t>01455 883300</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Through the British Association for Counselling &amp; Psychotherapy (BACP) you can find out more about counselling services in your area.</a:t>
            </a:r>
          </a:p>
          <a:p>
            <a:pPr marL="0" lvl="0" indent="0" algn="l" rtl="0">
              <a:lnSpc>
                <a:spcPct val="115000"/>
              </a:lnSpc>
              <a:spcBef>
                <a:spcPts val="1100"/>
              </a:spcBef>
              <a:spcAft>
                <a:spcPts val="0"/>
              </a:spcAft>
              <a:buClr>
                <a:schemeClr val="dk1"/>
              </a:buClr>
              <a:buSzPts val="1100"/>
              <a:buFont typeface="Arial"/>
              <a:buNone/>
            </a:pPr>
            <a:r>
              <a:rPr lang="en-GB" sz="1200" b="1" u="sng" dirty="0">
                <a:solidFill>
                  <a:srgbClr val="404040"/>
                </a:solidFill>
                <a:latin typeface="Arial"/>
                <a:ea typeface="Arial"/>
                <a:cs typeface="Arial"/>
                <a:sym typeface="Arial"/>
                <a:hlinkClick r:id="rId8"/>
              </a:rPr>
              <a:t>PANDAS Foundation</a:t>
            </a:r>
          </a:p>
          <a:p>
            <a:pPr marL="0" lvl="0" indent="0" algn="l" rtl="0">
              <a:lnSpc>
                <a:spcPct val="115000"/>
              </a:lnSpc>
              <a:spcBef>
                <a:spcPts val="1100"/>
              </a:spcBef>
              <a:spcAft>
                <a:spcPts val="0"/>
              </a:spcAft>
              <a:buClr>
                <a:schemeClr val="dk1"/>
              </a:buClr>
              <a:buSzPts val="1100"/>
              <a:buFont typeface="Arial"/>
              <a:buNone/>
            </a:pPr>
            <a:r>
              <a:rPr lang="en-GB" sz="1200" b="1" dirty="0">
                <a:solidFill>
                  <a:srgbClr val="404040"/>
                </a:solidFill>
                <a:latin typeface="Arial"/>
                <a:ea typeface="Arial"/>
                <a:cs typeface="Arial"/>
                <a:sym typeface="Arial"/>
              </a:rPr>
              <a:t>0843 28 98 401 (every day from 9am-8pm)</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PANDAS Foundation vision is to support every individual with pre (antenatal), postnatal depression or postnatal psychosis in England, Wales and Scotland. We campaign to raise awareness and remove the stigma. We provide our PANDAS Help Line, Support Groups offer online advice to all and much more. </a:t>
            </a:r>
          </a:p>
          <a:p>
            <a:pPr marL="0" lvl="0" indent="0" algn="l" rtl="0">
              <a:lnSpc>
                <a:spcPct val="115000"/>
              </a:lnSpc>
              <a:spcBef>
                <a:spcPts val="1100"/>
              </a:spcBef>
              <a:spcAft>
                <a:spcPts val="0"/>
              </a:spcAft>
              <a:buClr>
                <a:schemeClr val="dk1"/>
              </a:buClr>
              <a:buSzPts val="1100"/>
              <a:buFont typeface="Arial"/>
              <a:buNone/>
            </a:pPr>
            <a:r>
              <a:rPr lang="en-GB" sz="1600" b="1" dirty="0">
                <a:solidFill>
                  <a:srgbClr val="C60751"/>
                </a:solidFill>
                <a:latin typeface="Arial"/>
                <a:ea typeface="Arial"/>
                <a:cs typeface="Arial"/>
                <a:sym typeface="Arial"/>
              </a:rPr>
              <a:t>General advice and support</a:t>
            </a:r>
          </a:p>
          <a:p>
            <a:pPr marL="0" lvl="0" indent="0" algn="l" rtl="0">
              <a:lnSpc>
                <a:spcPct val="115000"/>
              </a:lnSpc>
              <a:spcBef>
                <a:spcPts val="1300"/>
              </a:spcBef>
              <a:spcAft>
                <a:spcPts val="0"/>
              </a:spcAft>
              <a:buClr>
                <a:schemeClr val="dk1"/>
              </a:buClr>
              <a:buSzPts val="1100"/>
              <a:buFont typeface="Arial"/>
              <a:buNone/>
            </a:pPr>
            <a:r>
              <a:rPr lang="en-GB" sz="1200" b="1" u="sng" dirty="0">
                <a:solidFill>
                  <a:srgbClr val="404040"/>
                </a:solidFill>
                <a:latin typeface="Arial"/>
                <a:ea typeface="Arial"/>
                <a:cs typeface="Arial"/>
                <a:sym typeface="Arial"/>
                <a:hlinkClick r:id="rId9"/>
              </a:rPr>
              <a:t>Citizens Advice</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Gives free confidential information and advice to help people sort out their money, legal, consumer and other problems.</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Support for children and young people</a:t>
            </a:r>
          </a:p>
          <a:p>
            <a:pPr marL="0" lvl="0" indent="0" algn="l" rtl="0">
              <a:lnSpc>
                <a:spcPct val="115000"/>
              </a:lnSpc>
              <a:spcBef>
                <a:spcPts val="1100"/>
              </a:spcBef>
              <a:spcAft>
                <a:spcPts val="0"/>
              </a:spcAft>
              <a:buClr>
                <a:schemeClr val="dk1"/>
              </a:buClr>
              <a:buSzPts val="1100"/>
              <a:buFont typeface="Arial"/>
              <a:buNone/>
            </a:pPr>
            <a:r>
              <a:rPr lang="en-GB" sz="1200" b="1" u="sng" dirty="0">
                <a:solidFill>
                  <a:srgbClr val="404040"/>
                </a:solidFill>
                <a:latin typeface="Arial"/>
                <a:ea typeface="Arial"/>
                <a:cs typeface="Arial"/>
                <a:sym typeface="Arial"/>
                <a:hlinkClick r:id="rId10"/>
              </a:rPr>
              <a:t>Young Minds</a:t>
            </a:r>
          </a:p>
          <a:p>
            <a:pPr marL="0" lvl="0" indent="0" algn="l" rtl="0">
              <a:lnSpc>
                <a:spcPct val="115000"/>
              </a:lnSpc>
              <a:spcBef>
                <a:spcPts val="1100"/>
              </a:spcBef>
              <a:spcAft>
                <a:spcPts val="0"/>
              </a:spcAft>
              <a:buClr>
                <a:schemeClr val="dk1"/>
              </a:buClr>
              <a:buSzPts val="1100"/>
              <a:buFont typeface="Arial"/>
              <a:buNone/>
            </a:pPr>
            <a:r>
              <a:rPr lang="en-GB" sz="1200" b="1" dirty="0">
                <a:solidFill>
                  <a:srgbClr val="404040"/>
                </a:solidFill>
                <a:latin typeface="Arial"/>
                <a:ea typeface="Arial"/>
                <a:cs typeface="Arial"/>
                <a:sym typeface="Arial"/>
              </a:rPr>
              <a:t>020 7336 8445</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Provides information and advice for anyone with concerns about the mental health of a child or young person.</a:t>
            </a:r>
          </a:p>
          <a:p>
            <a:pPr marL="0" lvl="0" indent="0" algn="l" rtl="0">
              <a:lnSpc>
                <a:spcPct val="115000"/>
              </a:lnSpc>
              <a:spcBef>
                <a:spcPts val="1100"/>
              </a:spcBef>
              <a:spcAft>
                <a:spcPts val="0"/>
              </a:spcAft>
              <a:buClr>
                <a:schemeClr val="dk1"/>
              </a:buClr>
              <a:buSzPts val="1100"/>
              <a:buFont typeface="Arial"/>
              <a:buNone/>
            </a:pPr>
            <a:r>
              <a:rPr lang="en-GB" sz="1200" b="1" u="sng" dirty="0">
                <a:solidFill>
                  <a:srgbClr val="404040"/>
                </a:solidFill>
                <a:latin typeface="Arial"/>
                <a:ea typeface="Arial"/>
                <a:cs typeface="Arial"/>
                <a:sym typeface="Arial"/>
                <a:hlinkClick r:id="rId11"/>
              </a:rPr>
              <a:t>Childline</a:t>
            </a:r>
          </a:p>
          <a:p>
            <a:pPr marL="0" lvl="0" indent="0" algn="l" rtl="0">
              <a:lnSpc>
                <a:spcPct val="115000"/>
              </a:lnSpc>
              <a:spcBef>
                <a:spcPts val="1100"/>
              </a:spcBef>
              <a:spcAft>
                <a:spcPts val="0"/>
              </a:spcAft>
              <a:buClr>
                <a:schemeClr val="dk1"/>
              </a:buClr>
              <a:buSzPts val="1100"/>
              <a:buFont typeface="Arial"/>
              <a:buNone/>
            </a:pPr>
            <a:r>
              <a:rPr lang="en-GB" sz="1200" b="1" dirty="0">
                <a:solidFill>
                  <a:srgbClr val="404040"/>
                </a:solidFill>
                <a:latin typeface="Arial"/>
                <a:ea typeface="Arial"/>
                <a:cs typeface="Arial"/>
                <a:sym typeface="Arial"/>
              </a:rPr>
              <a:t>0800 1111</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Free, national helpline for children and young people in trouble or danger.</a:t>
            </a:r>
          </a:p>
          <a:p>
            <a:pPr marL="0" lvl="0" indent="0" algn="l" rtl="0">
              <a:lnSpc>
                <a:spcPct val="115000"/>
              </a:lnSpc>
              <a:spcBef>
                <a:spcPts val="1100"/>
              </a:spcBef>
              <a:spcAft>
                <a:spcPts val="0"/>
              </a:spcAft>
              <a:buClr>
                <a:schemeClr val="dk1"/>
              </a:buClr>
              <a:buSzPts val="1100"/>
              <a:buFont typeface="Arial"/>
              <a:buNone/>
            </a:pPr>
            <a:endParaRPr lang="en-GB" sz="1200" dirty="0">
              <a:solidFill>
                <a:srgbClr val="404040"/>
              </a:solidFill>
              <a:latin typeface="Arial"/>
              <a:ea typeface="Arial"/>
              <a:cs typeface="Arial"/>
              <a:sym typeface="Arial"/>
            </a:endParaRPr>
          </a:p>
          <a:p>
            <a:pPr marL="0" lvl="0" indent="0" algn="l" rtl="0">
              <a:lnSpc>
                <a:spcPct val="115000"/>
              </a:lnSpc>
              <a:spcBef>
                <a:spcPts val="1100"/>
              </a:spcBef>
              <a:spcAft>
                <a:spcPts val="0"/>
              </a:spcAft>
              <a:buClr>
                <a:schemeClr val="dk1"/>
              </a:buClr>
              <a:buSzPts val="1100"/>
              <a:buFont typeface="Arial"/>
              <a:buNone/>
            </a:pPr>
            <a:r>
              <a:rPr lang="en-GB" sz="1200" b="1" u="sng" dirty="0">
                <a:solidFill>
                  <a:srgbClr val="404040"/>
                </a:solidFill>
                <a:latin typeface="Arial"/>
                <a:ea typeface="Arial"/>
                <a:cs typeface="Arial"/>
                <a:sym typeface="Arial"/>
                <a:hlinkClick r:id="rId12"/>
              </a:rPr>
              <a:t>Nightline</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Listening, support and information service run by students for students.</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Other places you could go for support</a:t>
            </a:r>
          </a:p>
          <a:p>
            <a:pPr marL="0" lvl="0" indent="0" algn="l" rtl="0">
              <a:lnSpc>
                <a:spcPct val="115000"/>
              </a:lnSpc>
              <a:spcBef>
                <a:spcPts val="1100"/>
              </a:spcBef>
              <a:spcAft>
                <a:spcPts val="0"/>
              </a:spcAft>
              <a:buClr>
                <a:schemeClr val="dk1"/>
              </a:buClr>
              <a:buSzPts val="1100"/>
              <a:buFont typeface="Arial"/>
              <a:buNone/>
            </a:pPr>
            <a:r>
              <a:rPr lang="en-GB" sz="1200" b="1" u="sng" dirty="0">
                <a:solidFill>
                  <a:srgbClr val="404040"/>
                </a:solidFill>
                <a:latin typeface="Arial"/>
                <a:ea typeface="Arial"/>
                <a:cs typeface="Arial"/>
                <a:sym typeface="Arial"/>
                <a:hlinkClick r:id="rId13"/>
              </a:rPr>
              <a:t>Age Concern</a:t>
            </a:r>
          </a:p>
          <a:p>
            <a:pPr marL="0" lvl="0" indent="0" algn="l" rtl="0">
              <a:lnSpc>
                <a:spcPct val="115000"/>
              </a:lnSpc>
              <a:spcBef>
                <a:spcPts val="1100"/>
              </a:spcBef>
              <a:spcAft>
                <a:spcPts val="0"/>
              </a:spcAft>
              <a:buClr>
                <a:schemeClr val="dk1"/>
              </a:buClr>
              <a:buSzPts val="1100"/>
              <a:buFont typeface="Arial"/>
              <a:buNone/>
            </a:pPr>
            <a:r>
              <a:rPr lang="en-GB" sz="1200" b="1" dirty="0">
                <a:solidFill>
                  <a:srgbClr val="404040"/>
                </a:solidFill>
                <a:latin typeface="Arial"/>
                <a:ea typeface="Arial"/>
                <a:cs typeface="Arial"/>
                <a:sym typeface="Arial"/>
              </a:rPr>
              <a:t>0800 009966</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Infoline on issues relating to older people.</a:t>
            </a:r>
          </a:p>
          <a:p>
            <a:pPr marL="0" lvl="0" indent="0" algn="l" rtl="0">
              <a:lnSpc>
                <a:spcPct val="115000"/>
              </a:lnSpc>
              <a:spcBef>
                <a:spcPts val="1100"/>
              </a:spcBef>
              <a:spcAft>
                <a:spcPts val="0"/>
              </a:spcAft>
              <a:buClr>
                <a:schemeClr val="dk1"/>
              </a:buClr>
              <a:buSzPts val="1100"/>
              <a:buFont typeface="Arial"/>
              <a:buNone/>
            </a:pPr>
            <a:r>
              <a:rPr lang="en-GB" sz="1200" b="1" u="sng" dirty="0">
                <a:solidFill>
                  <a:srgbClr val="404040"/>
                </a:solidFill>
                <a:latin typeface="Arial"/>
                <a:ea typeface="Arial"/>
                <a:cs typeface="Arial"/>
                <a:sym typeface="Arial"/>
                <a:hlinkClick r:id="rId14"/>
              </a:rPr>
              <a:t>Lesbian and Gay Switchboard</a:t>
            </a:r>
          </a:p>
          <a:p>
            <a:pPr marL="0" lvl="0" indent="0" algn="l" rtl="0">
              <a:lnSpc>
                <a:spcPct val="115000"/>
              </a:lnSpc>
              <a:spcBef>
                <a:spcPts val="1100"/>
              </a:spcBef>
              <a:spcAft>
                <a:spcPts val="0"/>
              </a:spcAft>
              <a:buClr>
                <a:schemeClr val="dk1"/>
              </a:buClr>
              <a:buSzPts val="1100"/>
              <a:buFont typeface="Arial"/>
              <a:buNone/>
            </a:pPr>
            <a:r>
              <a:rPr lang="en-GB" sz="1200" b="1" dirty="0">
                <a:solidFill>
                  <a:srgbClr val="404040"/>
                </a:solidFill>
                <a:latin typeface="Arial"/>
                <a:ea typeface="Arial"/>
                <a:cs typeface="Arial"/>
                <a:sym typeface="Arial"/>
              </a:rPr>
              <a:t>020 7837 7324</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Provides information, support and referral services.</a:t>
            </a:r>
          </a:p>
          <a:p>
            <a:pPr marL="0" lvl="0" indent="0" algn="l" rtl="0">
              <a:lnSpc>
                <a:spcPct val="115000"/>
              </a:lnSpc>
              <a:spcBef>
                <a:spcPts val="1100"/>
              </a:spcBef>
              <a:spcAft>
                <a:spcPts val="0"/>
              </a:spcAft>
              <a:buClr>
                <a:schemeClr val="dk1"/>
              </a:buClr>
              <a:buSzPts val="1100"/>
              <a:buFont typeface="Arial"/>
              <a:buNone/>
            </a:pPr>
            <a:r>
              <a:rPr lang="en-GB" sz="1200" b="1" u="sng" dirty="0">
                <a:solidFill>
                  <a:srgbClr val="404040"/>
                </a:solidFill>
                <a:latin typeface="Arial"/>
                <a:ea typeface="Arial"/>
                <a:cs typeface="Arial"/>
                <a:sym typeface="Arial"/>
                <a:hlinkClick r:id="rId15"/>
              </a:rPr>
              <a:t>Refugee Council</a:t>
            </a:r>
          </a:p>
          <a:p>
            <a:pPr marL="0" lvl="0" indent="0" algn="l" rtl="0">
              <a:lnSpc>
                <a:spcPct val="115000"/>
              </a:lnSpc>
              <a:spcBef>
                <a:spcPts val="1100"/>
              </a:spcBef>
              <a:spcAft>
                <a:spcPts val="0"/>
              </a:spcAft>
              <a:buClr>
                <a:schemeClr val="dk1"/>
              </a:buClr>
              <a:buSzPts val="1100"/>
              <a:buFont typeface="Arial"/>
              <a:buNone/>
            </a:pPr>
            <a:r>
              <a:rPr lang="en-GB" sz="1200" b="1" dirty="0">
                <a:solidFill>
                  <a:srgbClr val="404040"/>
                </a:solidFill>
                <a:latin typeface="Arial"/>
                <a:ea typeface="Arial"/>
                <a:cs typeface="Arial"/>
                <a:sym typeface="Arial"/>
              </a:rPr>
              <a:t>020 7346 6700</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The UK’s largest organisation working with refugees and asylum seekers.</a:t>
            </a:r>
          </a:p>
          <a:p>
            <a:pPr marL="0" lvl="0" indent="0" algn="l" rtl="0">
              <a:lnSpc>
                <a:spcPct val="115000"/>
              </a:lnSpc>
              <a:spcBef>
                <a:spcPts val="1100"/>
              </a:spcBef>
              <a:spcAft>
                <a:spcPts val="0"/>
              </a:spcAft>
              <a:buClr>
                <a:schemeClr val="dk1"/>
              </a:buClr>
              <a:buSzPts val="1100"/>
              <a:buFont typeface="Arial"/>
              <a:buNone/>
            </a:pPr>
            <a:r>
              <a:rPr lang="en-GB" sz="1200" b="1" u="sng" dirty="0">
                <a:solidFill>
                  <a:srgbClr val="404040"/>
                </a:solidFill>
                <a:latin typeface="Arial"/>
                <a:ea typeface="Arial"/>
                <a:cs typeface="Arial"/>
                <a:sym typeface="Arial"/>
                <a:hlinkClick r:id="rId16"/>
              </a:rPr>
              <a:t>Relate</a:t>
            </a:r>
          </a:p>
          <a:p>
            <a:pPr marL="0" lvl="0" indent="0" algn="l" rtl="0">
              <a:lnSpc>
                <a:spcPct val="115000"/>
              </a:lnSpc>
              <a:spcBef>
                <a:spcPts val="1100"/>
              </a:spcBef>
              <a:spcAft>
                <a:spcPts val="0"/>
              </a:spcAft>
              <a:buClr>
                <a:schemeClr val="dk1"/>
              </a:buClr>
              <a:buSzPts val="1100"/>
              <a:buFont typeface="Arial"/>
              <a:buNone/>
            </a:pPr>
            <a:r>
              <a:rPr lang="en-GB" sz="1200" b="1" dirty="0">
                <a:solidFill>
                  <a:srgbClr val="404040"/>
                </a:solidFill>
                <a:latin typeface="Arial"/>
                <a:ea typeface="Arial"/>
                <a:cs typeface="Arial"/>
                <a:sym typeface="Arial"/>
              </a:rPr>
              <a:t>0300 100 1234</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Offers advice, relationship counselling, sex therapy, workshops, mediation, consultations and support.</a:t>
            </a:r>
          </a:p>
          <a:p>
            <a:pPr marL="0" lvl="0" indent="0" algn="l" rtl="0">
              <a:lnSpc>
                <a:spcPct val="115000"/>
              </a:lnSpc>
              <a:spcBef>
                <a:spcPts val="1100"/>
              </a:spcBef>
              <a:spcAft>
                <a:spcPts val="0"/>
              </a:spcAft>
              <a:buClr>
                <a:schemeClr val="dk1"/>
              </a:buClr>
              <a:buSzPts val="1100"/>
              <a:buFont typeface="Arial"/>
              <a:buNone/>
            </a:pPr>
            <a:r>
              <a:rPr lang="en-GB" sz="1200" b="1" u="sng" dirty="0">
                <a:solidFill>
                  <a:srgbClr val="404040"/>
                </a:solidFill>
                <a:latin typeface="Arial"/>
                <a:ea typeface="Arial"/>
                <a:cs typeface="Arial"/>
                <a:sym typeface="Arial"/>
                <a:hlinkClick r:id="rId17"/>
              </a:rPr>
              <a:t>Education Support Partnership</a:t>
            </a:r>
          </a:p>
          <a:p>
            <a:pPr marL="0" lvl="0" indent="0" algn="l" rtl="0">
              <a:lnSpc>
                <a:spcPct val="115000"/>
              </a:lnSpc>
              <a:spcBef>
                <a:spcPts val="1100"/>
              </a:spcBef>
              <a:spcAft>
                <a:spcPts val="0"/>
              </a:spcAft>
              <a:buClr>
                <a:schemeClr val="dk1"/>
              </a:buClr>
              <a:buSzPts val="1100"/>
              <a:buFont typeface="Arial"/>
              <a:buNone/>
            </a:pPr>
            <a:r>
              <a:rPr lang="en-GB" sz="1200" b="1" dirty="0">
                <a:solidFill>
                  <a:srgbClr val="404040"/>
                </a:solidFill>
                <a:latin typeface="Arial"/>
                <a:ea typeface="Arial"/>
                <a:cs typeface="Arial"/>
                <a:sym typeface="Arial"/>
              </a:rPr>
              <a:t>08000 562 561 </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A 24/7 telephone support line which gives teachers access to professional coaches and counsellors 365 days a year. The network also campaigns for change within schools and education policy in order to improve the wellbeing, mental and physical health of teachers.</a:t>
            </a:r>
          </a:p>
          <a:p>
            <a:pPr marL="0" lvl="0" indent="0" algn="l" rtl="0">
              <a:lnSpc>
                <a:spcPct val="115000"/>
              </a:lnSpc>
              <a:spcBef>
                <a:spcPts val="1100"/>
              </a:spcBef>
              <a:spcAft>
                <a:spcPts val="0"/>
              </a:spcAft>
              <a:buClr>
                <a:schemeClr val="dk1"/>
              </a:buClr>
              <a:buSzPts val="1100"/>
              <a:buFont typeface="Arial"/>
              <a:buNone/>
            </a:pPr>
            <a:r>
              <a:rPr lang="en-GB" sz="1200" b="1" u="sng" dirty="0">
                <a:solidFill>
                  <a:srgbClr val="404040"/>
                </a:solidFill>
                <a:latin typeface="Arial"/>
                <a:ea typeface="Arial"/>
                <a:cs typeface="Arial"/>
                <a:sym typeface="Arial"/>
                <a:hlinkClick r:id="rId18"/>
              </a:rPr>
              <a:t>Anxiety UK</a:t>
            </a:r>
          </a:p>
          <a:p>
            <a:pPr marL="0" lvl="0" indent="0" algn="l" rtl="0">
              <a:lnSpc>
                <a:spcPct val="115000"/>
              </a:lnSpc>
              <a:spcBef>
                <a:spcPts val="1100"/>
              </a:spcBef>
              <a:spcAft>
                <a:spcPts val="0"/>
              </a:spcAft>
              <a:buClr>
                <a:schemeClr val="dk1"/>
              </a:buClr>
              <a:buSzPts val="1100"/>
              <a:buFont typeface="Arial"/>
              <a:buNone/>
            </a:pPr>
            <a:r>
              <a:rPr lang="en-GB" sz="1200" b="1" dirty="0">
                <a:solidFill>
                  <a:srgbClr val="404040"/>
                </a:solidFill>
                <a:latin typeface="Arial"/>
                <a:ea typeface="Arial"/>
                <a:cs typeface="Arial"/>
                <a:sym typeface="Arial"/>
              </a:rPr>
              <a:t>08444 775 774</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Works to relieve and support those living with anxiety disorders by providing information, support and understanding via an extensive range of services, including 1:1 therapy.</a:t>
            </a:r>
          </a:p>
          <a:p>
            <a:pPr marL="0" lvl="0" indent="0" algn="l" rtl="0">
              <a:lnSpc>
                <a:spcPct val="115000"/>
              </a:lnSpc>
              <a:spcBef>
                <a:spcPts val="1100"/>
              </a:spcBef>
              <a:spcAft>
                <a:spcPts val="0"/>
              </a:spcAft>
              <a:buClr>
                <a:schemeClr val="dk1"/>
              </a:buClr>
              <a:buSzPts val="1100"/>
              <a:buFont typeface="Arial"/>
              <a:buNone/>
            </a:pPr>
            <a:r>
              <a:rPr lang="en-GB" sz="1600" b="1" dirty="0">
                <a:solidFill>
                  <a:srgbClr val="C60751"/>
                </a:solidFill>
                <a:latin typeface="Arial"/>
                <a:ea typeface="Arial"/>
                <a:cs typeface="Arial"/>
                <a:sym typeface="Arial"/>
              </a:rPr>
              <a:t>Carers organisations</a:t>
            </a:r>
          </a:p>
          <a:p>
            <a:pPr marL="0" lvl="0" indent="0" algn="l" rtl="0">
              <a:lnSpc>
                <a:spcPct val="115000"/>
              </a:lnSpc>
              <a:spcBef>
                <a:spcPts val="1300"/>
              </a:spcBef>
              <a:spcAft>
                <a:spcPts val="0"/>
              </a:spcAft>
              <a:buClr>
                <a:schemeClr val="dk1"/>
              </a:buClr>
              <a:buSzPts val="1100"/>
              <a:buFont typeface="Arial"/>
              <a:buNone/>
            </a:pPr>
            <a:r>
              <a:rPr lang="en-GB" sz="1200" b="1" u="sng" dirty="0">
                <a:solidFill>
                  <a:srgbClr val="404040"/>
                </a:solidFill>
                <a:latin typeface="Arial"/>
                <a:ea typeface="Arial"/>
                <a:cs typeface="Arial"/>
                <a:sym typeface="Arial"/>
                <a:hlinkClick r:id="rId19"/>
              </a:rPr>
              <a:t>Carers UK</a:t>
            </a:r>
          </a:p>
          <a:p>
            <a:pPr marL="0" lvl="0" indent="0" algn="l" rtl="0">
              <a:lnSpc>
                <a:spcPct val="115000"/>
              </a:lnSpc>
              <a:spcBef>
                <a:spcPts val="1100"/>
              </a:spcBef>
              <a:spcAft>
                <a:spcPts val="0"/>
              </a:spcAft>
              <a:buClr>
                <a:schemeClr val="dk1"/>
              </a:buClr>
              <a:buSzPts val="1100"/>
              <a:buFont typeface="Arial"/>
              <a:buNone/>
            </a:pPr>
            <a:r>
              <a:rPr lang="en-GB" sz="1200" dirty="0">
                <a:solidFill>
                  <a:srgbClr val="404040"/>
                </a:solidFill>
                <a:latin typeface="Arial"/>
                <a:ea typeface="Arial"/>
                <a:cs typeface="Arial"/>
                <a:sym typeface="Arial"/>
              </a:rPr>
              <a:t>Carers UK is the voice of carers.  It improves their lives by providing information, advice, support and by campaigning for change.</a:t>
            </a:r>
          </a:p>
          <a:p>
            <a:pPr marL="0" marR="0" lvl="0" indent="0" algn="l" rtl="0">
              <a:spcBef>
                <a:spcPts val="1100"/>
              </a:spcBef>
              <a:spcAft>
                <a:spcPts val="0"/>
              </a:spcAft>
              <a:buClr>
                <a:schemeClr val="dk1"/>
              </a:buClr>
              <a:buSzPts val="1200"/>
              <a:buFont typeface="Calibri"/>
              <a:buNone/>
            </a:pPr>
            <a:endParaRPr lang="en-GB" dirty="0"/>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14</a:t>
            </a:fld>
            <a:endParaRPr lang="en-GB"/>
          </a:p>
        </p:txBody>
      </p:sp>
    </p:spTree>
    <p:extLst>
      <p:ext uri="{BB962C8B-B14F-4D97-AF65-F5344CB8AC3E}">
        <p14:creationId xmlns:p14="http://schemas.microsoft.com/office/powerpoint/2010/main" val="3536632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 </a:t>
            </a:r>
          </a:p>
          <a:p>
            <a:endParaRPr lang="en-GB" dirty="0"/>
          </a:p>
          <a:p>
            <a:r>
              <a:rPr lang="en-GB" dirty="0"/>
              <a:t>Please complete the survey. </a:t>
            </a:r>
          </a:p>
        </p:txBody>
      </p:sp>
      <p:sp>
        <p:nvSpPr>
          <p:cNvPr id="4" name="Slide Number Placeholder 3"/>
          <p:cNvSpPr>
            <a:spLocks noGrp="1"/>
          </p:cNvSpPr>
          <p:nvPr>
            <p:ph type="sldNum" sz="quarter" idx="10"/>
          </p:nvPr>
        </p:nvSpPr>
        <p:spPr/>
        <p:txBody>
          <a:bodyPr/>
          <a:lstStyle/>
          <a:p>
            <a:fld id="{7537C9D1-CDB2-4F96-A64D-1F58BFE53F84}" type="slidenum">
              <a:rPr lang="en-GB" smtClean="0"/>
              <a:t>15</a:t>
            </a:fld>
            <a:endParaRPr lang="en-GB"/>
          </a:p>
        </p:txBody>
      </p:sp>
    </p:spTree>
    <p:extLst>
      <p:ext uri="{BB962C8B-B14F-4D97-AF65-F5344CB8AC3E}">
        <p14:creationId xmlns:p14="http://schemas.microsoft.com/office/powerpoint/2010/main" val="338805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Class discussion to agree on </a:t>
            </a:r>
            <a:r>
              <a:rPr lang="en-GB" dirty="0" err="1"/>
              <a:t>definintion</a:t>
            </a:r>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4</a:t>
            </a:fld>
            <a:endParaRPr lang="en-GB"/>
          </a:p>
        </p:txBody>
      </p:sp>
    </p:spTree>
    <p:extLst>
      <p:ext uri="{BB962C8B-B14F-4D97-AF65-F5344CB8AC3E}">
        <p14:creationId xmlns:p14="http://schemas.microsoft.com/office/powerpoint/2010/main" val="355305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373687"/>
                </a:solidFill>
                <a:ea typeface="Arial"/>
                <a:cs typeface="Arial"/>
                <a:sym typeface="Arial"/>
              </a:rPr>
              <a:t>Self-confidence enables you to influence and inspire confidence in others.</a:t>
            </a:r>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5</a:t>
            </a:fld>
            <a:endParaRPr lang="en-GB"/>
          </a:p>
        </p:txBody>
      </p:sp>
    </p:spTree>
    <p:extLst>
      <p:ext uri="{BB962C8B-B14F-4D97-AF65-F5344CB8AC3E}">
        <p14:creationId xmlns:p14="http://schemas.microsoft.com/office/powerpoint/2010/main" val="427951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Verdana"/>
              <a:buNone/>
            </a:pPr>
            <a:r>
              <a:rPr lang="en-GB" sz="1200" dirty="0">
                <a:latin typeface="Verdana"/>
                <a:ea typeface="Verdana"/>
                <a:cs typeface="Verdana"/>
                <a:sym typeface="Verdana"/>
              </a:rPr>
              <a:t>Get a willing volunteer to read the quote out load</a:t>
            </a:r>
          </a:p>
          <a:p>
            <a:pPr marL="0" marR="0" lvl="0" indent="0" algn="l" rtl="0">
              <a:lnSpc>
                <a:spcPct val="100000"/>
              </a:lnSpc>
              <a:spcBef>
                <a:spcPts val="0"/>
              </a:spcBef>
              <a:spcAft>
                <a:spcPts val="0"/>
              </a:spcAft>
              <a:buClr>
                <a:schemeClr val="dk1"/>
              </a:buClr>
              <a:buSzPts val="1200"/>
              <a:buFont typeface="Verdana"/>
              <a:buNone/>
            </a:pPr>
            <a:r>
              <a:rPr lang="en-GB" sz="1200" dirty="0">
                <a:latin typeface="Verdana"/>
                <a:ea typeface="Verdana"/>
                <a:sym typeface="Verdana"/>
              </a:rPr>
              <a:t> </a:t>
            </a:r>
          </a:p>
          <a:p>
            <a:pPr marL="0" marR="0" lvl="0" indent="0" algn="l" rtl="0">
              <a:lnSpc>
                <a:spcPct val="100000"/>
              </a:lnSpc>
              <a:spcBef>
                <a:spcPts val="0"/>
              </a:spcBef>
              <a:spcAft>
                <a:spcPts val="0"/>
              </a:spcAft>
              <a:buClr>
                <a:schemeClr val="dk1"/>
              </a:buClr>
              <a:buSzPts val="1200"/>
              <a:buFont typeface="Verdana"/>
              <a:buNone/>
            </a:pPr>
            <a:r>
              <a:rPr lang="en-GB" dirty="0"/>
              <a:t>Briggs, S. (2014). Why self-esteem hurts learning but self-confidence does the opposite. Neuropsychology &amp; Education Services for Children &amp; Adolescents.  http://www.nesca-news.com/2014/07/why-self-esteem-hurts-learning-but-self.html</a:t>
            </a:r>
          </a:p>
          <a:p>
            <a:pPr marL="0" marR="0" lvl="0" indent="0" algn="l" rtl="0">
              <a:lnSpc>
                <a:spcPct val="100000"/>
              </a:lnSpc>
              <a:spcBef>
                <a:spcPts val="0"/>
              </a:spcBef>
              <a:spcAft>
                <a:spcPts val="0"/>
              </a:spcAft>
              <a:buClr>
                <a:schemeClr val="dk1"/>
              </a:buClr>
              <a:buSzPts val="1200"/>
              <a:buFont typeface="Calibri"/>
              <a:buNone/>
            </a:pPr>
            <a:endParaRPr lang="en-GB" sz="1200" dirty="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r>
              <a:rPr lang="en-GB" dirty="0">
                <a:hlinkClick r:id="rId3"/>
              </a:rPr>
              <a:t>https://www.riseselfesteem.com/get-started-with-rise-self-esteem/</a:t>
            </a:r>
            <a:r>
              <a:rPr lang="en-GB" dirty="0"/>
              <a:t> </a:t>
            </a:r>
            <a:endParaRPr lang="en-GB" sz="1200" dirty="0">
              <a:latin typeface="Verdana"/>
              <a:ea typeface="Verdana"/>
              <a:cs typeface="Verdana"/>
              <a:sym typeface="Verdana"/>
            </a:endParaRPr>
          </a:p>
          <a:p>
            <a:pPr marL="0" marR="0" lvl="0" indent="0" algn="l" rtl="0">
              <a:lnSpc>
                <a:spcPct val="100000"/>
              </a:lnSpc>
              <a:spcBef>
                <a:spcPts val="0"/>
              </a:spcBef>
              <a:spcAft>
                <a:spcPts val="0"/>
              </a:spcAft>
              <a:buClr>
                <a:schemeClr val="dk1"/>
              </a:buClr>
              <a:buSzPts val="1200"/>
              <a:buFont typeface="Calibri"/>
              <a:buNone/>
            </a:pPr>
            <a:endParaRPr lang="en-GB" sz="1200" dirty="0">
              <a:latin typeface="Verdana"/>
              <a:ea typeface="Verdana"/>
              <a:cs typeface="Verdana"/>
              <a:sym typeface="Verdana"/>
            </a:endParaRPr>
          </a:p>
        </p:txBody>
      </p:sp>
      <p:sp>
        <p:nvSpPr>
          <p:cNvPr id="4" name="Slide Number Placeholder 3"/>
          <p:cNvSpPr>
            <a:spLocks noGrp="1"/>
          </p:cNvSpPr>
          <p:nvPr>
            <p:ph type="sldNum" sz="quarter" idx="5"/>
          </p:nvPr>
        </p:nvSpPr>
        <p:spPr/>
        <p:txBody>
          <a:bodyPr/>
          <a:lstStyle/>
          <a:p>
            <a:fld id="{7537C9D1-CDB2-4F96-A64D-1F58BFE53F84}" type="slidenum">
              <a:rPr lang="en-GB" smtClean="0"/>
              <a:t>6</a:t>
            </a:fld>
            <a:endParaRPr lang="en-GB"/>
          </a:p>
        </p:txBody>
      </p:sp>
    </p:spTree>
    <p:extLst>
      <p:ext uri="{BB962C8B-B14F-4D97-AF65-F5344CB8AC3E}">
        <p14:creationId xmlns:p14="http://schemas.microsoft.com/office/powerpoint/2010/main" val="324827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1200"/>
              <a:buFont typeface="Calibri"/>
              <a:buNone/>
            </a:pPr>
            <a:r>
              <a:rPr lang="en-GB" dirty="0"/>
              <a:t>Write this down</a:t>
            </a:r>
          </a:p>
          <a:p>
            <a:pPr marL="0" marR="0" lvl="0" indent="0" algn="l" rtl="0">
              <a:spcBef>
                <a:spcPts val="0"/>
              </a:spcBef>
              <a:spcAft>
                <a:spcPts val="0"/>
              </a:spcAft>
              <a:buClr>
                <a:schemeClr val="dk1"/>
              </a:buClr>
              <a:buSzPts val="1200"/>
              <a:buFont typeface="Calibri"/>
              <a:buNone/>
            </a:pPr>
            <a:endParaRPr lang="en-GB" dirty="0"/>
          </a:p>
          <a:p>
            <a:pPr marL="0" marR="0" lvl="0" indent="0" algn="l" rtl="0">
              <a:spcBef>
                <a:spcPts val="0"/>
              </a:spcBef>
              <a:spcAft>
                <a:spcPts val="0"/>
              </a:spcAft>
              <a:buClr>
                <a:schemeClr val="dk1"/>
              </a:buClr>
              <a:buSzPts val="1200"/>
              <a:buFont typeface="Calibri"/>
              <a:buNone/>
            </a:pPr>
            <a:r>
              <a:rPr lang="en-GB" dirty="0"/>
              <a:t>Explain to the person sitting next to you why you are so proud of this </a:t>
            </a:r>
          </a:p>
          <a:p>
            <a:pPr marL="0" marR="0" lvl="0" indent="0" algn="l" rtl="0">
              <a:spcBef>
                <a:spcPts val="0"/>
              </a:spcBef>
              <a:spcAft>
                <a:spcPts val="0"/>
              </a:spcAft>
              <a:buClr>
                <a:schemeClr val="dk1"/>
              </a:buClr>
              <a:buSzPts val="1200"/>
              <a:buFont typeface="Calibri"/>
              <a:buNone/>
            </a:pPr>
            <a:endParaRPr lang="en-GB" dirty="0"/>
          </a:p>
          <a:p>
            <a:pPr marL="0" marR="0" lvl="0" indent="0" algn="l" rtl="0">
              <a:spcBef>
                <a:spcPts val="0"/>
              </a:spcBef>
              <a:spcAft>
                <a:spcPts val="0"/>
              </a:spcAft>
              <a:buClr>
                <a:schemeClr val="dk1"/>
              </a:buClr>
              <a:buSzPts val="1200"/>
              <a:buFont typeface="Calibri"/>
              <a:buNone/>
            </a:pPr>
            <a:r>
              <a:rPr lang="en-GB" dirty="0"/>
              <a:t>Lets start on a positive note &amp; think of time when you felt most confident? What did you achieve through this confidence </a:t>
            </a:r>
          </a:p>
          <a:p>
            <a:pPr marL="0" marR="0" lvl="0" indent="0" algn="l" rtl="0">
              <a:spcBef>
                <a:spcPts val="0"/>
              </a:spcBef>
              <a:spcAft>
                <a:spcPts val="0"/>
              </a:spcAft>
              <a:buClr>
                <a:schemeClr val="dk1"/>
              </a:buClr>
              <a:buSzPts val="1200"/>
              <a:buFont typeface="Calibri"/>
              <a:buNone/>
            </a:pPr>
            <a:endParaRPr lang="en-GB" dirty="0"/>
          </a:p>
          <a:p>
            <a:pPr marL="0" marR="0" lvl="0" indent="0" algn="l" rtl="0">
              <a:spcBef>
                <a:spcPts val="0"/>
              </a:spcBef>
              <a:spcAft>
                <a:spcPts val="0"/>
              </a:spcAft>
              <a:buClr>
                <a:schemeClr val="dk1"/>
              </a:buClr>
              <a:buSzPts val="1200"/>
              <a:buFont typeface="Calibri"/>
              <a:buNone/>
            </a:pPr>
            <a:r>
              <a:rPr lang="en-GB" dirty="0"/>
              <a:t>How did this make you feel?</a:t>
            </a:r>
          </a:p>
          <a:p>
            <a:pPr marL="0" marR="0" lvl="0" indent="0" algn="l" rtl="0">
              <a:spcBef>
                <a:spcPts val="0"/>
              </a:spcBef>
              <a:spcAft>
                <a:spcPts val="0"/>
              </a:spcAft>
              <a:buClr>
                <a:schemeClr val="dk1"/>
              </a:buClr>
              <a:buSzPts val="1200"/>
              <a:buFont typeface="Calibri"/>
              <a:buNone/>
            </a:pPr>
            <a:endParaRPr lang="en-GB" dirty="0"/>
          </a:p>
          <a:p>
            <a:pPr marL="0" marR="0" lvl="0" indent="0" algn="l" rtl="0">
              <a:spcBef>
                <a:spcPts val="0"/>
              </a:spcBef>
              <a:spcAft>
                <a:spcPts val="0"/>
              </a:spcAft>
              <a:buClr>
                <a:schemeClr val="dk1"/>
              </a:buClr>
              <a:buSzPts val="1200"/>
              <a:buFont typeface="Calibri"/>
              <a:buNone/>
            </a:pPr>
            <a:r>
              <a:rPr lang="en-GB" dirty="0"/>
              <a:t> "decades of research support the notion that </a:t>
            </a:r>
            <a:r>
              <a:rPr lang="en-GB" dirty="0" err="1"/>
              <a:t>beleiving</a:t>
            </a:r>
            <a:r>
              <a:rPr lang="en-GB" dirty="0"/>
              <a:t> in your ability to do something enhances your ability to do it." from Briggs, 2014.</a:t>
            </a:r>
          </a:p>
          <a:p>
            <a:endParaRPr lang="en-GB" dirty="0"/>
          </a:p>
          <a:p>
            <a:r>
              <a:rPr lang="en-GB" dirty="0">
                <a:hlinkClick r:id="rId3"/>
              </a:rPr>
              <a:t>http://clipartmag.com/star-vector-image</a:t>
            </a:r>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7</a:t>
            </a:fld>
            <a:endParaRPr lang="en-GB"/>
          </a:p>
        </p:txBody>
      </p:sp>
    </p:spTree>
    <p:extLst>
      <p:ext uri="{BB962C8B-B14F-4D97-AF65-F5344CB8AC3E}">
        <p14:creationId xmlns:p14="http://schemas.microsoft.com/office/powerpoint/2010/main" val="297981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1200"/>
              <a:buFont typeface="Calibri"/>
              <a:buNone/>
            </a:pPr>
            <a:r>
              <a:rPr lang="en-GB" dirty="0"/>
              <a:t>Ask the students to discuss what they think about challenges – are they a problem or do they see it as an opportunity? </a:t>
            </a:r>
          </a:p>
          <a:p>
            <a:pPr marL="0" marR="0" lvl="0" indent="0" algn="l" rtl="0">
              <a:spcBef>
                <a:spcPts val="0"/>
              </a:spcBef>
              <a:spcAft>
                <a:spcPts val="0"/>
              </a:spcAft>
              <a:buClr>
                <a:schemeClr val="dk1"/>
              </a:buClr>
              <a:buSzPts val="1200"/>
              <a:buFont typeface="Calibri"/>
              <a:buNone/>
            </a:pPr>
            <a:endParaRPr lang="en-GB" dirty="0"/>
          </a:p>
          <a:p>
            <a:pPr marL="0" marR="0" lvl="0" indent="0" algn="l" rtl="0">
              <a:spcBef>
                <a:spcPts val="0"/>
              </a:spcBef>
              <a:spcAft>
                <a:spcPts val="0"/>
              </a:spcAft>
              <a:buClr>
                <a:schemeClr val="dk1"/>
              </a:buClr>
              <a:buSzPts val="1200"/>
              <a:buFont typeface="Calibri"/>
              <a:buNone/>
            </a:pPr>
            <a:r>
              <a:rPr lang="en-GB" dirty="0"/>
              <a:t>Why is it a problem?</a:t>
            </a:r>
          </a:p>
          <a:p>
            <a:pPr marL="0" marR="0" lvl="0" indent="0" algn="l" rtl="0">
              <a:spcBef>
                <a:spcPts val="0"/>
              </a:spcBef>
              <a:spcAft>
                <a:spcPts val="0"/>
              </a:spcAft>
              <a:buClr>
                <a:schemeClr val="dk1"/>
              </a:buClr>
              <a:buSzPts val="1200"/>
              <a:buFont typeface="Calibri"/>
              <a:buNone/>
            </a:pPr>
            <a:endParaRPr lang="en-GB" dirty="0"/>
          </a:p>
          <a:p>
            <a:pPr marL="0" marR="0" lvl="0" indent="0" algn="l" rtl="0">
              <a:spcBef>
                <a:spcPts val="0"/>
              </a:spcBef>
              <a:spcAft>
                <a:spcPts val="0"/>
              </a:spcAft>
              <a:buClr>
                <a:schemeClr val="dk1"/>
              </a:buClr>
              <a:buSzPts val="1200"/>
              <a:buFont typeface="Calibri"/>
              <a:buNone/>
            </a:pPr>
            <a:r>
              <a:rPr lang="en-GB" dirty="0"/>
              <a:t>Why do you see it as an opportunity?</a:t>
            </a:r>
          </a:p>
          <a:p>
            <a:pPr marL="0" marR="0" lvl="0" indent="0" algn="l" rtl="0">
              <a:spcBef>
                <a:spcPts val="0"/>
              </a:spcBef>
              <a:spcAft>
                <a:spcPts val="0"/>
              </a:spcAft>
              <a:buClr>
                <a:schemeClr val="dk1"/>
              </a:buClr>
              <a:buSzPts val="1200"/>
              <a:buFont typeface="Calibri"/>
              <a:buNone/>
            </a:pPr>
            <a:endParaRPr lang="en-GB" dirty="0"/>
          </a:p>
          <a:p>
            <a:pPr marL="0" marR="0" lvl="0" indent="0" algn="l" rtl="0">
              <a:spcBef>
                <a:spcPts val="0"/>
              </a:spcBef>
              <a:spcAft>
                <a:spcPts val="0"/>
              </a:spcAft>
              <a:buClr>
                <a:schemeClr val="dk1"/>
              </a:buClr>
              <a:buSzPts val="1200"/>
              <a:buFont typeface="Calibri"/>
              <a:buNone/>
            </a:pPr>
            <a:r>
              <a:rPr lang="en-GB" dirty="0"/>
              <a:t>Why do we worry? Having a go? Failure? Rejection?</a:t>
            </a:r>
          </a:p>
          <a:p>
            <a:endParaRPr lang="en-GB" dirty="0"/>
          </a:p>
          <a:p>
            <a:r>
              <a:rPr lang="en-GB" dirty="0">
                <a:hlinkClick r:id="rId3"/>
              </a:rPr>
              <a:t>https://www.iconfinder.com/icons/2875504/financial_money_bill_problem_debt_issue_icon</a:t>
            </a:r>
            <a:endParaRPr lang="en-GB" dirty="0"/>
          </a:p>
          <a:p>
            <a:r>
              <a:rPr lang="en-GB" dirty="0">
                <a:hlinkClick r:id="rId4"/>
              </a:rPr>
              <a:t>http://www.ssnapp.info/hospitality-borgata/challenge-icon-stride/</a:t>
            </a:r>
            <a:endParaRPr lang="en-GB" dirty="0"/>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9</a:t>
            </a:fld>
            <a:endParaRPr lang="en-GB"/>
          </a:p>
        </p:txBody>
      </p:sp>
    </p:spTree>
    <p:extLst>
      <p:ext uri="{BB962C8B-B14F-4D97-AF65-F5344CB8AC3E}">
        <p14:creationId xmlns:p14="http://schemas.microsoft.com/office/powerpoint/2010/main" val="59854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solidFill>
                  <a:schemeClr val="bg1"/>
                </a:solidFill>
              </a:rPr>
              <a:t>There’s no such thing as a negative experience – just the opportunity to grow. R. Sharma</a:t>
            </a:r>
          </a:p>
          <a:p>
            <a:pPr algn="l"/>
            <a:endParaRPr lang="en-GB"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Always try to find a positive in a negative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Life doesn’t always go to plan – but that’s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endParaRPr>
          </a:p>
          <a:p>
            <a:pPr algn="l"/>
            <a:endParaRPr lang="en-GB" sz="1200" dirty="0">
              <a:solidFill>
                <a:schemeClr val="bg1"/>
              </a:solidFill>
            </a:endParaRPr>
          </a:p>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10</a:t>
            </a:fld>
            <a:endParaRPr lang="en-GB"/>
          </a:p>
        </p:txBody>
      </p:sp>
    </p:spTree>
    <p:extLst>
      <p:ext uri="{BB962C8B-B14F-4D97-AF65-F5344CB8AC3E}">
        <p14:creationId xmlns:p14="http://schemas.microsoft.com/office/powerpoint/2010/main" val="445890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resilient - </a:t>
            </a:r>
            <a:r>
              <a:rPr lang="en-GB" sz="1200" dirty="0">
                <a:solidFill>
                  <a:schemeClr val="bg1"/>
                </a:solidFill>
                <a:latin typeface="Arial" panose="020B0604020202020204" pitchFamily="34" charset="0"/>
                <a:cs typeface="Arial" panose="020B0604020202020204" pitchFamily="34" charset="0"/>
              </a:rPr>
              <a:t>bouncing back from difficult experiences</a:t>
            </a:r>
          </a:p>
          <a:p>
            <a:r>
              <a:rPr lang="en-GB" sz="1200" dirty="0">
                <a:solidFill>
                  <a:schemeClr val="bg1"/>
                </a:solidFill>
              </a:rPr>
              <a:t>Be optimistic – show positive thinking and the concept of the glass is half full rather than half empty</a:t>
            </a:r>
          </a:p>
          <a:p>
            <a:r>
              <a:rPr lang="en-GB" sz="1200" dirty="0">
                <a:solidFill>
                  <a:schemeClr val="bg1"/>
                </a:solidFill>
              </a:rPr>
              <a:t>Be prepared - research &amp; prepare for situations new and old</a:t>
            </a:r>
          </a:p>
          <a:p>
            <a:r>
              <a:rPr lang="en-GB" sz="1200" dirty="0">
                <a:solidFill>
                  <a:schemeClr val="bg1"/>
                </a:solidFill>
              </a:rPr>
              <a:t>Be a risk taker – don’t be afraid to try something new.</a:t>
            </a:r>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12</a:t>
            </a:fld>
            <a:endParaRPr lang="en-GB"/>
          </a:p>
        </p:txBody>
      </p:sp>
    </p:spTree>
    <p:extLst>
      <p:ext uri="{BB962C8B-B14F-4D97-AF65-F5344CB8AC3E}">
        <p14:creationId xmlns:p14="http://schemas.microsoft.com/office/powerpoint/2010/main" val="245134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 class discussion about who inspires students and why</a:t>
            </a:r>
          </a:p>
          <a:p>
            <a:endParaRPr lang="en-GB" dirty="0"/>
          </a:p>
          <a:p>
            <a:r>
              <a:rPr lang="en-GB" dirty="0"/>
              <a:t>Images: </a:t>
            </a:r>
          </a:p>
          <a:p>
            <a:r>
              <a:rPr lang="en-GB" dirty="0"/>
              <a:t>Barak Obama, 44</a:t>
            </a:r>
            <a:r>
              <a:rPr lang="en-GB" baseline="30000" dirty="0"/>
              <a:t>th</a:t>
            </a:r>
            <a:r>
              <a:rPr lang="en-GB" dirty="0"/>
              <a:t> President of the United States. Image source: https://en.wikipedia.org/wiki/Barack_Obama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Greta Thunberg (environmental campaigner and activist) and Malala Yousafzai (Noble Peace Prize winner) - Malala Fund invests in education programmes to help girls go to school and reach their full potential. Image source: https://www.ndtv.com/world-news/nobel-peace-prize-winner-malala-yousafzai-meets-teen-climate-activist-greta-thunberg-at-university-o-2185697</a:t>
            </a:r>
          </a:p>
          <a:p>
            <a:r>
              <a:rPr lang="en-GB" dirty="0"/>
              <a:t>Nelson Mandela – anti-apartheid activist, first black president of South Africa, philanthropist. Image source: http://austintalks.org/2013/12/west-side-residents-celebrate-nelson-mandela/</a:t>
            </a:r>
          </a:p>
          <a:p>
            <a:r>
              <a:rPr lang="en-GB" dirty="0"/>
              <a:t>Ellie Simmonds – British Paralympian swimmer. image source: https://www.theguardian.com/sport/2020/jan/11/ellie-simmonds-swimming-rio-tokyo-paralympics-interview-donald-mcrae#img-3 </a:t>
            </a:r>
          </a:p>
          <a:p>
            <a:r>
              <a:rPr lang="en-GB" dirty="0"/>
              <a:t>David Beckham – international footballer and global brand icon. Image source: https://www.imdb.com/name/nm0065743/mediaviewer/rm3054752512?ref_=nm_ov_ph</a:t>
            </a:r>
          </a:p>
          <a:p>
            <a:r>
              <a:rPr lang="en-GB" dirty="0"/>
              <a:t>Zendaya – youngest winner of Emmy for Actress in a Drama Series (2020). Image source: https://en.wikipedia.org/wiki/Zendaya#/media/File:Zendaya_by_Gage_Skidmore.jpg</a:t>
            </a:r>
          </a:p>
        </p:txBody>
      </p:sp>
      <p:sp>
        <p:nvSpPr>
          <p:cNvPr id="4" name="Slide Number Placeholder 3"/>
          <p:cNvSpPr>
            <a:spLocks noGrp="1"/>
          </p:cNvSpPr>
          <p:nvPr>
            <p:ph type="sldNum" sz="quarter" idx="5"/>
          </p:nvPr>
        </p:nvSpPr>
        <p:spPr/>
        <p:txBody>
          <a:bodyPr/>
          <a:lstStyle/>
          <a:p>
            <a:fld id="{7537C9D1-CDB2-4F96-A64D-1F58BFE53F84}" type="slidenum">
              <a:rPr lang="en-GB" smtClean="0"/>
              <a:t>13</a:t>
            </a:fld>
            <a:endParaRPr lang="en-GB"/>
          </a:p>
        </p:txBody>
      </p:sp>
    </p:spTree>
    <p:extLst>
      <p:ext uri="{BB962C8B-B14F-4D97-AF65-F5344CB8AC3E}">
        <p14:creationId xmlns:p14="http://schemas.microsoft.com/office/powerpoint/2010/main" val="102571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45009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13/10/2020</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52567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17522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639752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6"/>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6"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7700485" y="4656314"/>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@AspireHigherNet</a:t>
            </a: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2320" y="4132022"/>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hyperlink" Target="https://aspire-higher.co.uk/" TargetMode="External"/><Relationship Id="rId3" Type="http://schemas.openxmlformats.org/officeDocument/2006/relationships/hyperlink" Target="https://northampton.onlinesurveys.ac.uk/online-survey-ah" TargetMode="External"/><Relationship Id="rId7" Type="http://schemas.openxmlformats.org/officeDocument/2006/relationships/hyperlink" Target="https://twitter.com/AspireHigherNet"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26.png"/><Relationship Id="rId9"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orthampton.onlinesurveys.ac.uk/online-survey-ah"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r>
              <a:rPr lang="en-GB" dirty="0"/>
              <a:t>Self-Confidence</a:t>
            </a:r>
            <a:br>
              <a:rPr lang="en-GB" dirty="0"/>
            </a:br>
            <a:r>
              <a:rPr lang="en-GB" dirty="0"/>
              <a:t>Workshop</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0515600" cy="1325563"/>
          </a:xfrm>
        </p:spPr>
        <p:txBody>
          <a:bodyPr/>
          <a:lstStyle/>
          <a:p>
            <a:pPr algn="ctr"/>
            <a:r>
              <a:rPr lang="en-GB" dirty="0"/>
              <a:t>What it takes to stay positive</a:t>
            </a:r>
          </a:p>
        </p:txBody>
      </p:sp>
      <p:sp>
        <p:nvSpPr>
          <p:cNvPr id="9" name="Rectangle: Rounded Corners 8" descr="a red rectangle with rounded corners containing the text: Gaining inspiration from others can help develop new confidence">
            <a:extLst>
              <a:ext uri="{FF2B5EF4-FFF2-40B4-BE49-F238E27FC236}">
                <a16:creationId xmlns:a16="http://schemas.microsoft.com/office/drawing/2014/main" id="{63DF2C8A-3910-493E-BD1B-763B2A37B9CD}"/>
              </a:ext>
            </a:extLst>
          </p:cNvPr>
          <p:cNvSpPr/>
          <p:nvPr/>
        </p:nvSpPr>
        <p:spPr>
          <a:xfrm>
            <a:off x="6445571" y="4130654"/>
            <a:ext cx="4682002" cy="138963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Gaining inspiration from others can help develop new confidence.</a:t>
            </a:r>
          </a:p>
        </p:txBody>
      </p:sp>
      <p:sp>
        <p:nvSpPr>
          <p:cNvPr id="4" name="TextBox 3">
            <a:extLst>
              <a:ext uri="{FF2B5EF4-FFF2-40B4-BE49-F238E27FC236}">
                <a16:creationId xmlns:a16="http://schemas.microsoft.com/office/drawing/2014/main" id="{B2432F2B-CAA6-478D-91C1-F88EF0C287C2}"/>
              </a:ext>
            </a:extLst>
          </p:cNvPr>
          <p:cNvSpPr txBox="1"/>
          <p:nvPr/>
        </p:nvSpPr>
        <p:spPr>
          <a:xfrm>
            <a:off x="435429" y="6281057"/>
            <a:ext cx="2967479" cy="369332"/>
          </a:xfrm>
          <a:prstGeom prst="rect">
            <a:avLst/>
          </a:prstGeom>
          <a:noFill/>
        </p:spPr>
        <p:txBody>
          <a:bodyPr wrap="none" rtlCol="0">
            <a:spAutoFit/>
          </a:bodyPr>
          <a:lstStyle/>
          <a:p>
            <a:r>
              <a:rPr lang="en-GB" dirty="0"/>
              <a:t>Source: Barclays Life Skills</a:t>
            </a:r>
          </a:p>
        </p:txBody>
      </p:sp>
      <p:grpSp>
        <p:nvGrpSpPr>
          <p:cNvPr id="10" name="Google Shape;164;p23" descr="An arrow pointing from left to right with Tough times, stay focussed, think and act positive and get support.">
            <a:extLst>
              <a:ext uri="{FF2B5EF4-FFF2-40B4-BE49-F238E27FC236}">
                <a16:creationId xmlns:a16="http://schemas.microsoft.com/office/drawing/2014/main" id="{38B08985-856E-45F4-94DA-7258CF7CA271}"/>
              </a:ext>
            </a:extLst>
          </p:cNvPr>
          <p:cNvGrpSpPr/>
          <p:nvPr/>
        </p:nvGrpSpPr>
        <p:grpSpPr>
          <a:xfrm>
            <a:off x="917261" y="1248123"/>
            <a:ext cx="9164243" cy="4491185"/>
            <a:chOff x="1926" y="-65830"/>
            <a:chExt cx="6811516" cy="3300028"/>
          </a:xfrm>
        </p:grpSpPr>
        <p:sp>
          <p:nvSpPr>
            <p:cNvPr id="11" name="Google Shape;165;p23" descr="an arrow pointing to the right. At the left end it says Tough time, then moving right, it says, Stay focussed, Think and act positive, get support.">
              <a:extLst>
                <a:ext uri="{FF2B5EF4-FFF2-40B4-BE49-F238E27FC236}">
                  <a16:creationId xmlns:a16="http://schemas.microsoft.com/office/drawing/2014/main" id="{D99565E6-AFAE-466A-8F14-A6532B451A27}"/>
                </a:ext>
              </a:extLst>
            </p:cNvPr>
            <p:cNvSpPr/>
            <p:nvPr/>
          </p:nvSpPr>
          <p:spPr>
            <a:xfrm>
              <a:off x="1926" y="-65830"/>
              <a:ext cx="5280044" cy="3300028"/>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C72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6;p23">
              <a:extLst>
                <a:ext uri="{FF2B5EF4-FFF2-40B4-BE49-F238E27FC236}">
                  <a16:creationId xmlns:a16="http://schemas.microsoft.com/office/drawing/2014/main" id="{52AE6D26-D03B-41C7-B0A0-5F400BE1D0E0}"/>
                </a:ext>
              </a:extLst>
            </p:cNvPr>
            <p:cNvSpPr/>
            <p:nvPr/>
          </p:nvSpPr>
          <p:spPr>
            <a:xfrm>
              <a:off x="504056" y="2448272"/>
              <a:ext cx="121441" cy="121441"/>
            </a:xfrm>
            <a:prstGeom prst="ellipse">
              <a:avLst/>
            </a:prstGeom>
            <a:solidFill>
              <a:srgbClr val="373687"/>
            </a:solidFill>
            <a:ln w="25400" cap="flat" cmpd="sng">
              <a:solidFill>
                <a:srgbClr val="3736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7;p23">
              <a:extLst>
                <a:ext uri="{FF2B5EF4-FFF2-40B4-BE49-F238E27FC236}">
                  <a16:creationId xmlns:a16="http://schemas.microsoft.com/office/drawing/2014/main" id="{8A8BDC77-21FE-411B-96F9-67E2FC5A98DA}"/>
                </a:ext>
              </a:extLst>
            </p:cNvPr>
            <p:cNvSpPr/>
            <p:nvPr/>
          </p:nvSpPr>
          <p:spPr>
            <a:xfrm>
              <a:off x="648068" y="2592286"/>
              <a:ext cx="2090853" cy="2125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8;p23">
              <a:extLst>
                <a:ext uri="{FF2B5EF4-FFF2-40B4-BE49-F238E27FC236}">
                  <a16:creationId xmlns:a16="http://schemas.microsoft.com/office/drawing/2014/main" id="{0AF54B01-F2DF-47D0-ADDC-B32FF29A8248}"/>
                </a:ext>
              </a:extLst>
            </p:cNvPr>
            <p:cNvSpPr txBox="1"/>
            <p:nvPr/>
          </p:nvSpPr>
          <p:spPr>
            <a:xfrm>
              <a:off x="648068" y="2592286"/>
              <a:ext cx="2090853" cy="212507"/>
            </a:xfrm>
            <a:prstGeom prst="rect">
              <a:avLst/>
            </a:prstGeom>
            <a:noFill/>
            <a:ln>
              <a:noFill/>
            </a:ln>
          </p:spPr>
          <p:txBody>
            <a:bodyPr spcFirstLastPara="1" wrap="square" lIns="64325" tIns="0" rIns="0" bIns="0" anchor="t" anchorCtr="0">
              <a:noAutofit/>
            </a:bodyPr>
            <a:lstStyle/>
            <a:p>
              <a:pPr marL="0" marR="0" lvl="0" indent="0" algn="l" rtl="0">
                <a:lnSpc>
                  <a:spcPct val="90000"/>
                </a:lnSpc>
                <a:spcBef>
                  <a:spcPts val="0"/>
                </a:spcBef>
                <a:spcAft>
                  <a:spcPts val="0"/>
                </a:spcAft>
                <a:buClr>
                  <a:srgbClr val="373687"/>
                </a:buClr>
                <a:buSzPts val="1600"/>
                <a:buFont typeface="Arial"/>
                <a:buNone/>
              </a:pPr>
              <a:r>
                <a:rPr lang="en-GB" sz="2400" b="0" i="0" u="none" strike="noStrike" cap="none" dirty="0">
                  <a:latin typeface="Arial"/>
                  <a:ea typeface="Arial"/>
                  <a:cs typeface="Arial"/>
                  <a:sym typeface="Arial"/>
                </a:rPr>
                <a:t>Tough Times</a:t>
              </a:r>
              <a:endParaRPr sz="2400" dirty="0"/>
            </a:p>
          </p:txBody>
        </p:sp>
        <p:sp>
          <p:nvSpPr>
            <p:cNvPr id="15" name="Google Shape;169;p23">
              <a:extLst>
                <a:ext uri="{FF2B5EF4-FFF2-40B4-BE49-F238E27FC236}">
                  <a16:creationId xmlns:a16="http://schemas.microsoft.com/office/drawing/2014/main" id="{7678C0DF-599A-463B-B313-8093815FE491}"/>
                </a:ext>
              </a:extLst>
            </p:cNvPr>
            <p:cNvSpPr/>
            <p:nvPr/>
          </p:nvSpPr>
          <p:spPr>
            <a:xfrm>
              <a:off x="1368153" y="1656184"/>
              <a:ext cx="211201" cy="211201"/>
            </a:xfrm>
            <a:prstGeom prst="ellipse">
              <a:avLst/>
            </a:prstGeom>
            <a:solidFill>
              <a:srgbClr val="373687"/>
            </a:solidFill>
            <a:ln w="25400" cap="flat" cmpd="sng">
              <a:solidFill>
                <a:srgbClr val="3736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0;p23">
              <a:extLst>
                <a:ext uri="{FF2B5EF4-FFF2-40B4-BE49-F238E27FC236}">
                  <a16:creationId xmlns:a16="http://schemas.microsoft.com/office/drawing/2014/main" id="{6551DB22-E0FC-4C38-8FB2-B5DD0D8C0724}"/>
                </a:ext>
              </a:extLst>
            </p:cNvPr>
            <p:cNvSpPr/>
            <p:nvPr/>
          </p:nvSpPr>
          <p:spPr>
            <a:xfrm flipH="1">
              <a:off x="1584181" y="1944219"/>
              <a:ext cx="2688131" cy="35087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1;p23">
              <a:extLst>
                <a:ext uri="{FF2B5EF4-FFF2-40B4-BE49-F238E27FC236}">
                  <a16:creationId xmlns:a16="http://schemas.microsoft.com/office/drawing/2014/main" id="{299E3831-CEE8-4E8C-98A3-AB9E9EBDE6FA}"/>
                </a:ext>
              </a:extLst>
            </p:cNvPr>
            <p:cNvSpPr txBox="1"/>
            <p:nvPr/>
          </p:nvSpPr>
          <p:spPr>
            <a:xfrm>
              <a:off x="1584181" y="1944219"/>
              <a:ext cx="2688131" cy="350877"/>
            </a:xfrm>
            <a:prstGeom prst="rect">
              <a:avLst/>
            </a:prstGeom>
            <a:noFill/>
            <a:ln>
              <a:noFill/>
            </a:ln>
          </p:spPr>
          <p:txBody>
            <a:bodyPr spcFirstLastPara="1" wrap="square" lIns="111900" tIns="0" rIns="0" bIns="0" anchor="t" anchorCtr="0">
              <a:noAutofit/>
            </a:bodyPr>
            <a:lstStyle/>
            <a:p>
              <a:pPr marL="0" marR="0" lvl="0" indent="0" algn="l" rtl="0">
                <a:lnSpc>
                  <a:spcPct val="90000"/>
                </a:lnSpc>
                <a:spcBef>
                  <a:spcPts val="0"/>
                </a:spcBef>
                <a:spcAft>
                  <a:spcPts val="0"/>
                </a:spcAft>
                <a:buClr>
                  <a:srgbClr val="373687"/>
                </a:buClr>
                <a:buSzPts val="1600"/>
                <a:buFont typeface="Arial"/>
                <a:buNone/>
              </a:pPr>
              <a:r>
                <a:rPr lang="en-GB" sz="2400" b="0" i="0" u="none" strike="noStrike" cap="none" dirty="0">
                  <a:latin typeface="Arial"/>
                  <a:ea typeface="Arial"/>
                  <a:cs typeface="Arial"/>
                  <a:sym typeface="Arial"/>
                </a:rPr>
                <a:t>Stay Focused</a:t>
              </a:r>
              <a:endParaRPr sz="2400" dirty="0"/>
            </a:p>
          </p:txBody>
        </p:sp>
        <p:sp>
          <p:nvSpPr>
            <p:cNvPr id="18" name="Google Shape;172;p23">
              <a:extLst>
                <a:ext uri="{FF2B5EF4-FFF2-40B4-BE49-F238E27FC236}">
                  <a16:creationId xmlns:a16="http://schemas.microsoft.com/office/drawing/2014/main" id="{C45036DD-68C4-47FB-B5A7-EFE82D1301CD}"/>
                </a:ext>
              </a:extLst>
            </p:cNvPr>
            <p:cNvSpPr/>
            <p:nvPr/>
          </p:nvSpPr>
          <p:spPr>
            <a:xfrm>
              <a:off x="2664296" y="1026696"/>
              <a:ext cx="279842" cy="279842"/>
            </a:xfrm>
            <a:prstGeom prst="ellipse">
              <a:avLst/>
            </a:prstGeom>
            <a:solidFill>
              <a:srgbClr val="373687"/>
            </a:solidFill>
            <a:ln w="25400" cap="flat" cmpd="sng">
              <a:solidFill>
                <a:srgbClr val="3736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3;p23">
              <a:extLst>
                <a:ext uri="{FF2B5EF4-FFF2-40B4-BE49-F238E27FC236}">
                  <a16:creationId xmlns:a16="http://schemas.microsoft.com/office/drawing/2014/main" id="{6BB23563-C67D-46DD-813D-6DEB3C2EE67B}"/>
                </a:ext>
              </a:extLst>
            </p:cNvPr>
            <p:cNvSpPr/>
            <p:nvPr/>
          </p:nvSpPr>
          <p:spPr>
            <a:xfrm>
              <a:off x="2808309" y="1584184"/>
              <a:ext cx="2564931" cy="5130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4;p23">
              <a:extLst>
                <a:ext uri="{FF2B5EF4-FFF2-40B4-BE49-F238E27FC236}">
                  <a16:creationId xmlns:a16="http://schemas.microsoft.com/office/drawing/2014/main" id="{7850FC3D-1F2A-407A-AA09-D3FDC0EA39B1}"/>
                </a:ext>
              </a:extLst>
            </p:cNvPr>
            <p:cNvSpPr txBox="1"/>
            <p:nvPr/>
          </p:nvSpPr>
          <p:spPr>
            <a:xfrm>
              <a:off x="2826055" y="1519408"/>
              <a:ext cx="2564931" cy="350878"/>
            </a:xfrm>
            <a:prstGeom prst="rect">
              <a:avLst/>
            </a:prstGeom>
            <a:noFill/>
            <a:ln>
              <a:noFill/>
            </a:ln>
          </p:spPr>
          <p:txBody>
            <a:bodyPr spcFirstLastPara="1" wrap="square" lIns="148275" tIns="0" rIns="0" bIns="0" anchor="t" anchorCtr="0">
              <a:noAutofit/>
            </a:bodyPr>
            <a:lstStyle/>
            <a:p>
              <a:pPr marL="0" marR="0" lvl="0" indent="0" algn="l" rtl="0">
                <a:lnSpc>
                  <a:spcPct val="90000"/>
                </a:lnSpc>
                <a:spcBef>
                  <a:spcPts val="0"/>
                </a:spcBef>
                <a:spcAft>
                  <a:spcPts val="0"/>
                </a:spcAft>
                <a:buClr>
                  <a:srgbClr val="373687"/>
                </a:buClr>
                <a:buSzPts val="1600"/>
                <a:buFont typeface="Arial"/>
                <a:buNone/>
              </a:pPr>
              <a:r>
                <a:rPr lang="en-GB" sz="2400" b="0" i="0" u="none" strike="noStrike" cap="none" dirty="0">
                  <a:latin typeface="Arial"/>
                  <a:ea typeface="Arial"/>
                  <a:cs typeface="Arial"/>
                  <a:sym typeface="Arial"/>
                </a:rPr>
                <a:t>Think &amp; Act </a:t>
              </a:r>
              <a:r>
                <a:rPr lang="en-GB" sz="2400" dirty="0">
                  <a:latin typeface="Arial"/>
                  <a:ea typeface="Arial"/>
                  <a:cs typeface="Arial"/>
                  <a:sym typeface="Arial"/>
                </a:rPr>
                <a:t>P</a:t>
              </a:r>
              <a:r>
                <a:rPr lang="en-GB" sz="2400" b="0" i="0" u="none" strike="noStrike" cap="none" dirty="0">
                  <a:latin typeface="Arial"/>
                  <a:ea typeface="Arial"/>
                  <a:cs typeface="Arial"/>
                  <a:sym typeface="Arial"/>
                </a:rPr>
                <a:t>ositive</a:t>
              </a:r>
              <a:endParaRPr sz="2400" dirty="0"/>
            </a:p>
          </p:txBody>
        </p:sp>
        <p:sp>
          <p:nvSpPr>
            <p:cNvPr id="21" name="Google Shape;175;p23">
              <a:extLst>
                <a:ext uri="{FF2B5EF4-FFF2-40B4-BE49-F238E27FC236}">
                  <a16:creationId xmlns:a16="http://schemas.microsoft.com/office/drawing/2014/main" id="{38B5F56E-9103-4FBA-9F46-215FF1671767}"/>
                </a:ext>
              </a:extLst>
            </p:cNvPr>
            <p:cNvSpPr/>
            <p:nvPr/>
          </p:nvSpPr>
          <p:spPr>
            <a:xfrm>
              <a:off x="4128131" y="651812"/>
              <a:ext cx="374883" cy="374883"/>
            </a:xfrm>
            <a:prstGeom prst="ellipse">
              <a:avLst/>
            </a:prstGeom>
            <a:solidFill>
              <a:srgbClr val="373687"/>
            </a:solidFill>
            <a:ln w="25400" cap="flat" cmpd="sng">
              <a:solidFill>
                <a:srgbClr val="3736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6;p23">
              <a:extLst>
                <a:ext uri="{FF2B5EF4-FFF2-40B4-BE49-F238E27FC236}">
                  <a16:creationId xmlns:a16="http://schemas.microsoft.com/office/drawing/2014/main" id="{623597D4-ED43-4D4E-B61F-A4A92970A9F6}"/>
                </a:ext>
              </a:extLst>
            </p:cNvPr>
            <p:cNvSpPr/>
            <p:nvPr/>
          </p:nvSpPr>
          <p:spPr>
            <a:xfrm>
              <a:off x="3982849" y="936096"/>
              <a:ext cx="2497870" cy="3745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7;p23">
              <a:extLst>
                <a:ext uri="{FF2B5EF4-FFF2-40B4-BE49-F238E27FC236}">
                  <a16:creationId xmlns:a16="http://schemas.microsoft.com/office/drawing/2014/main" id="{5759663D-D1ED-4A3B-955C-CCE3B5C54093}"/>
                </a:ext>
              </a:extLst>
            </p:cNvPr>
            <p:cNvSpPr txBox="1"/>
            <p:nvPr/>
          </p:nvSpPr>
          <p:spPr>
            <a:xfrm>
              <a:off x="4315572" y="671459"/>
              <a:ext cx="2497870" cy="374580"/>
            </a:xfrm>
            <a:prstGeom prst="rect">
              <a:avLst/>
            </a:prstGeom>
            <a:noFill/>
            <a:ln>
              <a:noFill/>
            </a:ln>
          </p:spPr>
          <p:txBody>
            <a:bodyPr spcFirstLastPara="1" wrap="square" lIns="198625" tIns="0" rIns="0" bIns="0" anchor="t" anchorCtr="0">
              <a:noAutofit/>
            </a:bodyPr>
            <a:lstStyle/>
            <a:p>
              <a:pPr marL="0" marR="0" lvl="0" indent="0" algn="ctr" rtl="0">
                <a:lnSpc>
                  <a:spcPct val="90000"/>
                </a:lnSpc>
                <a:spcBef>
                  <a:spcPts val="0"/>
                </a:spcBef>
                <a:spcAft>
                  <a:spcPts val="0"/>
                </a:spcAft>
                <a:buClr>
                  <a:srgbClr val="373687"/>
                </a:buClr>
                <a:buSzPts val="1600"/>
                <a:buFont typeface="Arial"/>
                <a:buNone/>
              </a:pPr>
              <a:r>
                <a:rPr lang="en-GB" sz="2400" b="0" i="0" u="none" strike="noStrike" cap="none" dirty="0">
                  <a:latin typeface="Arial"/>
                  <a:ea typeface="Arial"/>
                  <a:cs typeface="Arial"/>
                  <a:sym typeface="Arial"/>
                </a:rPr>
                <a:t>          Get support</a:t>
              </a:r>
              <a:endParaRPr sz="2400" dirty="0"/>
            </a:p>
          </p:txBody>
        </p:sp>
      </p:grpSp>
    </p:spTree>
    <p:extLst>
      <p:ext uri="{BB962C8B-B14F-4D97-AF65-F5344CB8AC3E}">
        <p14:creationId xmlns:p14="http://schemas.microsoft.com/office/powerpoint/2010/main" val="3982397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15B67E-3C72-46BC-857D-90E373026B2A}"/>
              </a:ext>
            </a:extLst>
          </p:cNvPr>
          <p:cNvSpPr txBox="1"/>
          <p:nvPr/>
        </p:nvSpPr>
        <p:spPr>
          <a:xfrm>
            <a:off x="1115209" y="881678"/>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How can I build self-confidence?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descr="a white rectangle with rounded corners containing the text: help yourself!">
            <a:extLst>
              <a:ext uri="{FF2B5EF4-FFF2-40B4-BE49-F238E27FC236}">
                <a16:creationId xmlns:a16="http://schemas.microsoft.com/office/drawing/2014/main" id="{F93F7F59-0CF3-4BBC-A7AD-4BCC2A3170C8}"/>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MT Lt"/>
              </a:rPr>
              <a:t>You’ve got to help yourself!</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263649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0515600" cy="1325563"/>
          </a:xfrm>
        </p:spPr>
        <p:txBody>
          <a:bodyPr/>
          <a:lstStyle/>
          <a:p>
            <a:pPr algn="ctr"/>
            <a:r>
              <a:rPr lang="en-GB" dirty="0"/>
              <a:t>Ways to be positive</a:t>
            </a:r>
            <a:br>
              <a:rPr lang="en-GB" dirty="0"/>
            </a:br>
            <a:r>
              <a:rPr lang="en-GB" sz="2400" b="0" dirty="0"/>
              <a:t>There are things you can do increase your self-confidence</a:t>
            </a:r>
            <a:endParaRPr lang="en-GB" dirty="0"/>
          </a:p>
        </p:txBody>
      </p:sp>
      <p:sp>
        <p:nvSpPr>
          <p:cNvPr id="5" name="Rectangle: Rounded Corners 4" descr="a light purple square with rounded corners containing the text: be resilient ">
            <a:extLst>
              <a:ext uri="{FF2B5EF4-FFF2-40B4-BE49-F238E27FC236}">
                <a16:creationId xmlns:a16="http://schemas.microsoft.com/office/drawing/2014/main" id="{6ECC5959-2B68-40A7-BAF9-46EE842BDA4A}"/>
              </a:ext>
            </a:extLst>
          </p:cNvPr>
          <p:cNvSpPr/>
          <p:nvPr/>
        </p:nvSpPr>
        <p:spPr>
          <a:xfrm>
            <a:off x="838200" y="1959326"/>
            <a:ext cx="2801815" cy="132556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panose="020B0604020202020204" pitchFamily="34" charset="0"/>
                <a:cs typeface="Arial" panose="020B0604020202020204" pitchFamily="34" charset="0"/>
              </a:rPr>
              <a:t>Be resilient</a:t>
            </a:r>
            <a:endParaRPr lang="en-GB" sz="2400" dirty="0">
              <a:solidFill>
                <a:schemeClr val="bg1"/>
              </a:solidFill>
            </a:endParaRPr>
          </a:p>
        </p:txBody>
      </p:sp>
      <p:sp>
        <p:nvSpPr>
          <p:cNvPr id="7" name="Rectangle: Rounded Corners 6" descr="a magenta square with rounded corners containing the text: be prepared - research and preparation">
            <a:extLst>
              <a:ext uri="{FF2B5EF4-FFF2-40B4-BE49-F238E27FC236}">
                <a16:creationId xmlns:a16="http://schemas.microsoft.com/office/drawing/2014/main" id="{7FC701EB-DA8E-47FF-AA32-2BF883AE0183}"/>
              </a:ext>
            </a:extLst>
          </p:cNvPr>
          <p:cNvSpPr/>
          <p:nvPr/>
        </p:nvSpPr>
        <p:spPr>
          <a:xfrm>
            <a:off x="838200" y="4416923"/>
            <a:ext cx="2801815" cy="1426679"/>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Be prepared</a:t>
            </a:r>
          </a:p>
        </p:txBody>
      </p:sp>
      <p:sp>
        <p:nvSpPr>
          <p:cNvPr id="8" name="Rectangle: Rounded Corners 7" descr="a purple square with rounded corners containing the text: be optimistic">
            <a:extLst>
              <a:ext uri="{FF2B5EF4-FFF2-40B4-BE49-F238E27FC236}">
                <a16:creationId xmlns:a16="http://schemas.microsoft.com/office/drawing/2014/main" id="{0EB42360-A8B6-4882-8410-C892DF8AF563}"/>
              </a:ext>
            </a:extLst>
          </p:cNvPr>
          <p:cNvSpPr/>
          <p:nvPr/>
        </p:nvSpPr>
        <p:spPr>
          <a:xfrm>
            <a:off x="8551984" y="1895258"/>
            <a:ext cx="2801815" cy="1389631"/>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Be optimistic</a:t>
            </a:r>
          </a:p>
        </p:txBody>
      </p:sp>
      <p:sp>
        <p:nvSpPr>
          <p:cNvPr id="9" name="Rectangle: Rounded Corners 8" descr="red rectangle with rounded corners containing the text: try something new.">
            <a:extLst>
              <a:ext uri="{FF2B5EF4-FFF2-40B4-BE49-F238E27FC236}">
                <a16:creationId xmlns:a16="http://schemas.microsoft.com/office/drawing/2014/main" id="{63DF2C8A-3910-493E-BD1B-763B2A37B9CD}"/>
              </a:ext>
            </a:extLst>
          </p:cNvPr>
          <p:cNvSpPr/>
          <p:nvPr/>
        </p:nvSpPr>
        <p:spPr>
          <a:xfrm>
            <a:off x="8551985" y="4416923"/>
            <a:ext cx="2801815" cy="138963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panose="020B0604020202020204" pitchFamily="34" charset="0"/>
                <a:cs typeface="Arial" panose="020B0604020202020204" pitchFamily="34" charset="0"/>
              </a:rPr>
              <a:t>Try something new</a:t>
            </a:r>
            <a:endParaRPr lang="en-GB" sz="2400" dirty="0">
              <a:solidFill>
                <a:schemeClr val="bg1"/>
              </a:solidFill>
            </a:endParaRPr>
          </a:p>
        </p:txBody>
      </p:sp>
      <p:pic>
        <p:nvPicPr>
          <p:cNvPr id="4098" name="Picture 2" descr="A silhouette character with a love heart in the space of the head and beams coming out of the head to show positivity and happiness. ">
            <a:extLst>
              <a:ext uri="{FF2B5EF4-FFF2-40B4-BE49-F238E27FC236}">
                <a16:creationId xmlns:a16="http://schemas.microsoft.com/office/drawing/2014/main" id="{02D19978-5AD0-4972-A318-CA0257AC27A8}"/>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607" y="1740432"/>
            <a:ext cx="3760786" cy="376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466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Activity</a:t>
            </a:r>
            <a:br>
              <a:rPr lang="en-GB" dirty="0"/>
            </a:br>
            <a:r>
              <a:rPr lang="en-GB" sz="2400" b="0" dirty="0"/>
              <a:t>Who inspires you?</a:t>
            </a:r>
            <a:br>
              <a:rPr lang="en-GB" dirty="0"/>
            </a:br>
            <a:endParaRPr lang="en-GB" dirty="0"/>
          </a:p>
        </p:txBody>
      </p:sp>
      <p:pic>
        <p:nvPicPr>
          <p:cNvPr id="4" name="Picture 3">
            <a:extLst>
              <a:ext uri="{FF2B5EF4-FFF2-40B4-BE49-F238E27FC236}">
                <a16:creationId xmlns:a16="http://schemas.microsoft.com/office/drawing/2014/main" id="{BB2B3B39-E2A3-412D-8F79-7EF6B0405F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09671" y="224855"/>
            <a:ext cx="2014490" cy="2034838"/>
          </a:xfrm>
          <a:prstGeom prst="rect">
            <a:avLst/>
          </a:prstGeom>
        </p:spPr>
      </p:pic>
      <p:pic>
        <p:nvPicPr>
          <p:cNvPr id="7" name="Google Shape;204;p26" descr="a photo of Barack Obama">
            <a:extLst>
              <a:ext uri="{FF2B5EF4-FFF2-40B4-BE49-F238E27FC236}">
                <a16:creationId xmlns:a16="http://schemas.microsoft.com/office/drawing/2014/main" id="{D186B353-6591-42C3-BBF8-BAB7DC197569}"/>
              </a:ext>
            </a:extLst>
          </p:cNvPr>
          <p:cNvPicPr preferRelativeResize="0"/>
          <p:nvPr/>
        </p:nvPicPr>
        <p:blipFill rotWithShape="1">
          <a:blip r:embed="rId4">
            <a:alphaModFix/>
          </a:blip>
          <a:srcRect/>
          <a:stretch/>
        </p:blipFill>
        <p:spPr>
          <a:xfrm>
            <a:off x="182880" y="1027906"/>
            <a:ext cx="1584960" cy="1920240"/>
          </a:xfrm>
          <a:prstGeom prst="rect">
            <a:avLst/>
          </a:prstGeom>
          <a:noFill/>
          <a:ln>
            <a:noFill/>
          </a:ln>
        </p:spPr>
      </p:pic>
      <p:pic>
        <p:nvPicPr>
          <p:cNvPr id="9" name="Google Shape;210;p26" descr="a photo of Nelson Mandela">
            <a:extLst>
              <a:ext uri="{FF2B5EF4-FFF2-40B4-BE49-F238E27FC236}">
                <a16:creationId xmlns:a16="http://schemas.microsoft.com/office/drawing/2014/main" id="{78CA1EF2-BD42-45E3-9258-5C2AF62F1F16}"/>
              </a:ext>
            </a:extLst>
          </p:cNvPr>
          <p:cNvPicPr preferRelativeResize="0"/>
          <p:nvPr/>
        </p:nvPicPr>
        <p:blipFill rotWithShape="1">
          <a:blip r:embed="rId5">
            <a:alphaModFix/>
          </a:blip>
          <a:srcRect/>
          <a:stretch/>
        </p:blipFill>
        <p:spPr>
          <a:xfrm>
            <a:off x="366174" y="4868386"/>
            <a:ext cx="1401665" cy="1809631"/>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26" name="Picture 2" descr="a photo of David Beckham ">
            <a:extLst>
              <a:ext uri="{FF2B5EF4-FFF2-40B4-BE49-F238E27FC236}">
                <a16:creationId xmlns:a16="http://schemas.microsoft.com/office/drawing/2014/main" id="{DC0630ED-5B78-497B-B055-B291C0D783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4574" y="4868385"/>
            <a:ext cx="1308487" cy="18096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a photo of Zendaya">
            <a:extLst>
              <a:ext uri="{FF2B5EF4-FFF2-40B4-BE49-F238E27FC236}">
                <a16:creationId xmlns:a16="http://schemas.microsoft.com/office/drawing/2014/main" id="{B4DDA66B-AC1E-4CB6-AD86-8F7E775D7F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5043" y="4846750"/>
            <a:ext cx="1176758" cy="18312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a photo of Ellie Simmonds">
            <a:extLst>
              <a:ext uri="{FF2B5EF4-FFF2-40B4-BE49-F238E27FC236}">
                <a16:creationId xmlns:a16="http://schemas.microsoft.com/office/drawing/2014/main" id="{8290D2A6-9F86-4063-8119-A432FCCDED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1133" y="5265990"/>
            <a:ext cx="1890185" cy="1134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descr="a photo of Greta Thunberg and Malala Yousafzai">
            <a:extLst>
              <a:ext uri="{FF2B5EF4-FFF2-40B4-BE49-F238E27FC236}">
                <a16:creationId xmlns:a16="http://schemas.microsoft.com/office/drawing/2014/main" id="{A3D717C7-B2DA-4A13-A1DD-67299D94767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0224" t="-1" r="24248" b="-1"/>
          <a:stretch/>
        </p:blipFill>
        <p:spPr bwMode="auto">
          <a:xfrm>
            <a:off x="262174" y="3075505"/>
            <a:ext cx="1505665" cy="16686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Rectangle: Rounded Corners 10" descr="purple rectangle with rounded corners containing the text: think of someone you find inspiring">
            <a:extLst>
              <a:ext uri="{FF2B5EF4-FFF2-40B4-BE49-F238E27FC236}">
                <a16:creationId xmlns:a16="http://schemas.microsoft.com/office/drawing/2014/main" id="{B27E88AB-A197-4544-8894-913F797D4A8A}"/>
              </a:ext>
            </a:extLst>
          </p:cNvPr>
          <p:cNvSpPr/>
          <p:nvPr/>
        </p:nvSpPr>
        <p:spPr>
          <a:xfrm>
            <a:off x="2896225" y="1988026"/>
            <a:ext cx="6514394" cy="1059711"/>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Think of someone you find inspiring…</a:t>
            </a:r>
          </a:p>
        </p:txBody>
      </p:sp>
      <p:sp>
        <p:nvSpPr>
          <p:cNvPr id="12" name="Rectangle: Rounded Corners 11" descr="red rectangle with rounded corners containing the text: how do they inspire you? How can that help you be more confident?">
            <a:extLst>
              <a:ext uri="{FF2B5EF4-FFF2-40B4-BE49-F238E27FC236}">
                <a16:creationId xmlns:a16="http://schemas.microsoft.com/office/drawing/2014/main" id="{BFCE58CB-2334-41B3-8641-B82049263FD4}"/>
              </a:ext>
            </a:extLst>
          </p:cNvPr>
          <p:cNvSpPr/>
          <p:nvPr/>
        </p:nvSpPr>
        <p:spPr>
          <a:xfrm>
            <a:off x="2896225" y="3578054"/>
            <a:ext cx="6514394" cy="105971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panose="020B0604020202020204" pitchFamily="34" charset="0"/>
                <a:cs typeface="Arial" panose="020B0604020202020204" pitchFamily="34" charset="0"/>
              </a:rPr>
              <a:t>How do they inspire you?</a:t>
            </a:r>
            <a:endParaRPr lang="en-GB" sz="2400" dirty="0">
              <a:solidFill>
                <a:schemeClr val="bg1"/>
              </a:solidFill>
            </a:endParaRPr>
          </a:p>
          <a:p>
            <a:pPr algn="ctr"/>
            <a:r>
              <a:rPr lang="en-GB" sz="2400" dirty="0">
                <a:solidFill>
                  <a:schemeClr val="bg1"/>
                </a:solidFill>
                <a:latin typeface="Arial" panose="020B0604020202020204" pitchFamily="34" charset="0"/>
                <a:cs typeface="Arial" panose="020B0604020202020204" pitchFamily="34" charset="0"/>
              </a:rPr>
              <a:t>How can that help you be more confident?</a:t>
            </a:r>
            <a:endParaRPr lang="en-GB" sz="2400" dirty="0">
              <a:solidFill>
                <a:schemeClr val="bg1"/>
              </a:solidFill>
            </a:endParaRPr>
          </a:p>
        </p:txBody>
      </p:sp>
    </p:spTree>
    <p:extLst>
      <p:ext uri="{BB962C8B-B14F-4D97-AF65-F5344CB8AC3E}">
        <p14:creationId xmlns:p14="http://schemas.microsoft.com/office/powerpoint/2010/main" val="4062746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413657" y="365125"/>
            <a:ext cx="10940143" cy="1325563"/>
          </a:xfrm>
        </p:spPr>
        <p:txBody>
          <a:bodyPr/>
          <a:lstStyle/>
          <a:p>
            <a:pPr algn="ctr"/>
            <a:r>
              <a:rPr lang="en-GB" dirty="0"/>
              <a:t>More information or support?</a:t>
            </a:r>
            <a:br>
              <a:rPr lang="en-GB" dirty="0"/>
            </a:br>
            <a:r>
              <a:rPr lang="en-GB" sz="2400" b="0" dirty="0"/>
              <a:t>Here are some organisations that might be able to help!</a:t>
            </a:r>
            <a:r>
              <a:rPr lang="en-GB" dirty="0"/>
              <a:t> </a:t>
            </a:r>
          </a:p>
        </p:txBody>
      </p:sp>
      <p:pic>
        <p:nvPicPr>
          <p:cNvPr id="10" name="Google Shape;220;p27" descr="childline logo and phone number 0800 1111">
            <a:extLst>
              <a:ext uri="{FF2B5EF4-FFF2-40B4-BE49-F238E27FC236}">
                <a16:creationId xmlns:a16="http://schemas.microsoft.com/office/drawing/2014/main" id="{71DD81F7-B409-4C41-BCFF-304E22A25269}"/>
              </a:ext>
            </a:extLst>
          </p:cNvPr>
          <p:cNvPicPr preferRelativeResize="0"/>
          <p:nvPr/>
        </p:nvPicPr>
        <p:blipFill>
          <a:blip r:embed="rId3">
            <a:alphaModFix/>
          </a:blip>
          <a:stretch>
            <a:fillRect/>
          </a:stretch>
        </p:blipFill>
        <p:spPr>
          <a:xfrm>
            <a:off x="1066800" y="2270653"/>
            <a:ext cx="2825848" cy="1735790"/>
          </a:xfrm>
          <a:prstGeom prst="rect">
            <a:avLst/>
          </a:prstGeom>
          <a:noFill/>
          <a:ln>
            <a:noFill/>
          </a:ln>
        </p:spPr>
      </p:pic>
      <p:pic>
        <p:nvPicPr>
          <p:cNvPr id="11" name="Google Shape;222;p27" descr="Anxiety UK logo">
            <a:extLst>
              <a:ext uri="{FF2B5EF4-FFF2-40B4-BE49-F238E27FC236}">
                <a16:creationId xmlns:a16="http://schemas.microsoft.com/office/drawing/2014/main" id="{90854D5F-6F1E-436B-9910-D5AF9A458022}"/>
              </a:ext>
            </a:extLst>
          </p:cNvPr>
          <p:cNvPicPr preferRelativeResize="0"/>
          <p:nvPr/>
        </p:nvPicPr>
        <p:blipFill>
          <a:blip r:embed="rId4">
            <a:alphaModFix/>
          </a:blip>
          <a:stretch>
            <a:fillRect/>
          </a:stretch>
        </p:blipFill>
        <p:spPr>
          <a:xfrm>
            <a:off x="4726152" y="2519219"/>
            <a:ext cx="3198647" cy="1366981"/>
          </a:xfrm>
          <a:prstGeom prst="rect">
            <a:avLst/>
          </a:prstGeom>
          <a:noFill/>
          <a:ln>
            <a:noFill/>
          </a:ln>
        </p:spPr>
      </p:pic>
      <p:pic>
        <p:nvPicPr>
          <p:cNvPr id="12" name="Google Shape;223;p27" descr="The Lowdown logo">
            <a:extLst>
              <a:ext uri="{FF2B5EF4-FFF2-40B4-BE49-F238E27FC236}">
                <a16:creationId xmlns:a16="http://schemas.microsoft.com/office/drawing/2014/main" id="{9331AD47-6BC6-4D89-8164-B8458518C5AC}"/>
              </a:ext>
            </a:extLst>
          </p:cNvPr>
          <p:cNvPicPr preferRelativeResize="0"/>
          <p:nvPr/>
        </p:nvPicPr>
        <p:blipFill>
          <a:blip r:embed="rId5">
            <a:alphaModFix/>
          </a:blip>
          <a:stretch>
            <a:fillRect/>
          </a:stretch>
        </p:blipFill>
        <p:spPr>
          <a:xfrm>
            <a:off x="8952498" y="2226900"/>
            <a:ext cx="2031754" cy="1811700"/>
          </a:xfrm>
          <a:prstGeom prst="rect">
            <a:avLst/>
          </a:prstGeom>
          <a:noFill/>
          <a:ln>
            <a:noFill/>
          </a:ln>
        </p:spPr>
      </p:pic>
      <p:pic>
        <p:nvPicPr>
          <p:cNvPr id="13" name="Google Shape;218;p27" descr="Young Minds logo">
            <a:extLst>
              <a:ext uri="{FF2B5EF4-FFF2-40B4-BE49-F238E27FC236}">
                <a16:creationId xmlns:a16="http://schemas.microsoft.com/office/drawing/2014/main" id="{897F0949-BB89-4C9D-BAFA-CA6E659DCCE4}"/>
              </a:ext>
            </a:extLst>
          </p:cNvPr>
          <p:cNvPicPr preferRelativeResize="0"/>
          <p:nvPr/>
        </p:nvPicPr>
        <p:blipFill>
          <a:blip r:embed="rId6">
            <a:alphaModFix/>
          </a:blip>
          <a:stretch>
            <a:fillRect/>
          </a:stretch>
        </p:blipFill>
        <p:spPr>
          <a:xfrm>
            <a:off x="1066800" y="4854887"/>
            <a:ext cx="2401305" cy="624850"/>
          </a:xfrm>
          <a:prstGeom prst="rect">
            <a:avLst/>
          </a:prstGeom>
          <a:noFill/>
          <a:ln>
            <a:noFill/>
          </a:ln>
        </p:spPr>
      </p:pic>
      <p:pic>
        <p:nvPicPr>
          <p:cNvPr id="14" name="Google Shape;219;p27" descr="MIND logo">
            <a:extLst>
              <a:ext uri="{FF2B5EF4-FFF2-40B4-BE49-F238E27FC236}">
                <a16:creationId xmlns:a16="http://schemas.microsoft.com/office/drawing/2014/main" id="{7CAA8102-4D03-4960-9D93-5892B2E33D5D}"/>
              </a:ext>
            </a:extLst>
          </p:cNvPr>
          <p:cNvPicPr preferRelativeResize="0"/>
          <p:nvPr/>
        </p:nvPicPr>
        <p:blipFill>
          <a:blip r:embed="rId7">
            <a:alphaModFix/>
          </a:blip>
          <a:stretch>
            <a:fillRect/>
          </a:stretch>
        </p:blipFill>
        <p:spPr>
          <a:xfrm>
            <a:off x="4584972" y="4101162"/>
            <a:ext cx="3022059" cy="1532666"/>
          </a:xfrm>
          <a:prstGeom prst="rect">
            <a:avLst/>
          </a:prstGeom>
          <a:noFill/>
          <a:ln>
            <a:noFill/>
          </a:ln>
        </p:spPr>
      </p:pic>
      <p:pic>
        <p:nvPicPr>
          <p:cNvPr id="15" name="Google Shape;221;p27" descr="Nightline logo">
            <a:extLst>
              <a:ext uri="{FF2B5EF4-FFF2-40B4-BE49-F238E27FC236}">
                <a16:creationId xmlns:a16="http://schemas.microsoft.com/office/drawing/2014/main" id="{F262D1E5-4DA1-40BF-AF52-9A2ABFC7F215}"/>
              </a:ext>
            </a:extLst>
          </p:cNvPr>
          <p:cNvPicPr preferRelativeResize="0"/>
          <p:nvPr/>
        </p:nvPicPr>
        <p:blipFill>
          <a:blip r:embed="rId8">
            <a:alphaModFix/>
          </a:blip>
          <a:stretch>
            <a:fillRect/>
          </a:stretch>
        </p:blipFill>
        <p:spPr>
          <a:xfrm>
            <a:off x="9037074" y="4224494"/>
            <a:ext cx="1947178" cy="1556205"/>
          </a:xfrm>
          <a:prstGeom prst="rect">
            <a:avLst/>
          </a:prstGeom>
          <a:noFill/>
          <a:ln>
            <a:noFill/>
          </a:ln>
        </p:spPr>
      </p:pic>
    </p:spTree>
    <p:extLst>
      <p:ext uri="{BB962C8B-B14F-4D97-AF65-F5344CB8AC3E}">
        <p14:creationId xmlns:p14="http://schemas.microsoft.com/office/powerpoint/2010/main" val="987440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1D62-B922-4519-8A5C-144253A51206}"/>
              </a:ext>
            </a:extLst>
          </p:cNvPr>
          <p:cNvSpPr>
            <a:spLocks noGrp="1"/>
          </p:cNvSpPr>
          <p:nvPr>
            <p:ph type="title"/>
          </p:nvPr>
        </p:nvSpPr>
        <p:spPr>
          <a:xfrm>
            <a:off x="3314181" y="1399937"/>
            <a:ext cx="5496560" cy="451339"/>
          </a:xfrm>
        </p:spPr>
        <p:txBody>
          <a:bodyPr/>
          <a:lstStyle/>
          <a:p>
            <a:r>
              <a:rPr lang="en-GB" sz="2400" dirty="0">
                <a:solidFill>
                  <a:srgbClr val="6B355A"/>
                </a:solidFill>
              </a:rPr>
              <a:t>Don’t forget to complete our survey!</a:t>
            </a:r>
          </a:p>
        </p:txBody>
      </p:sp>
      <p:sp>
        <p:nvSpPr>
          <p:cNvPr id="3" name="Rectangle: Rounded Corners 2" descr="a box with rounded corners that contains the link to the Aspire Higher survey">
            <a:extLst>
              <a:ext uri="{FF2B5EF4-FFF2-40B4-BE49-F238E27FC236}">
                <a16:creationId xmlns:a16="http://schemas.microsoft.com/office/drawing/2014/main" id="{8FE6BD03-188B-4D20-83FE-CB11A57A484D}"/>
              </a:ext>
            </a:extLst>
          </p:cNvPr>
          <p:cNvSpPr/>
          <p:nvPr/>
        </p:nvSpPr>
        <p:spPr>
          <a:xfrm>
            <a:off x="3653790" y="472374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sz="2400" b="1" dirty="0">
                <a:solidFill>
                  <a:schemeClr val="bg2"/>
                </a:solidFill>
                <a:hlinkClick r:id="rId3">
                  <a:extLst>
                    <a:ext uri="{A12FA001-AC4F-418D-AE19-62706E023703}">
                      <ahyp:hlinkClr xmlns:ahyp="http://schemas.microsoft.com/office/drawing/2018/hyperlinkcolor" val="tx"/>
                    </a:ext>
                  </a:extLst>
                </a:hlinkClick>
              </a:rPr>
              <a:t>Click here for survey</a:t>
            </a:r>
            <a:r>
              <a:rPr lang="en-GB" sz="2400" b="1" u="sng" dirty="0">
                <a:solidFill>
                  <a:schemeClr val="bg2"/>
                </a:solidFill>
              </a:rPr>
              <a:t> </a:t>
            </a:r>
          </a:p>
        </p:txBody>
      </p:sp>
      <p:sp>
        <p:nvSpPr>
          <p:cNvPr id="6" name="Title 1">
            <a:extLst>
              <a:ext uri="{FF2B5EF4-FFF2-40B4-BE49-F238E27FC236}">
                <a16:creationId xmlns:a16="http://schemas.microsoft.com/office/drawing/2014/main" id="{129AEF85-45A4-4B3F-84D3-FBCF58774AE6}"/>
              </a:ext>
            </a:extLst>
          </p:cNvPr>
          <p:cNvSpPr txBox="1">
            <a:spLocks/>
          </p:cNvSpPr>
          <p:nvPr/>
        </p:nvSpPr>
        <p:spPr>
          <a:xfrm>
            <a:off x="746760" y="563236"/>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pic>
        <p:nvPicPr>
          <p:cNvPr id="7" name="Picture 6">
            <a:extLst>
              <a:ext uri="{FF2B5EF4-FFF2-40B4-BE49-F238E27FC236}">
                <a16:creationId xmlns:a16="http://schemas.microsoft.com/office/drawing/2014/main" id="{F326BC29-8FBD-418F-9FA2-13154C63230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050">
            <a:off x="4053341" y="1560572"/>
            <a:ext cx="3902441" cy="3242470"/>
          </a:xfrm>
          <a:prstGeom prst="rect">
            <a:avLst/>
          </a:prstGeom>
        </p:spPr>
      </p:pic>
      <p:pic>
        <p:nvPicPr>
          <p:cNvPr id="9" name="Picture 2">
            <a:extLst>
              <a:ext uri="{FF2B5EF4-FFF2-40B4-BE49-F238E27FC236}">
                <a16:creationId xmlns:a16="http://schemas.microsoft.com/office/drawing/2014/main" id="{D425CCBD-83FF-459F-9E82-8695BDB80B55}"/>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he Aspire Higher logo">
            <a:extLst>
              <a:ext uri="{FF2B5EF4-FFF2-40B4-BE49-F238E27FC236}">
                <a16:creationId xmlns:a16="http://schemas.microsoft.com/office/drawing/2014/main" id="{391917D6-3B1D-4E32-944F-45EC914F3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8639" y="4281629"/>
            <a:ext cx="884223" cy="884223"/>
          </a:xfrm>
          <a:prstGeom prst="rect">
            <a:avLst/>
          </a:prstGeom>
        </p:spPr>
      </p:pic>
      <p:sp>
        <p:nvSpPr>
          <p:cNvPr id="23" name="Rectangle 22">
            <a:extLst>
              <a:ext uri="{FF2B5EF4-FFF2-40B4-BE49-F238E27FC236}">
                <a16:creationId xmlns:a16="http://schemas.microsoft.com/office/drawing/2014/main" id="{6C3E9D83-64A1-488F-868D-CFAA7C4428FC}"/>
              </a:ext>
            </a:extLst>
          </p:cNvPr>
          <p:cNvSpPr/>
          <p:nvPr/>
        </p:nvSpPr>
        <p:spPr>
          <a:xfrm>
            <a:off x="8933060" y="5115140"/>
            <a:ext cx="2111475" cy="369332"/>
          </a:xfrm>
          <a:prstGeom prst="rect">
            <a:avLst/>
          </a:prstGeom>
        </p:spPr>
        <p:txBody>
          <a:bodyPr wrap="none">
            <a:spAutoFit/>
          </a:bodyPr>
          <a:lstStyle/>
          <a:p>
            <a:r>
              <a:rPr lang="en-GB" dirty="0">
                <a:solidFill>
                  <a:srgbClr val="A53959"/>
                </a:solidFill>
                <a:hlinkClick r:id="rId7">
                  <a:extLst>
                    <a:ext uri="{A12FA001-AC4F-418D-AE19-62706E023703}">
                      <ahyp:hlinkClr xmlns:ahyp="http://schemas.microsoft.com/office/drawing/2018/hyperlinkcolor" val="tx"/>
                    </a:ext>
                  </a:extLst>
                </a:hlinkClick>
              </a:rPr>
              <a:t>@AspireHigherNet</a:t>
            </a:r>
            <a:endParaRPr lang="en-GB" dirty="0">
              <a:solidFill>
                <a:srgbClr val="A53959"/>
              </a:solidFill>
            </a:endParaRPr>
          </a:p>
        </p:txBody>
      </p:sp>
      <p:sp>
        <p:nvSpPr>
          <p:cNvPr id="24" name="Rectangle 23">
            <a:hlinkClick r:id="rId8"/>
            <a:extLst>
              <a:ext uri="{FF2B5EF4-FFF2-40B4-BE49-F238E27FC236}">
                <a16:creationId xmlns:a16="http://schemas.microsoft.com/office/drawing/2014/main" id="{EBF75375-05E6-40BB-B678-B0680A22BA6A}"/>
              </a:ext>
            </a:extLst>
          </p:cNvPr>
          <p:cNvSpPr/>
          <p:nvPr/>
        </p:nvSpPr>
        <p:spPr>
          <a:xfrm>
            <a:off x="929640" y="5115140"/>
            <a:ext cx="2262222" cy="369332"/>
          </a:xfrm>
          <a:prstGeom prst="rect">
            <a:avLst/>
          </a:prstGeom>
        </p:spPr>
        <p:txBody>
          <a:bodyPr wrap="none">
            <a:spAutoFit/>
          </a:bodyPr>
          <a:lstStyle/>
          <a:p>
            <a:r>
              <a:rPr lang="en-GB" dirty="0">
                <a:solidFill>
                  <a:srgbClr val="A53959"/>
                </a:solidFill>
                <a:hlinkClick r:id="rId8">
                  <a:extLst>
                    <a:ext uri="{A12FA001-AC4F-418D-AE19-62706E023703}">
                      <ahyp:hlinkClr xmlns:ahyp="http://schemas.microsoft.com/office/drawing/2018/hyperlinkcolor" val="tx"/>
                    </a:ext>
                  </a:extLst>
                </a:hlinkClick>
              </a:rPr>
              <a:t>aspire-higher.co.uk/</a:t>
            </a:r>
            <a:r>
              <a:rPr lang="en-GB" dirty="0">
                <a:solidFill>
                  <a:srgbClr val="A53959"/>
                </a:solidFill>
              </a:rPr>
              <a:t> </a:t>
            </a:r>
          </a:p>
        </p:txBody>
      </p:sp>
      <p:pic>
        <p:nvPicPr>
          <p:cNvPr id="26" name="Picture 25" descr="the Twitter logo">
            <a:extLst>
              <a:ext uri="{FF2B5EF4-FFF2-40B4-BE49-F238E27FC236}">
                <a16:creationId xmlns:a16="http://schemas.microsoft.com/office/drawing/2014/main" id="{F593BA71-C0F8-4ABA-812E-A589C3A506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3156" y="4419004"/>
            <a:ext cx="585773" cy="609475"/>
          </a:xfrm>
          <a:prstGeom prst="rect">
            <a:avLst/>
          </a:prstGeom>
        </p:spPr>
      </p:pic>
    </p:spTree>
    <p:extLst>
      <p:ext uri="{BB962C8B-B14F-4D97-AF65-F5344CB8AC3E}">
        <p14:creationId xmlns:p14="http://schemas.microsoft.com/office/powerpoint/2010/main" val="2566594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p:txBody>
          <a:bodyPr/>
          <a:lstStyle/>
          <a:p>
            <a:r>
              <a:rPr lang="en-GB" dirty="0"/>
              <a:t>Self-Confidence</a:t>
            </a:r>
            <a:br>
              <a:rPr lang="en-GB" dirty="0"/>
            </a:br>
            <a:r>
              <a:rPr lang="en-GB" dirty="0"/>
              <a:t>Workshop</a:t>
            </a:r>
          </a:p>
        </p:txBody>
      </p:sp>
    </p:spTree>
    <p:extLst>
      <p:ext uri="{BB962C8B-B14F-4D97-AF65-F5344CB8AC3E}">
        <p14:creationId xmlns:p14="http://schemas.microsoft.com/office/powerpoint/2010/main" val="3603921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838200" y="632810"/>
            <a:ext cx="10515600" cy="1325563"/>
          </a:xfrm>
        </p:spPr>
        <p:txBody>
          <a:body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lvl="0" algn="ctr">
              <a:defRPr/>
            </a:pPr>
            <a:r>
              <a:rPr lang="en-GB" b="1" kern="0" spc="-120" dirty="0">
                <a:solidFill>
                  <a:prstClr val="white"/>
                </a:solidFill>
                <a:latin typeface="Arial" panose="020B0604020202020204" pitchFamily="34" charset="0"/>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518160" y="1558530"/>
            <a:ext cx="11206480" cy="830997"/>
          </a:xfrm>
          <a:prstGeom prst="rect">
            <a:avLst/>
          </a:prstGeom>
        </p:spPr>
        <p:txBody>
          <a:bodyPr wrap="square">
            <a:spAutoFit/>
          </a:bodyPr>
          <a:lstStyle/>
          <a:p>
            <a:pPr algn="ctr"/>
            <a:r>
              <a:rPr lang="en-GB" sz="2400" b="1" dirty="0">
                <a:solidFill>
                  <a:srgbClr val="6B355A"/>
                </a:solidFill>
              </a:rPr>
              <a:t>Please complete the survey – it takes just 2 minutes!</a:t>
            </a:r>
          </a:p>
          <a:p>
            <a:pPr algn="ctr"/>
            <a:r>
              <a:rPr lang="en-GB" sz="2400" b="1" dirty="0">
                <a:solidFill>
                  <a:srgbClr val="6B355A"/>
                </a:solidFill>
              </a:rPr>
              <a:t>It will help us support you more in the future!</a:t>
            </a:r>
          </a:p>
        </p:txBody>
      </p:sp>
      <p:sp>
        <p:nvSpPr>
          <p:cNvPr id="5" name="Rectangle: Rounded Corners 4" descr="a box with rounded corners that contains the hyperlink to the Aspire Higher survey">
            <a:extLst>
              <a:ext uri="{FF2B5EF4-FFF2-40B4-BE49-F238E27FC236}">
                <a16:creationId xmlns:a16="http://schemas.microsoft.com/office/drawing/2014/main" id="{483F341A-5BC0-4E86-89F3-D457EDCC2C78}"/>
              </a:ext>
            </a:extLst>
          </p:cNvPr>
          <p:cNvSpPr/>
          <p:nvPr/>
        </p:nvSpPr>
        <p:spPr>
          <a:xfrm>
            <a:off x="3749040" y="494665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sz="2400" b="1" u="sng" dirty="0">
                <a:solidFill>
                  <a:schemeClr val="bg2"/>
                </a:solidFill>
                <a:hlinkClick r:id="rId3">
                  <a:extLst>
                    <a:ext uri="{A12FA001-AC4F-418D-AE19-62706E023703}">
                      <ahyp:hlinkClr xmlns:ahyp="http://schemas.microsoft.com/office/drawing/2018/hyperlinkcolor" val="tx"/>
                    </a:ext>
                  </a:extLst>
                </a:hlinkClick>
              </a:rPr>
              <a:t>Click here for survey</a:t>
            </a:r>
            <a:endParaRPr lang="en-GB" sz="2400" b="1" u="sng" dirty="0">
              <a:solidFill>
                <a:schemeClr val="bg2"/>
              </a:solidFill>
            </a:endParaRPr>
          </a:p>
        </p:txBody>
      </p:sp>
      <p:pic>
        <p:nvPicPr>
          <p:cNvPr id="2050" name="Picture 2">
            <a:extLst>
              <a:ext uri="{FF2B5EF4-FFF2-40B4-BE49-F238E27FC236}">
                <a16:creationId xmlns:a16="http://schemas.microsoft.com/office/drawing/2014/main" id="{A27B71C1-78EE-4035-895E-F7A7E9C586B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5B81C69-2B51-47FE-9BA8-A34736CA05F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8847" y="1958373"/>
            <a:ext cx="5715000" cy="3057525"/>
          </a:xfrm>
          <a:prstGeom prst="rect">
            <a:avLst/>
          </a:prstGeom>
        </p:spPr>
      </p:pic>
    </p:spTree>
    <p:extLst>
      <p:ext uri="{BB962C8B-B14F-4D97-AF65-F5344CB8AC3E}">
        <p14:creationId xmlns:p14="http://schemas.microsoft.com/office/powerpoint/2010/main" val="275927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E4A85-1C48-764E-9A34-349BB3ED3021}"/>
              </a:ext>
            </a:extLst>
          </p:cNvPr>
          <p:cNvSpPr txBox="1"/>
          <p:nvPr/>
        </p:nvSpPr>
        <p:spPr>
          <a:xfrm>
            <a:off x="1115209" y="339852"/>
            <a:ext cx="9961581" cy="861774"/>
          </a:xfrm>
          <a:prstGeom prst="rect">
            <a:avLst/>
          </a:prstGeom>
          <a:noFill/>
        </p:spPr>
        <p:txBody>
          <a:bodyPr wrap="square" rtlCol="0">
            <a:spAutoFit/>
          </a:bodyPr>
          <a:lstStyle/>
          <a:p>
            <a:pPr algn="ctr"/>
            <a:r>
              <a:rPr lang="en-GB" sz="5000" b="1" u="sng" spc="-130" dirty="0">
                <a:latin typeface="Arial" panose="020B0604020202020204" pitchFamily="34" charset="0"/>
                <a:cs typeface="Arial" panose="020B0604020202020204" pitchFamily="34" charset="0"/>
              </a:rPr>
              <a:t>Content of the session</a:t>
            </a:r>
          </a:p>
        </p:txBody>
      </p:sp>
      <p:sp>
        <p:nvSpPr>
          <p:cNvPr id="29" name="TextBox 28">
            <a:extLst>
              <a:ext uri="{FF2B5EF4-FFF2-40B4-BE49-F238E27FC236}">
                <a16:creationId xmlns:a16="http://schemas.microsoft.com/office/drawing/2014/main" id="{6BD9D304-CA23-4B29-B661-2EE21D7AEC7E}"/>
              </a:ext>
            </a:extLst>
          </p:cNvPr>
          <p:cNvSpPr txBox="1"/>
          <p:nvPr/>
        </p:nvSpPr>
        <p:spPr>
          <a:xfrm>
            <a:off x="531225" y="1687369"/>
            <a:ext cx="10832192" cy="277672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What is self-confidence?</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How do you think about challenges?</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How can I build self-confidence?</a:t>
            </a: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spc="-120" dirty="0">
              <a:solidFill>
                <a:srgbClr val="9C5FB5"/>
              </a:solidFill>
            </a:endParaRPr>
          </a:p>
        </p:txBody>
      </p:sp>
    </p:spTree>
    <p:extLst>
      <p:ext uri="{BB962C8B-B14F-4D97-AF65-F5344CB8AC3E}">
        <p14:creationId xmlns:p14="http://schemas.microsoft.com/office/powerpoint/2010/main" val="35106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8" y="1072949"/>
            <a:ext cx="9961581"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self-confidence?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descr="white rectangle with rounded corners containing the text: how would you define it?">
            <a:extLst>
              <a:ext uri="{FF2B5EF4-FFF2-40B4-BE49-F238E27FC236}">
                <a16:creationId xmlns:a16="http://schemas.microsoft.com/office/drawing/2014/main" id="{EF011DAA-99A3-49A2-92A7-AD823BF6FB2E}"/>
              </a:ext>
            </a:extLst>
          </p:cNvPr>
          <p:cNvSpPr/>
          <p:nvPr/>
        </p:nvSpPr>
        <p:spPr>
          <a:xfrm>
            <a:off x="729448"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MT Lt"/>
                <a:ea typeface="+mn-ea"/>
                <a:cs typeface="+mn-cs"/>
              </a:rPr>
              <a:t>How</a:t>
            </a:r>
            <a:r>
              <a:rPr kumimoji="0" lang="en-GB" sz="2400" b="0" i="0" u="none" strike="noStrike" kern="1200" cap="none" spc="0" normalizeH="0" noProof="0" dirty="0">
                <a:ln>
                  <a:noFill/>
                </a:ln>
                <a:solidFill>
                  <a:prstClr val="black"/>
                </a:solidFill>
                <a:effectLst/>
                <a:uLnTx/>
                <a:uFillTx/>
                <a:latin typeface="Arial MT Lt"/>
                <a:ea typeface="+mn-ea"/>
                <a:cs typeface="+mn-cs"/>
              </a:rPr>
              <a:t> would you define it?</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337334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0515600" cy="1325563"/>
          </a:xfrm>
        </p:spPr>
        <p:txBody>
          <a:bodyPr/>
          <a:lstStyle/>
          <a:p>
            <a:pPr algn="ctr"/>
            <a:r>
              <a:rPr lang="en-GB" dirty="0"/>
              <a:t>What is self-confidence?</a:t>
            </a:r>
            <a:br>
              <a:rPr lang="en-GB" dirty="0"/>
            </a:br>
            <a:r>
              <a:rPr lang="en-GB" sz="2400" b="0" dirty="0"/>
              <a:t>What would your definition be?</a:t>
            </a:r>
            <a:br>
              <a:rPr lang="en-GB" sz="2400" b="0" dirty="0"/>
            </a:br>
            <a:r>
              <a:rPr lang="en-GB" sz="2400" b="0" dirty="0"/>
              <a:t>Does it compare to any of these?</a:t>
            </a:r>
            <a:endParaRPr lang="en-GB" dirty="0"/>
          </a:p>
        </p:txBody>
      </p:sp>
      <p:sp>
        <p:nvSpPr>
          <p:cNvPr id="5" name="Rectangle: Rounded Corners 4" descr="a light purple square with rounded corners containing the text: the attribute of knowing oneself.">
            <a:extLst>
              <a:ext uri="{FF2B5EF4-FFF2-40B4-BE49-F238E27FC236}">
                <a16:creationId xmlns:a16="http://schemas.microsoft.com/office/drawing/2014/main" id="{6ECC5959-2B68-40A7-BAF9-46EE842BDA4A}"/>
              </a:ext>
            </a:extLst>
          </p:cNvPr>
          <p:cNvSpPr/>
          <p:nvPr/>
        </p:nvSpPr>
        <p:spPr>
          <a:xfrm>
            <a:off x="627206" y="2599184"/>
            <a:ext cx="3107384" cy="2568127"/>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The attribute of knowing oneself.</a:t>
            </a:r>
          </a:p>
        </p:txBody>
      </p:sp>
      <p:sp>
        <p:nvSpPr>
          <p:cNvPr id="7" name="Rectangle: Rounded Corners 6" descr="a magenta square with rounded corners containing the text: being capable of developing and applying criteria for the evaluation of personal strengths and weaknesses">
            <a:extLst>
              <a:ext uri="{FF2B5EF4-FFF2-40B4-BE49-F238E27FC236}">
                <a16:creationId xmlns:a16="http://schemas.microsoft.com/office/drawing/2014/main" id="{7FC701EB-DA8E-47FF-AA32-2BF883AE0183}"/>
              </a:ext>
            </a:extLst>
          </p:cNvPr>
          <p:cNvSpPr/>
          <p:nvPr/>
        </p:nvSpPr>
        <p:spPr>
          <a:xfrm>
            <a:off x="4542308" y="2599183"/>
            <a:ext cx="3107384" cy="2568127"/>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Being capable of evaluating personal strengths and weaknesses.</a:t>
            </a:r>
          </a:p>
        </p:txBody>
      </p:sp>
      <p:sp>
        <p:nvSpPr>
          <p:cNvPr id="9" name="Rectangle: Rounded Corners 8" descr="a red square with rounded corners containing the text: being able to positively represent your abilities and experiences with confidence.">
            <a:extLst>
              <a:ext uri="{FF2B5EF4-FFF2-40B4-BE49-F238E27FC236}">
                <a16:creationId xmlns:a16="http://schemas.microsoft.com/office/drawing/2014/main" id="{63DF2C8A-3910-493E-BD1B-763B2A37B9CD}"/>
              </a:ext>
            </a:extLst>
          </p:cNvPr>
          <p:cNvSpPr/>
          <p:nvPr/>
        </p:nvSpPr>
        <p:spPr>
          <a:xfrm>
            <a:off x="8457410" y="2596616"/>
            <a:ext cx="3107384" cy="2568127"/>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lvl="0" algn="ctr">
              <a:spcBef>
                <a:spcPts val="640"/>
              </a:spcBef>
              <a:buClr>
                <a:srgbClr val="35328A"/>
              </a:buClr>
              <a:buSzPts val="2000"/>
            </a:pPr>
            <a:r>
              <a:rPr lang="en-GB" sz="2400" dirty="0">
                <a:solidFill>
                  <a:schemeClr val="bg1"/>
                </a:solidFill>
                <a:ea typeface="Arial"/>
                <a:cs typeface="Arial"/>
                <a:sym typeface="Arial"/>
              </a:rPr>
              <a:t>Being able to positively represent your abilities and experiences with confidence.  </a:t>
            </a:r>
            <a:endParaRPr lang="en-GB" sz="2400" dirty="0">
              <a:solidFill>
                <a:schemeClr val="bg1"/>
              </a:solidFill>
            </a:endParaRPr>
          </a:p>
        </p:txBody>
      </p:sp>
      <p:pic>
        <p:nvPicPr>
          <p:cNvPr id="8" name="Picture 2">
            <a:extLst>
              <a:ext uri="{FF2B5EF4-FFF2-40B4-BE49-F238E27FC236}">
                <a16:creationId xmlns:a16="http://schemas.microsoft.com/office/drawing/2014/main" id="{45D2496B-607B-4D92-B5A3-36AAEB3E9481}"/>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415"/>
          <a:stretch/>
        </p:blipFill>
        <p:spPr bwMode="auto">
          <a:xfrm>
            <a:off x="10194735" y="365125"/>
            <a:ext cx="1370059" cy="159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07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0515600" cy="1325563"/>
          </a:xfrm>
        </p:spPr>
        <p:txBody>
          <a:bodyPr/>
          <a:lstStyle/>
          <a:p>
            <a:pPr algn="ctr"/>
            <a:r>
              <a:rPr lang="en-GB" dirty="0"/>
              <a:t>Improving your confidence</a:t>
            </a:r>
            <a:br>
              <a:rPr lang="en-GB" dirty="0"/>
            </a:br>
            <a:r>
              <a:rPr lang="en-GB" sz="2400" b="0" dirty="0"/>
              <a:t>Your ARE good enough!</a:t>
            </a:r>
            <a:endParaRPr lang="en-GB" dirty="0"/>
          </a:p>
        </p:txBody>
      </p:sp>
      <p:sp>
        <p:nvSpPr>
          <p:cNvPr id="5" name="Rectangle: Rounded Corners 4" descr="a purple rectangle with rounded corners containing the quote &quot;decades of research support the notion that believing in your ability to do something enhances your ability to do it.&quot; from Briggs, 2014.">
            <a:extLst>
              <a:ext uri="{FF2B5EF4-FFF2-40B4-BE49-F238E27FC236}">
                <a16:creationId xmlns:a16="http://schemas.microsoft.com/office/drawing/2014/main" id="{6ECC5959-2B68-40A7-BAF9-46EE842BDA4A}"/>
              </a:ext>
            </a:extLst>
          </p:cNvPr>
          <p:cNvSpPr/>
          <p:nvPr/>
        </p:nvSpPr>
        <p:spPr>
          <a:xfrm>
            <a:off x="1318385" y="2356881"/>
            <a:ext cx="5600610" cy="2636603"/>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lvl="0" algn="ctr">
              <a:buClr>
                <a:srgbClr val="35328A"/>
              </a:buClr>
              <a:buSzPts val="3200"/>
            </a:pPr>
            <a:r>
              <a:rPr lang="en-GB" sz="2400" dirty="0">
                <a:solidFill>
                  <a:schemeClr val="bg1"/>
                </a:solidFill>
              </a:rPr>
              <a:t>“Decades of research support the notion that believing in your ability to do something enhances your ability to do it.”</a:t>
            </a:r>
          </a:p>
          <a:p>
            <a:pPr lvl="0" algn="ctr">
              <a:buClr>
                <a:srgbClr val="35328A"/>
              </a:buClr>
              <a:buSzPts val="3200"/>
            </a:pPr>
            <a:r>
              <a:rPr lang="en-GB" sz="2400" i="1" dirty="0">
                <a:solidFill>
                  <a:schemeClr val="bg1"/>
                </a:solidFill>
              </a:rPr>
              <a:t>(Briggs, 2014)</a:t>
            </a:r>
            <a:endParaRPr lang="en-GB" sz="2400" dirty="0">
              <a:solidFill>
                <a:schemeClr val="bg1"/>
              </a:solidFill>
            </a:endParaRPr>
          </a:p>
          <a:p>
            <a:pPr algn="ctr"/>
            <a:endParaRPr lang="en-GB" dirty="0">
              <a:solidFill>
                <a:schemeClr val="bg1"/>
              </a:solidFill>
            </a:endParaRPr>
          </a:p>
        </p:txBody>
      </p:sp>
      <p:pic>
        <p:nvPicPr>
          <p:cNvPr id="1026" name="Picture 2" descr="A mirror showing the words 'I am good enough'">
            <a:extLst>
              <a:ext uri="{FF2B5EF4-FFF2-40B4-BE49-F238E27FC236}">
                <a16:creationId xmlns:a16="http://schemas.microsoft.com/office/drawing/2014/main" id="{1BB334BF-9359-40D1-AE3C-0D7315190083}"/>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5296">
            <a:off x="8272921" y="1738504"/>
            <a:ext cx="2054947" cy="387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80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Activity</a:t>
            </a:r>
            <a:br>
              <a:rPr lang="en-GB" dirty="0"/>
            </a:br>
            <a:r>
              <a:rPr lang="en-GB" sz="2400" b="0" dirty="0"/>
              <a:t>What are you most proud of?</a:t>
            </a:r>
            <a:endParaRPr lang="en-GB" dirty="0"/>
          </a:p>
        </p:txBody>
      </p:sp>
      <p:pic>
        <p:nvPicPr>
          <p:cNvPr id="2050" name="Picture 2">
            <a:extLst>
              <a:ext uri="{FF2B5EF4-FFF2-40B4-BE49-F238E27FC236}">
                <a16:creationId xmlns:a16="http://schemas.microsoft.com/office/drawing/2014/main" id="{6803FD86-388E-4DB0-A5D9-AE56C71D270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45" y="1027906"/>
            <a:ext cx="5379429" cy="517806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44;p21">
            <a:extLst>
              <a:ext uri="{FF2B5EF4-FFF2-40B4-BE49-F238E27FC236}">
                <a16:creationId xmlns:a16="http://schemas.microsoft.com/office/drawing/2014/main" id="{03ED181C-5DE8-49EA-A684-05D0FE50EBCD}"/>
              </a:ext>
            </a:extLst>
          </p:cNvPr>
          <p:cNvSpPr txBox="1"/>
          <p:nvPr/>
        </p:nvSpPr>
        <p:spPr>
          <a:xfrm>
            <a:off x="1649950" y="2921168"/>
            <a:ext cx="3265017"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13A89"/>
              </a:buClr>
              <a:buSzPts val="2000"/>
              <a:buFont typeface="Arial"/>
              <a:buNone/>
            </a:pPr>
            <a:r>
              <a:rPr lang="en-GB" sz="2400" b="1" i="0" u="none" strike="noStrike" cap="none" dirty="0">
                <a:ea typeface="Arial"/>
                <a:cs typeface="Arial"/>
                <a:sym typeface="Arial"/>
              </a:rPr>
              <a:t>‘This is the achievement </a:t>
            </a:r>
            <a:endParaRPr sz="2400" dirty="0"/>
          </a:p>
          <a:p>
            <a:pPr marL="0" marR="0" lvl="0" indent="0" algn="ctr" rtl="0">
              <a:lnSpc>
                <a:spcPct val="100000"/>
              </a:lnSpc>
              <a:spcBef>
                <a:spcPts val="0"/>
              </a:spcBef>
              <a:spcAft>
                <a:spcPts val="0"/>
              </a:spcAft>
              <a:buClr>
                <a:srgbClr val="813A89"/>
              </a:buClr>
              <a:buSzPts val="2000"/>
              <a:buFont typeface="Arial"/>
              <a:buNone/>
            </a:pPr>
            <a:r>
              <a:rPr lang="en-GB" sz="2400" b="1" i="0" u="none" strike="noStrike" cap="none" dirty="0">
                <a:ea typeface="Arial"/>
                <a:cs typeface="Arial"/>
                <a:sym typeface="Arial"/>
              </a:rPr>
              <a:t>I am most proud of because...</a:t>
            </a:r>
            <a:endParaRPr sz="2400" dirty="0"/>
          </a:p>
        </p:txBody>
      </p:sp>
      <p:sp>
        <p:nvSpPr>
          <p:cNvPr id="9" name="Rectangle: Rounded Corners 8" descr="a purple rectangle with rounded corners containing the text: think about something that you have done that you are proud of an complete the sentence.">
            <a:extLst>
              <a:ext uri="{FF2B5EF4-FFF2-40B4-BE49-F238E27FC236}">
                <a16:creationId xmlns:a16="http://schemas.microsoft.com/office/drawing/2014/main" id="{2F624FA6-1070-4CE3-8A74-FAB053F1EFCD}"/>
              </a:ext>
            </a:extLst>
          </p:cNvPr>
          <p:cNvSpPr/>
          <p:nvPr/>
        </p:nvSpPr>
        <p:spPr>
          <a:xfrm>
            <a:off x="6096000" y="2357196"/>
            <a:ext cx="5600610" cy="1536867"/>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lvl="0" algn="ctr">
              <a:buClr>
                <a:srgbClr val="35328A"/>
              </a:buClr>
              <a:buSzPts val="3200"/>
            </a:pPr>
            <a:r>
              <a:rPr lang="en-GB" sz="2400" dirty="0">
                <a:solidFill>
                  <a:schemeClr val="bg1"/>
                </a:solidFill>
              </a:rPr>
              <a:t>Think about something that you have done that you are proud of and complete the sentence. </a:t>
            </a:r>
            <a:endParaRPr lang="en-GB" dirty="0">
              <a:solidFill>
                <a:schemeClr val="bg1"/>
              </a:solidFill>
            </a:endParaRPr>
          </a:p>
        </p:txBody>
      </p:sp>
      <p:sp>
        <p:nvSpPr>
          <p:cNvPr id="10" name="Rectangle: Rounded Corners 9" descr="a red rectangle with rounded corners containing the text: Did it help you develop your self-confidence?">
            <a:extLst>
              <a:ext uri="{FF2B5EF4-FFF2-40B4-BE49-F238E27FC236}">
                <a16:creationId xmlns:a16="http://schemas.microsoft.com/office/drawing/2014/main" id="{632040E4-4E21-40EF-B10F-85FEDBDF7693}"/>
              </a:ext>
            </a:extLst>
          </p:cNvPr>
          <p:cNvSpPr/>
          <p:nvPr/>
        </p:nvSpPr>
        <p:spPr>
          <a:xfrm>
            <a:off x="6096000" y="4207243"/>
            <a:ext cx="5600610" cy="1536867"/>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lvl="0" algn="ctr">
              <a:buClr>
                <a:srgbClr val="35328A"/>
              </a:buClr>
              <a:buSzPts val="3200"/>
            </a:pPr>
            <a:r>
              <a:rPr lang="en-GB" sz="2400" dirty="0">
                <a:solidFill>
                  <a:schemeClr val="bg1"/>
                </a:solidFill>
              </a:rPr>
              <a:t>Did it help you develop your self-confidence?</a:t>
            </a:r>
          </a:p>
        </p:txBody>
      </p:sp>
      <p:pic>
        <p:nvPicPr>
          <p:cNvPr id="11" name="Picture 10">
            <a:extLst>
              <a:ext uri="{FF2B5EF4-FFF2-40B4-BE49-F238E27FC236}">
                <a16:creationId xmlns:a16="http://schemas.microsoft.com/office/drawing/2014/main" id="{9F7D19AF-6BD3-4749-A065-B8C4D095C97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84643" y="146067"/>
            <a:ext cx="1911967" cy="1935645"/>
          </a:xfrm>
          <a:prstGeom prst="rect">
            <a:avLst/>
          </a:prstGeom>
        </p:spPr>
      </p:pic>
    </p:spTree>
    <p:extLst>
      <p:ext uri="{BB962C8B-B14F-4D97-AF65-F5344CB8AC3E}">
        <p14:creationId xmlns:p14="http://schemas.microsoft.com/office/powerpoint/2010/main" val="1179193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1334C2-6344-483C-B6B4-ACA78EF2C44A}"/>
              </a:ext>
            </a:extLst>
          </p:cNvPr>
          <p:cNvSpPr txBox="1"/>
          <p:nvPr/>
        </p:nvSpPr>
        <p:spPr>
          <a:xfrm>
            <a:off x="1115209" y="924747"/>
            <a:ext cx="996158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How do you think about challenges?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descr="a white rectangle with rounded corners containing the text: mindset matters">
            <a:extLst>
              <a:ext uri="{FF2B5EF4-FFF2-40B4-BE49-F238E27FC236}">
                <a16:creationId xmlns:a16="http://schemas.microsoft.com/office/drawing/2014/main" id="{63DD05DF-B798-4C83-A2F8-E51475E042CC}"/>
              </a:ext>
            </a:extLst>
          </p:cNvPr>
          <p:cNvSpPr/>
          <p:nvPr/>
        </p:nvSpPr>
        <p:spPr>
          <a:xfrm>
            <a:off x="729448"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MT Lt"/>
              </a:rPr>
              <a:t>Mindset matters</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361991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0515600" cy="1325563"/>
          </a:xfrm>
        </p:spPr>
        <p:txBody>
          <a:bodyPr/>
          <a:lstStyle/>
          <a:p>
            <a:pPr algn="ctr"/>
            <a:r>
              <a:rPr lang="en-GB" dirty="0"/>
              <a:t>Problem or a challenge?</a:t>
            </a:r>
            <a:br>
              <a:rPr lang="en-GB" dirty="0"/>
            </a:br>
            <a:r>
              <a:rPr lang="en-GB" sz="2400" b="0" dirty="0"/>
              <a:t>It’s about your mindset and how you approach something.</a:t>
            </a:r>
            <a:endParaRPr lang="en-GB" dirty="0"/>
          </a:p>
        </p:txBody>
      </p:sp>
      <p:sp>
        <p:nvSpPr>
          <p:cNvPr id="5" name="Rectangle: Rounded Corners 4" descr="a purple rectangle with rounded corners containing the text: problem: something to avoid">
            <a:extLst>
              <a:ext uri="{FF2B5EF4-FFF2-40B4-BE49-F238E27FC236}">
                <a16:creationId xmlns:a16="http://schemas.microsoft.com/office/drawing/2014/main" id="{6ECC5959-2B68-40A7-BAF9-46EE842BDA4A}"/>
              </a:ext>
            </a:extLst>
          </p:cNvPr>
          <p:cNvSpPr/>
          <p:nvPr/>
        </p:nvSpPr>
        <p:spPr>
          <a:xfrm>
            <a:off x="985859" y="1899891"/>
            <a:ext cx="4453177" cy="1759522"/>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b="1" dirty="0">
                <a:solidFill>
                  <a:schemeClr val="bg1"/>
                </a:solidFill>
              </a:rPr>
              <a:t>Problem:</a:t>
            </a:r>
          </a:p>
          <a:p>
            <a:pPr algn="ctr"/>
            <a:r>
              <a:rPr lang="en-GB" sz="2400" dirty="0">
                <a:solidFill>
                  <a:schemeClr val="bg1"/>
                </a:solidFill>
              </a:rPr>
              <a:t>Something to avoid</a:t>
            </a:r>
          </a:p>
        </p:txBody>
      </p:sp>
      <p:sp>
        <p:nvSpPr>
          <p:cNvPr id="9" name="Rectangle: Rounded Corners 8" descr="a red rectangle with rounded corners containing the text: challenge: an opportunity to make the most of">
            <a:extLst>
              <a:ext uri="{FF2B5EF4-FFF2-40B4-BE49-F238E27FC236}">
                <a16:creationId xmlns:a16="http://schemas.microsoft.com/office/drawing/2014/main" id="{63DF2C8A-3910-493E-BD1B-763B2A37B9CD}"/>
              </a:ext>
            </a:extLst>
          </p:cNvPr>
          <p:cNvSpPr/>
          <p:nvPr/>
        </p:nvSpPr>
        <p:spPr>
          <a:xfrm>
            <a:off x="6752966" y="1899891"/>
            <a:ext cx="4516211" cy="1759522"/>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b="1" dirty="0">
                <a:solidFill>
                  <a:schemeClr val="bg1"/>
                </a:solidFill>
                <a:latin typeface="Arial" panose="020B0604020202020204" pitchFamily="34" charset="0"/>
                <a:cs typeface="Arial" panose="020B0604020202020204" pitchFamily="34" charset="0"/>
              </a:rPr>
              <a:t>Challenge:</a:t>
            </a:r>
          </a:p>
          <a:p>
            <a:pPr algn="ctr"/>
            <a:r>
              <a:rPr lang="en-GB" sz="2400" dirty="0">
                <a:solidFill>
                  <a:schemeClr val="bg1"/>
                </a:solidFill>
                <a:latin typeface="Arial" panose="020B0604020202020204" pitchFamily="34" charset="0"/>
                <a:cs typeface="Arial" panose="020B0604020202020204" pitchFamily="34" charset="0"/>
              </a:rPr>
              <a:t>An opportunity to make the most of</a:t>
            </a:r>
            <a:endParaRPr lang="en-GB" sz="2400" dirty="0">
              <a:solidFill>
                <a:schemeClr val="bg1"/>
              </a:solidFill>
            </a:endParaRPr>
          </a:p>
        </p:txBody>
      </p:sp>
      <p:pic>
        <p:nvPicPr>
          <p:cNvPr id="3074" name="Picture 2" descr="Person holding work with a ball and chain around his leg representing difficulty or a problem completing task">
            <a:extLst>
              <a:ext uri="{FF2B5EF4-FFF2-40B4-BE49-F238E27FC236}">
                <a16:creationId xmlns:a16="http://schemas.microsoft.com/office/drawing/2014/main" id="{11F863E5-7EF0-4BAF-A1EB-8265105E45FC}"/>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07" y="3429000"/>
            <a:ext cx="2464044" cy="27014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 person completing a challenge by placing a final piece of a jigsaw puzzle into the correct place.">
            <a:extLst>
              <a:ext uri="{FF2B5EF4-FFF2-40B4-BE49-F238E27FC236}">
                <a16:creationId xmlns:a16="http://schemas.microsoft.com/office/drawing/2014/main" id="{840D662C-3C43-4799-BD40-10AE5B714D80}"/>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7893" y="3522439"/>
            <a:ext cx="2726356"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698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e9ee432-0e1b-47be-908a-5d8697065c1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199EC0106CD24C9E494FE677B99E76" ma:contentTypeVersion="12" ma:contentTypeDescription="Create a new document." ma:contentTypeScope="" ma:versionID="7d27de631b135d17277fd3e00c879fa1">
  <xsd:schema xmlns:xsd="http://www.w3.org/2001/XMLSchema" xmlns:xs="http://www.w3.org/2001/XMLSchema" xmlns:p="http://schemas.microsoft.com/office/2006/metadata/properties" xmlns:ns2="21ede475-8dd6-476c-9b3d-8a2310c3645b" xmlns:ns3="ce9ee432-0e1b-47be-908a-5d8697065c14" targetNamespace="http://schemas.microsoft.com/office/2006/metadata/properties" ma:root="true" ma:fieldsID="e1eea30642e6687358e877b4693c6e2b" ns2:_="" ns3:_="">
    <xsd:import namespace="21ede475-8dd6-476c-9b3d-8a2310c3645b"/>
    <xsd:import namespace="ce9ee432-0e1b-47be-908a-5d8697065c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de475-8dd6-476c-9b3d-8a2310c36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ee432-0e1b-47be-908a-5d8697065c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CB49D-F4C4-4BAA-A3D5-15878D9B1F32}">
  <ds:schemaRefs>
    <ds:schemaRef ds:uri="http://purl.org/dc/elements/1.1/"/>
    <ds:schemaRef ds:uri="http://schemas.microsoft.com/office/2006/metadata/properties"/>
    <ds:schemaRef ds:uri="http://purl.org/dc/terms/"/>
    <ds:schemaRef ds:uri="d833f47d-cf66-4f75-af90-d4bb35060a78"/>
    <ds:schemaRef ds:uri="http://schemas.microsoft.com/office/infopath/2007/PartnerControls"/>
    <ds:schemaRef ds:uri="http://schemas.microsoft.com/office/2006/documentManagement/types"/>
    <ds:schemaRef ds:uri="http://schemas.openxmlformats.org/package/2006/metadata/core-properties"/>
    <ds:schemaRef ds:uri="1c95f2d8-01aa-4747-a464-5f63898d5f53"/>
    <ds:schemaRef ds:uri="http://www.w3.org/XML/1998/namespace"/>
    <ds:schemaRef ds:uri="http://purl.org/dc/dcmitype/"/>
  </ds:schemaRefs>
</ds:datastoreItem>
</file>

<file path=customXml/itemProps2.xml><?xml version="1.0" encoding="utf-8"?>
<ds:datastoreItem xmlns:ds="http://schemas.openxmlformats.org/officeDocument/2006/customXml" ds:itemID="{1CDE459A-B9D2-413D-9A99-F1A206E92AF0}">
  <ds:schemaRefs>
    <ds:schemaRef ds:uri="http://schemas.microsoft.com/sharepoint/v3/contenttype/forms"/>
  </ds:schemaRefs>
</ds:datastoreItem>
</file>

<file path=customXml/itemProps3.xml><?xml version="1.0" encoding="utf-8"?>
<ds:datastoreItem xmlns:ds="http://schemas.openxmlformats.org/officeDocument/2006/customXml" ds:itemID="{7913453D-BEBF-459B-AED3-3489EA9040B6}"/>
</file>

<file path=docProps/app.xml><?xml version="1.0" encoding="utf-8"?>
<Properties xmlns="http://schemas.openxmlformats.org/officeDocument/2006/extended-properties" xmlns:vt="http://schemas.openxmlformats.org/officeDocument/2006/docPropsVTypes">
  <TotalTime>969</TotalTime>
  <Words>1371</Words>
  <Application>Microsoft Office PowerPoint</Application>
  <PresentationFormat>Widescreen</PresentationFormat>
  <Paragraphs>176</Paragraphs>
  <Slides>16</Slides>
  <Notes>11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16</vt:i4>
      </vt:variant>
    </vt:vector>
  </HeadingPairs>
  <TitlesOfParts>
    <vt:vector size="24" baseType="lpstr">
      <vt:lpstr>Arial</vt:lpstr>
      <vt:lpstr>Arial MT Lt</vt:lpstr>
      <vt:lpstr>Calibri</vt:lpstr>
      <vt:lpstr>Verdana</vt:lpstr>
      <vt:lpstr>Office Theme</vt:lpstr>
      <vt:lpstr>Custom Design</vt:lpstr>
      <vt:lpstr>1_Custom Design</vt:lpstr>
      <vt:lpstr>3_Custom Design</vt:lpstr>
      <vt:lpstr>Self-Confidence Workshop</vt:lpstr>
      <vt:lpstr>Help us to help you! </vt:lpstr>
      <vt:lpstr>PowerPoint Presentation</vt:lpstr>
      <vt:lpstr>PowerPoint Presentation</vt:lpstr>
      <vt:lpstr>What is self-confidence? What would your definition be? Does it compare to any of these?</vt:lpstr>
      <vt:lpstr>Improving your confidence Your ARE good enough!</vt:lpstr>
      <vt:lpstr>Activity What are you most proud of?</vt:lpstr>
      <vt:lpstr>PowerPoint Presentation</vt:lpstr>
      <vt:lpstr>Problem or a challenge? It’s about your mindset and how you approach something.</vt:lpstr>
      <vt:lpstr>What it takes to stay positive</vt:lpstr>
      <vt:lpstr>PowerPoint Presentation</vt:lpstr>
      <vt:lpstr>Ways to be positive There are things you can do increase your self-confidence</vt:lpstr>
      <vt:lpstr>Activity Who inspires you? </vt:lpstr>
      <vt:lpstr>More information or support? Here are some organisations that might be able to help! </vt:lpstr>
      <vt:lpstr>Don’t forget to complete our survey!</vt:lpstr>
      <vt:lpstr>Self-Confidence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Pearce</dc:creator>
  <cp:lastModifiedBy>Simon Chapman</cp:lastModifiedBy>
  <cp:revision>53</cp:revision>
  <dcterms:created xsi:type="dcterms:W3CDTF">2019-09-11T07:44:27Z</dcterms:created>
  <dcterms:modified xsi:type="dcterms:W3CDTF">2020-10-13T14:34:47Z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0x010100B2199EC0106CD24C9E494FE677B99E76</vt:lpwstr>
  </property>
  <property fmtid="{D5CDD505-2E9C-101B-9397-08002B2CF9AE}" pid="3" name="Order">
    <vt:r8>1035600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