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2" r:id="rId7"/>
  </p:sldMasterIdLst>
  <p:notesMasterIdLst>
    <p:notesMasterId r:id="rId26"/>
  </p:notesMasterIdLst>
  <p:sldIdLst>
    <p:sldId id="257" r:id="rId8"/>
    <p:sldId id="567" r:id="rId9"/>
    <p:sldId id="456" r:id="rId10"/>
    <p:sldId id="454" r:id="rId11"/>
    <p:sldId id="282" r:id="rId12"/>
    <p:sldId id="448" r:id="rId13"/>
    <p:sldId id="465" r:id="rId14"/>
    <p:sldId id="258" r:id="rId15"/>
    <p:sldId id="457" r:id="rId16"/>
    <p:sldId id="565" r:id="rId17"/>
    <p:sldId id="447" r:id="rId18"/>
    <p:sldId id="460" r:id="rId19"/>
    <p:sldId id="458" r:id="rId20"/>
    <p:sldId id="446" r:id="rId21"/>
    <p:sldId id="463" r:id="rId22"/>
    <p:sldId id="461" r:id="rId23"/>
    <p:sldId id="453" r:id="rId24"/>
    <p:sldId id="5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752"/>
    <a:srgbClr val="6B355A"/>
    <a:srgbClr val="A53959"/>
    <a:srgbClr val="FCB8C5"/>
    <a:srgbClr val="8A5873"/>
    <a:srgbClr val="9C5FB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6623" autoAdjust="0"/>
  </p:normalViewPr>
  <p:slideViewPr>
    <p:cSldViewPr snapToGrid="0">
      <p:cViewPr varScale="1">
        <p:scale>
          <a:sx n="66" d="100"/>
          <a:sy n="66" d="100"/>
        </p:scale>
        <p:origin x="12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967D-F207-4652-9448-5BB8DAE81DA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C9D1-CDB2-4F96-A64D-1F58BFE53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n.com/news/channel-programs/5-companies-that-came-to-win-this-week-june-28" TargetMode="External"/><Relationship Id="rId7" Type="http://schemas.openxmlformats.org/officeDocument/2006/relationships/hyperlink" Target="https://uxplanet.org/uber-redesign-concept-2019-3d8c430f6c2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dersera.com/blog/is-it-cheaper-or-more-expensive-to-hire-remote-developers/" TargetMode="External"/><Relationship Id="rId5" Type="http://schemas.openxmlformats.org/officeDocument/2006/relationships/hyperlink" Target="https://chandigarh.in.locan.to/ID_4093437940/Mobile-application-Development-Services-All-over-the-world.html" TargetMode="External"/><Relationship Id="rId4" Type="http://schemas.openxmlformats.org/officeDocument/2006/relationships/hyperlink" Target="https://technoforte.co.in/blog/page/3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7C9D1-CDB2-4F96-A64D-1F58BFE53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00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Help students understand how it all fits together from level 2 to level 4+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Higher National Certificate or Diploma – studied at college rather than university then can be topped up to degree with year at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uni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if wanted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Explain the routes from most academic to more vocational – where each can be studied typically and how students can move around providing they have taken the right qualification.  Also, increasing options for where to study, for some courses/people it might be more suitable to study at college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Study that is geared more towards your career ambitions.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 either of these three locations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But that is not 35,000-40,000 completely different subjects, but a mix of the same with a different focus ~(history 231, maths 193, Childhood studies 143)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There are 150 places other than universities to do a degree at</a:t>
            </a:r>
            <a:endParaRPr lang="en-GB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Higher apprentices could earn £150,000 more on average over their lifetime compared to those with level 3 vocational qualifications.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3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83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us to help you. </a:t>
            </a:r>
          </a:p>
          <a:p>
            <a:endParaRPr lang="en-GB" dirty="0"/>
          </a:p>
          <a:p>
            <a:r>
              <a:rPr lang="en-GB" dirty="0"/>
              <a:t>Please complete the survey.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5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 https://pngio.com/PNG/a84026-choice-png.html </a:t>
            </a:r>
          </a:p>
          <a:p>
            <a:endParaRPr lang="en-GB" dirty="0"/>
          </a:p>
          <a:p>
            <a:r>
              <a:rPr lang="en-GB" dirty="0"/>
              <a:t>An exercise to show you have choices,. What you choose to do suits you and may not be what others choose…. But that’s 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0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dirty="0">
                <a:solidFill>
                  <a:srgbClr val="6B355A"/>
                </a:solidFill>
              </a:rPr>
              <a:t>Help us to help you.</a:t>
            </a:r>
          </a:p>
          <a:p>
            <a:pPr algn="l"/>
            <a:r>
              <a:rPr lang="en-GB" sz="1200" b="0" dirty="0">
                <a:solidFill>
                  <a:srgbClr val="6B355A"/>
                </a:solidFill>
              </a:rPr>
              <a:t>Please complete the survey – it takes just 2 minutes!</a:t>
            </a:r>
          </a:p>
          <a:p>
            <a:pPr algn="l"/>
            <a:r>
              <a:rPr lang="en-GB" sz="1200" b="0" dirty="0">
                <a:solidFill>
                  <a:srgbClr val="6B355A"/>
                </a:solidFill>
              </a:rPr>
              <a:t>It will help us support you more in the future!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7C9D1-CDB2-4F96-A64D-1F58BFE53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02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b="0" dirty="0">
                <a:solidFill>
                  <a:schemeClr val="tx1"/>
                </a:solidFill>
              </a:rPr>
              <a:t>Choosing what you’d like to study can feel hard.</a:t>
            </a:r>
          </a:p>
          <a:p>
            <a:pPr marL="0" indent="0" algn="l">
              <a:buNone/>
            </a:pPr>
            <a:r>
              <a:rPr lang="en-GB" b="0" dirty="0">
                <a:solidFill>
                  <a:schemeClr val="tx1"/>
                </a:solidFill>
              </a:rPr>
              <a:t>With lots of subjects on offer, how can you decide?</a:t>
            </a:r>
          </a:p>
          <a:p>
            <a:pPr marL="0" indent="0" algn="l">
              <a:buNone/>
            </a:pPr>
            <a:endParaRPr lang="en-GB" b="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GB" b="0" dirty="0">
                <a:solidFill>
                  <a:schemeClr val="tx1"/>
                </a:solidFill>
              </a:rPr>
              <a:t>Picture source http://www.educatemagazine.com/gcses-careers-future/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7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GB" b="0" dirty="0">
                <a:solidFill>
                  <a:schemeClr val="tx1"/>
                </a:solidFill>
              </a:rPr>
              <a:t>Choosing what you’d like to study can feel hard </a:t>
            </a:r>
          </a:p>
          <a:p>
            <a:pPr marL="0" indent="0" algn="l">
              <a:buNone/>
            </a:pPr>
            <a:r>
              <a:rPr lang="en-GB" b="0" dirty="0">
                <a:solidFill>
                  <a:schemeClr val="tx1"/>
                </a:solidFill>
              </a:rPr>
              <a:t>With lots of subjects on offer, how can you decide?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878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Job types and careers are changing – some are disappearing and new ones are appearing all the time, especially when new technology comes online. A job for life is very rare these days so you need to have as many flexible skills as you can.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A couple of big changes happening now that you might want to draw attention to – gig economy and portfolio careers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Gig economy – especially young people – working short term contracts or freelance working rather than long term or permanent jobs. Often used as a way to get skills or get experience for a particular career path.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Portfolio Careers – Doesn’t follow the traditional career path (always moving up the ladder) but might involve getting a better work life balance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Career changing – increasingly common to change careers, its needs to be carefully thought through and might involve taking less well paid jobs to start with but is possible to achieve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8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also jobs which exist now that did not 10 years ago. </a:t>
            </a:r>
          </a:p>
          <a:p>
            <a:endParaRPr lang="en-GB" dirty="0"/>
          </a:p>
          <a:p>
            <a:r>
              <a:rPr lang="en-GB" dirty="0"/>
              <a:t>Five examples of these are: 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Cloud Computing Specialist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Big Data Analysis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App Developer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Social Media Manager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sz="1200" dirty="0">
              <a:solidFill>
                <a:schemeClr val="bg1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Uber Driver</a:t>
            </a:r>
            <a:r>
              <a:rPr lang="en-GB" dirty="0">
                <a:solidFill>
                  <a:schemeClr val="bg1"/>
                </a:solidFill>
              </a:rPr>
              <a:t> </a:t>
            </a:r>
            <a:endParaRPr lang="en-GB" sz="1200" dirty="0">
              <a:solidFill>
                <a:schemeClr val="bg1"/>
              </a:solidFill>
              <a:cs typeface="Calibri" panose="020F0502020204030204"/>
            </a:endParaRPr>
          </a:p>
          <a:p>
            <a:endParaRPr lang="en-GB" dirty="0"/>
          </a:p>
          <a:p>
            <a:r>
              <a:rPr lang="en-GB" dirty="0">
                <a:cs typeface="Calibri" panose="020F0502020204030204"/>
              </a:rPr>
              <a:t>Image 1 source: </a:t>
            </a:r>
            <a:r>
              <a:rPr lang="en-GB" dirty="0">
                <a:hlinkClick r:id="rId3"/>
              </a:rPr>
              <a:t>https://www.crn.com/news/channel-programs/5-companies-that-came-to-win-this-week-june-28</a:t>
            </a:r>
            <a:r>
              <a:rPr lang="en-GB" dirty="0"/>
              <a:t> </a:t>
            </a:r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</a:rPr>
              <a:t>Image 2 source: </a:t>
            </a:r>
            <a:r>
              <a:rPr lang="en-GB" dirty="0">
                <a:hlinkClick r:id="rId4"/>
              </a:rPr>
              <a:t>https://technoforte.co.in/blog/page/3/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3 source: </a:t>
            </a:r>
            <a:r>
              <a:rPr lang="en-GB" dirty="0">
                <a:hlinkClick r:id="rId5"/>
              </a:rPr>
              <a:t>https://chandigarh.in.locan.to/ID_4093437940/Mobile-application-Development-Services-All-over-the-world.html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Image 4 source: </a:t>
            </a:r>
            <a:r>
              <a:rPr lang="en-GB" dirty="0">
                <a:hlinkClick r:id="rId6"/>
              </a:rPr>
              <a:t>https://codersera.com/blog/is-it-cheaper-or-more-expensive-to-hire-remote-developers/</a:t>
            </a:r>
            <a:r>
              <a:rPr lang="en-GB" dirty="0"/>
              <a:t> </a:t>
            </a:r>
          </a:p>
          <a:p>
            <a:r>
              <a:rPr lang="en-GB" dirty="0">
                <a:cs typeface="Calibri" panose="020F0502020204030204"/>
              </a:rPr>
              <a:t>Image 5 source:  </a:t>
            </a:r>
            <a:r>
              <a:rPr lang="en-GB" dirty="0">
                <a:hlinkClick r:id="rId7"/>
              </a:rPr>
              <a:t>https://uxplanet.org/uber-redesign-concept-2019-3d8c430f6c29</a:t>
            </a:r>
            <a:r>
              <a:rPr lang="en-GB" dirty="0"/>
              <a:t> </a:t>
            </a:r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669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https://www.vexels.com/png-svg/preview/128400/passport-travel-icon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45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 http://www.fvspartans.org.uk/club/coaching/the-10-dos-and-donts-of-marathon-training/ </a:t>
            </a:r>
          </a:p>
          <a:p>
            <a:r>
              <a:rPr lang="en-GB" dirty="0"/>
              <a:t>http://www.vuelio.com/uk/blog/the-dos-and-donts-of-google-panda/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7C9D1-CDB2-4F96-A64D-1F58BFE53F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2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0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9C4ADA-FDBB-4660-A068-990C4531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4010133-EE09-4484-83F8-599A6C33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7375"/>
            <a:ext cx="10515600" cy="400208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8A5873"/>
                </a:solidFill>
              </a:defRPr>
            </a:lvl1pPr>
            <a:lvl2pPr>
              <a:defRPr sz="2400" b="1">
                <a:solidFill>
                  <a:srgbClr val="8A5873"/>
                </a:solidFill>
              </a:defRPr>
            </a:lvl2pPr>
            <a:lvl3pPr>
              <a:defRPr sz="2400" b="1">
                <a:solidFill>
                  <a:srgbClr val="8A5873"/>
                </a:solidFill>
              </a:defRPr>
            </a:lvl3pPr>
            <a:lvl4pPr>
              <a:defRPr sz="2400" b="1">
                <a:solidFill>
                  <a:srgbClr val="8A5873"/>
                </a:solidFill>
              </a:defRPr>
            </a:lvl4pPr>
            <a:lvl5pPr>
              <a:defRPr sz="2400" b="1">
                <a:solidFill>
                  <a:srgbClr val="8A58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53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CCA8-D9F9-2A43-9090-81E156F52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054B4-2D04-4748-9383-CF8977B81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8178-A9E0-A24C-9EA6-091930C1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8ADA-C4D3-9A46-A8B1-89F9F44D22EF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17BA-E227-874A-87C4-5AE2397C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4EDD-BED5-9E46-B751-D65C343D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CA18-AC1B-F64B-8059-4917E07D7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B3A0CD-EA1B-4366-9D69-A8521BBF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40973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26F3361-9F1F-40D9-BA07-D9F16844B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412490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1874924-807A-4A0E-8E01-08BF20E8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6471FA7-3818-41E3-B76E-BB9FF8396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225" y="1790700"/>
            <a:ext cx="10636250" cy="239871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  <a:lvl2pPr>
              <a:defRPr sz="2400" b="1">
                <a:solidFill>
                  <a:schemeClr val="bg1"/>
                </a:solidFill>
                <a:latin typeface="+mn-lt"/>
              </a:defRPr>
            </a:lvl2pPr>
            <a:lvl3pPr>
              <a:defRPr sz="2400" b="1">
                <a:solidFill>
                  <a:schemeClr val="bg1"/>
                </a:solidFill>
                <a:latin typeface="+mn-lt"/>
              </a:defRPr>
            </a:lvl3pPr>
            <a:lvl4pPr>
              <a:defRPr sz="2400" b="1">
                <a:solidFill>
                  <a:schemeClr val="bg1"/>
                </a:solidFill>
                <a:latin typeface="+mn-lt"/>
              </a:defRPr>
            </a:lvl4pPr>
            <a:lvl5pPr>
              <a:defRPr sz="24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513A2BAB-820F-4BD6-89A5-5CD69904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365125"/>
            <a:ext cx="10636250" cy="1325563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9649C6-EC0C-4833-89A0-8A43444F39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05" y="953609"/>
            <a:ext cx="3073230" cy="26042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95AD1C-2332-4996-9711-6EDAAB7713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6900" y="948490"/>
            <a:ext cx="6816179" cy="4901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239FB-C71E-4FF0-9EA6-1A4A43AEFCB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A8A67-955A-44F8-B433-5592ACA453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0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6" r:id="rId3"/>
    <p:sldLayoutId id="214748367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758B0-1A83-4467-AF53-6901573133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58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35C66BD-DF0B-467C-B18A-A19D8E0EF143}"/>
              </a:ext>
            </a:extLst>
          </p:cNvPr>
          <p:cNvSpPr txBox="1">
            <a:spLocks/>
          </p:cNvSpPr>
          <p:nvPr userDrawn="1"/>
        </p:nvSpPr>
        <p:spPr>
          <a:xfrm>
            <a:off x="7700485" y="4656314"/>
            <a:ext cx="4058124" cy="838404"/>
          </a:xfrm>
          <a:prstGeom prst="rect">
            <a:avLst/>
          </a:prstGeom>
        </p:spPr>
        <p:txBody>
          <a:bodyPr/>
          <a:lstStyle>
            <a:lvl1pPr marL="390525" indent="-390525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MT Lt"/>
                <a:ea typeface="MS PGothic" panose="020B0600070205080204" pitchFamily="34" charset="-128"/>
                <a:cs typeface="Arial MT Lt"/>
              </a:defRPr>
            </a:lvl1pPr>
            <a:lvl2pPr marL="846138" indent="-325438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2pPr>
            <a:lvl3pPr marL="13033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3pPr>
            <a:lvl4pPr marL="1824038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4pPr>
            <a:lvl5pPr marL="2346325" indent="-260350" algn="l" defTabSz="5207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Arial MT Lt"/>
                <a:cs typeface="Arial MT Lt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>
                <a:solidFill>
                  <a:srgbClr val="FFFFFF"/>
                </a:solidFill>
              </a:rPr>
              <a:t>@AspireHigherNet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4E578E-234A-4E9C-B30D-FAB9A1425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0" y="4132022"/>
            <a:ext cx="1886988" cy="188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0592C-23F3-40D1-A5D6-462863BB80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92119" y="6318913"/>
            <a:ext cx="4600960" cy="4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spire-higher.co.uk/" TargetMode="External"/><Relationship Id="rId3" Type="http://schemas.openxmlformats.org/officeDocument/2006/relationships/hyperlink" Target="https://northampton.onlinesurveys.ac.uk/online-survey-ah" TargetMode="External"/><Relationship Id="rId7" Type="http://schemas.openxmlformats.org/officeDocument/2006/relationships/hyperlink" Target="https://twitter.com/AspireHigherNe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1.png"/><Relationship Id="rId9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mediaspace.kaltura.com/media/The+Importance+of+GCSE%27s+%26+Beyond/1_sz2jus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ampton.onlinesurveys.ac.uk/online-survey-a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GCSEs and beyond 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1C12050-E413-4A91-A1CF-E9FECA762C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65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8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501AD94-93F9-46A7-A771-7534AC25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" y="365125"/>
            <a:ext cx="11524593" cy="1325563"/>
          </a:xfrm>
        </p:spPr>
        <p:txBody>
          <a:bodyPr/>
          <a:lstStyle/>
          <a:p>
            <a:pPr algn="ctr"/>
            <a:r>
              <a:rPr lang="en-GB" dirty="0"/>
              <a:t>Some jobs didn’t exist 10 years ago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663CEB5-EEA3-46B4-A6C8-33D5A72E037D}"/>
              </a:ext>
            </a:extLst>
          </p:cNvPr>
          <p:cNvSpPr/>
          <p:nvPr/>
        </p:nvSpPr>
        <p:spPr>
          <a:xfrm>
            <a:off x="625772" y="1352507"/>
            <a:ext cx="2889813" cy="876826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Cloud Computing Specialist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6015EA0-BCD6-404E-8B13-D70EA789A518}"/>
              </a:ext>
            </a:extLst>
          </p:cNvPr>
          <p:cNvSpPr/>
          <p:nvPr/>
        </p:nvSpPr>
        <p:spPr>
          <a:xfrm>
            <a:off x="4647820" y="1352507"/>
            <a:ext cx="2889813" cy="876826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Big Data Analyst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EB5F72A-2418-4FD6-9216-753109E54723}"/>
              </a:ext>
            </a:extLst>
          </p:cNvPr>
          <p:cNvSpPr/>
          <p:nvPr/>
        </p:nvSpPr>
        <p:spPr>
          <a:xfrm>
            <a:off x="8676415" y="1352507"/>
            <a:ext cx="2889813" cy="876826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App Developer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515839-2D27-4BBB-B513-05574294AD4F}"/>
              </a:ext>
            </a:extLst>
          </p:cNvPr>
          <p:cNvSpPr/>
          <p:nvPr/>
        </p:nvSpPr>
        <p:spPr>
          <a:xfrm>
            <a:off x="625771" y="5211371"/>
            <a:ext cx="2889813" cy="876826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Social Media Manager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4A6134A-E289-471B-8B6B-BEF85A91382C}"/>
              </a:ext>
            </a:extLst>
          </p:cNvPr>
          <p:cNvSpPr/>
          <p:nvPr/>
        </p:nvSpPr>
        <p:spPr>
          <a:xfrm>
            <a:off x="8676413" y="2638795"/>
            <a:ext cx="2889813" cy="876826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Uber Driver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91D95A-214A-4ADD-A358-1656AE6EA53E}"/>
              </a:ext>
            </a:extLst>
          </p:cNvPr>
          <p:cNvSpPr/>
          <p:nvPr/>
        </p:nvSpPr>
        <p:spPr>
          <a:xfrm>
            <a:off x="8676412" y="5211371"/>
            <a:ext cx="2889813" cy="876826"/>
          </a:xfrm>
          <a:prstGeom prst="roundRect">
            <a:avLst/>
          </a:prstGeom>
          <a:solidFill>
            <a:srgbClr val="9C5FB5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SEO Specialist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F63FDC-6F3C-45D1-B66B-77E73CFACC2C}"/>
              </a:ext>
            </a:extLst>
          </p:cNvPr>
          <p:cNvSpPr/>
          <p:nvPr/>
        </p:nvSpPr>
        <p:spPr>
          <a:xfrm>
            <a:off x="4647819" y="5211371"/>
            <a:ext cx="2889813" cy="876826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Blogger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8A16AB7-9D6F-4277-8A9F-38BED98E0B88}"/>
              </a:ext>
            </a:extLst>
          </p:cNvPr>
          <p:cNvSpPr/>
          <p:nvPr/>
        </p:nvSpPr>
        <p:spPr>
          <a:xfrm>
            <a:off x="625771" y="3925083"/>
            <a:ext cx="2889813" cy="876826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Digital Marketing Specialist</a:t>
            </a:r>
          </a:p>
        </p:txBody>
      </p:sp>
      <p:pic>
        <p:nvPicPr>
          <p:cNvPr id="24" name="Picture 2" descr="A green square which has people inside dressed in office wear doing different jobs with mobile phones.">
            <a:extLst>
              <a:ext uri="{FF2B5EF4-FFF2-40B4-BE49-F238E27FC236}">
                <a16:creationId xmlns:a16="http://schemas.microsoft.com/office/drawing/2014/main" id="{5ED56E76-1E10-4A6C-A282-8423C1469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78" y="2427606"/>
            <a:ext cx="3878238" cy="258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60908FC-4AE7-413E-8CB4-592C90966760}"/>
              </a:ext>
            </a:extLst>
          </p:cNvPr>
          <p:cNvSpPr/>
          <p:nvPr/>
        </p:nvSpPr>
        <p:spPr>
          <a:xfrm>
            <a:off x="8676412" y="3925083"/>
            <a:ext cx="2889813" cy="876826"/>
          </a:xfrm>
          <a:prstGeom prst="roundRect">
            <a:avLst/>
          </a:prstGeom>
          <a:solidFill>
            <a:srgbClr val="8A5873"/>
          </a:solidFill>
          <a:ln>
            <a:solidFill>
              <a:srgbClr val="8A58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Chief Listening Officer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CD3DC6-49B2-46D1-9983-EE00670F6A06}"/>
              </a:ext>
            </a:extLst>
          </p:cNvPr>
          <p:cNvSpPr/>
          <p:nvPr/>
        </p:nvSpPr>
        <p:spPr>
          <a:xfrm>
            <a:off x="625770" y="2638795"/>
            <a:ext cx="2889813" cy="876826"/>
          </a:xfrm>
          <a:prstGeom prst="roundRect">
            <a:avLst/>
          </a:prstGeom>
          <a:solidFill>
            <a:srgbClr val="8A5873"/>
          </a:solidFill>
          <a:ln>
            <a:solidFill>
              <a:srgbClr val="8A587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App Designer</a:t>
            </a:r>
          </a:p>
        </p:txBody>
      </p:sp>
    </p:spTree>
    <p:extLst>
      <p:ext uri="{BB962C8B-B14F-4D97-AF65-F5344CB8AC3E}">
        <p14:creationId xmlns:p14="http://schemas.microsoft.com/office/powerpoint/2010/main" val="89487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1334C2-6344-483C-B6B4-ACA78EF2C44A}"/>
              </a:ext>
            </a:extLst>
          </p:cNvPr>
          <p:cNvSpPr txBox="1"/>
          <p:nvPr/>
        </p:nvSpPr>
        <p:spPr>
          <a:xfrm>
            <a:off x="1115209" y="576404"/>
            <a:ext cx="99615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kern="0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</a:t>
            </a:r>
          </a:p>
          <a:p>
            <a:pPr algn="ctr">
              <a:defRPr/>
            </a:pPr>
            <a:r>
              <a:rPr lang="en-GB" sz="6000" b="1" kern="0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GCSEs important?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-1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DD05DF-B798-4C83-A2F8-E51475E042CC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Do I even need GCSEs?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9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Why are GCSEs important?</a:t>
            </a:r>
            <a:br>
              <a:rPr lang="en-GB" dirty="0"/>
            </a:br>
            <a:r>
              <a:rPr lang="en-GB" sz="2400" b="0" dirty="0"/>
              <a:t>They are like a passport and key to your future success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701EB-DA8E-47FF-AA32-2BF883AE0183}"/>
              </a:ext>
            </a:extLst>
          </p:cNvPr>
          <p:cNvSpPr/>
          <p:nvPr/>
        </p:nvSpPr>
        <p:spPr>
          <a:xfrm>
            <a:off x="832078" y="4653159"/>
            <a:ext cx="5691813" cy="1389631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813A89"/>
              </a:buClr>
              <a:buSzPts val="16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They prepare you for the next stage in your education, training, or employment.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832079" y="1691959"/>
            <a:ext cx="5691814" cy="1219664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373687"/>
              </a:buClr>
              <a:buSzPts val="16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The better you do in your GCSEs, the more options will be open to you. It is important to work hard and do well.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832079" y="3172559"/>
            <a:ext cx="5691814" cy="1219664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You can choose some of your GCSEs, but others are compulsory subjects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Picture of a passport">
            <a:extLst>
              <a:ext uri="{FF2B5EF4-FFF2-40B4-BE49-F238E27FC236}">
                <a16:creationId xmlns:a16="http://schemas.microsoft.com/office/drawing/2014/main" id="{9DF44975-3C60-41A2-BFDA-BC59B8106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4399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521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The Dos and Don’ts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542511" y="3587832"/>
            <a:ext cx="4516975" cy="1107367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00B050"/>
              </a:buClr>
              <a:buSzPts val="5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Know which subjects </a:t>
            </a:r>
            <a:endParaRPr lang="en-GB" sz="2400" dirty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2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you </a:t>
            </a:r>
            <a:r>
              <a:rPr lang="en-GB" sz="2400" i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have to </a:t>
            </a: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do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542512" y="2093032"/>
            <a:ext cx="4516975" cy="1107367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Get reliable, up-to-date information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542512" y="5082632"/>
            <a:ext cx="4516974" cy="1205105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00B050"/>
              </a:buClr>
              <a:buSzPts val="5400"/>
            </a:pPr>
            <a:endParaRPr lang="en-GB" sz="2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lvl="0" algn="ctr">
              <a:buClr>
                <a:srgbClr val="00B050"/>
              </a:buClr>
              <a:buSzPts val="5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Talk your choices over with teachers and family 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EB98D390-34AC-4B52-B74F-2A630E66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377" y="1164748"/>
            <a:ext cx="928284" cy="9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34728D-FF60-4DF1-A205-E77E9577AD2E}"/>
              </a:ext>
            </a:extLst>
          </p:cNvPr>
          <p:cNvSpPr/>
          <p:nvPr/>
        </p:nvSpPr>
        <p:spPr>
          <a:xfrm>
            <a:off x="7154989" y="3516923"/>
            <a:ext cx="4516975" cy="1178276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5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Think its only for boys/girls –</a:t>
            </a:r>
          </a:p>
          <a:p>
            <a:pPr lvl="0" algn="ctr">
              <a:buClr>
                <a:srgbClr val="FF0000"/>
              </a:buClr>
              <a:buSzPts val="5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there aren’t subjects like that!</a:t>
            </a:r>
            <a:endParaRPr lang="en-GB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671472-D63D-4C19-8EE9-3C307DB70794}"/>
              </a:ext>
            </a:extLst>
          </p:cNvPr>
          <p:cNvSpPr/>
          <p:nvPr/>
        </p:nvSpPr>
        <p:spPr>
          <a:xfrm>
            <a:off x="7154989" y="5082631"/>
            <a:ext cx="4516975" cy="1178275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5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Think you’ll take it as its easy –</a:t>
            </a:r>
          </a:p>
          <a:p>
            <a:pPr lvl="0" algn="ctr">
              <a:buClr>
                <a:srgbClr val="FF0000"/>
              </a:buClr>
              <a:buSzPts val="5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there is no such subject</a:t>
            </a:r>
            <a:endParaRPr lang="en-GB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2D4D51-040D-47A3-B9F6-09F253955899}"/>
              </a:ext>
            </a:extLst>
          </p:cNvPr>
          <p:cNvSpPr/>
          <p:nvPr/>
        </p:nvSpPr>
        <p:spPr>
          <a:xfrm>
            <a:off x="7154989" y="2093139"/>
            <a:ext cx="4516975" cy="112416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5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Pick a subject because you like (or don’t) the teacher or your friend has picked it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CEBD9E16-422E-4D33-A5CB-01B869F7D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339" y="1112066"/>
            <a:ext cx="928284" cy="9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9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5B67E-3C72-46BC-857D-90E373026B2A}"/>
              </a:ext>
            </a:extLst>
          </p:cNvPr>
          <p:cNvSpPr txBox="1"/>
          <p:nvPr/>
        </p:nvSpPr>
        <p:spPr>
          <a:xfrm>
            <a:off x="1115209" y="744350"/>
            <a:ext cx="99615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6000" b="1" kern="0" spc="-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after GCSEs?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0" cap="none" spc="-1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3F7F59-0CF3-4BBC-A7AD-4BCC2A3170C8}"/>
              </a:ext>
            </a:extLst>
          </p:cNvPr>
          <p:cNvSpPr/>
          <p:nvPr/>
        </p:nvSpPr>
        <p:spPr>
          <a:xfrm>
            <a:off x="729449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 Lt"/>
                <a:ea typeface="+mn-ea"/>
                <a:cs typeface="+mn-cs"/>
              </a:rPr>
              <a:t>What is next?</a:t>
            </a:r>
          </a:p>
        </p:txBody>
      </p:sp>
    </p:spTree>
    <p:extLst>
      <p:ext uri="{BB962C8B-B14F-4D97-AF65-F5344CB8AC3E}">
        <p14:creationId xmlns:p14="http://schemas.microsoft.com/office/powerpoint/2010/main" val="263649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49;p15">
            <a:extLst>
              <a:ext uri="{FF2B5EF4-FFF2-40B4-BE49-F238E27FC236}">
                <a16:creationId xmlns:a16="http://schemas.microsoft.com/office/drawing/2014/main" id="{A3F5F254-FAFE-4A2C-97A8-F4CEE066AE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87" t="24250" r="39716" b="10013"/>
          <a:stretch/>
        </p:blipFill>
        <p:spPr>
          <a:xfrm>
            <a:off x="2306515" y="1236786"/>
            <a:ext cx="7578970" cy="48299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Know your education levels</a:t>
            </a:r>
          </a:p>
        </p:txBody>
      </p:sp>
    </p:spTree>
    <p:extLst>
      <p:ext uri="{BB962C8B-B14F-4D97-AF65-F5344CB8AC3E}">
        <p14:creationId xmlns:p14="http://schemas.microsoft.com/office/powerpoint/2010/main" val="76708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arget with an arrow in it with steps leading up to it">
            <a:extLst>
              <a:ext uri="{FF2B5EF4-FFF2-40B4-BE49-F238E27FC236}">
                <a16:creationId xmlns:a16="http://schemas.microsoft.com/office/drawing/2014/main" id="{61CD81DB-11DF-4C26-A142-00F34834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714375"/>
            <a:ext cx="58864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Just remember….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809625" y="3836013"/>
            <a:ext cx="5286375" cy="1466541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Gaining 5 GCSE’s at grade 4/5 will enable you to continue to Level 3 education.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1AC417-9BAF-4C16-8EF1-3424A41BD592}"/>
              </a:ext>
            </a:extLst>
          </p:cNvPr>
          <p:cNvSpPr/>
          <p:nvPr/>
        </p:nvSpPr>
        <p:spPr>
          <a:xfrm>
            <a:off x="838200" y="1555446"/>
            <a:ext cx="5257800" cy="1466541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5400"/>
            </a:pPr>
            <a:r>
              <a:rPr lang="en-GB" sz="2400" dirty="0">
                <a:solidFill>
                  <a:schemeClr val="bg1"/>
                </a:solidFill>
              </a:rPr>
              <a:t>What is your goal?</a:t>
            </a:r>
          </a:p>
        </p:txBody>
      </p:sp>
    </p:spTree>
    <p:extLst>
      <p:ext uri="{BB962C8B-B14F-4D97-AF65-F5344CB8AC3E}">
        <p14:creationId xmlns:p14="http://schemas.microsoft.com/office/powerpoint/2010/main" val="27188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1D62-B922-4519-8A5C-144253A51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181" y="1399937"/>
            <a:ext cx="5496560" cy="451339"/>
          </a:xfrm>
        </p:spPr>
        <p:txBody>
          <a:bodyPr/>
          <a:lstStyle/>
          <a:p>
            <a:r>
              <a:rPr lang="en-GB" sz="2400" dirty="0">
                <a:solidFill>
                  <a:srgbClr val="6B355A"/>
                </a:solidFill>
              </a:rPr>
              <a:t>Don’t forget to complete our survey!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E6BD03-188B-4D20-83FE-CB11A57A484D}"/>
              </a:ext>
            </a:extLst>
          </p:cNvPr>
          <p:cNvSpPr/>
          <p:nvPr/>
        </p:nvSpPr>
        <p:spPr>
          <a:xfrm>
            <a:off x="3690101" y="472374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GB" sz="2400" b="1" u="sng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9AEF85-45A4-4B3F-84D3-FBCF58774AE6}"/>
              </a:ext>
            </a:extLst>
          </p:cNvPr>
          <p:cNvSpPr txBox="1">
            <a:spLocks/>
          </p:cNvSpPr>
          <p:nvPr/>
        </p:nvSpPr>
        <p:spPr>
          <a:xfrm>
            <a:off x="746760" y="56323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26BC29-8FBD-418F-9FA2-13154C632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050">
            <a:off x="4053340" y="1490998"/>
            <a:ext cx="3902441" cy="3242470"/>
          </a:xfrm>
          <a:prstGeom prst="rect">
            <a:avLst/>
          </a:prstGeom>
        </p:spPr>
      </p:pic>
      <p:pic>
        <p:nvPicPr>
          <p:cNvPr id="9" name="Picture 2" descr="8aad89b2-eac6-48e5-a8be-6bafbcbe20a3">
            <a:extLst>
              <a:ext uri="{FF2B5EF4-FFF2-40B4-BE49-F238E27FC236}">
                <a16:creationId xmlns:a16="http://schemas.microsoft.com/office/drawing/2014/main" id="{D425CCBD-83FF-459F-9E82-8695BDB80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1917D6-3B1D-4E32-944F-45EC914F3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9" y="4281629"/>
            <a:ext cx="884223" cy="88422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C3E9D83-64A1-488F-868D-CFAA7C4428FC}"/>
              </a:ext>
            </a:extLst>
          </p:cNvPr>
          <p:cNvSpPr/>
          <p:nvPr/>
        </p:nvSpPr>
        <p:spPr>
          <a:xfrm>
            <a:off x="8933060" y="5115140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@AspireHigherNet</a:t>
            </a:r>
            <a:endParaRPr lang="en-GB" dirty="0">
              <a:solidFill>
                <a:srgbClr val="A53959"/>
              </a:solidFill>
            </a:endParaRPr>
          </a:p>
        </p:txBody>
      </p:sp>
      <p:sp>
        <p:nvSpPr>
          <p:cNvPr id="24" name="Rectangle 23">
            <a:hlinkClick r:id="rId8"/>
            <a:extLst>
              <a:ext uri="{FF2B5EF4-FFF2-40B4-BE49-F238E27FC236}">
                <a16:creationId xmlns:a16="http://schemas.microsoft.com/office/drawing/2014/main" id="{EBF75375-05E6-40BB-B678-B0680A22BA6A}"/>
              </a:ext>
            </a:extLst>
          </p:cNvPr>
          <p:cNvSpPr/>
          <p:nvPr/>
        </p:nvSpPr>
        <p:spPr>
          <a:xfrm>
            <a:off x="929640" y="5115140"/>
            <a:ext cx="226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A5395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aspire-higher.co.uk/</a:t>
            </a:r>
            <a:r>
              <a:rPr lang="en-GB" dirty="0">
                <a:solidFill>
                  <a:srgbClr val="A53959"/>
                </a:solidFill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93BA71-C0F8-4ABA-812E-A589C3A506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56" y="4419004"/>
            <a:ext cx="585773" cy="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GCSEs and beyond </a:t>
            </a:r>
          </a:p>
        </p:txBody>
      </p:sp>
    </p:spTree>
    <p:extLst>
      <p:ext uri="{BB962C8B-B14F-4D97-AF65-F5344CB8AC3E}">
        <p14:creationId xmlns:p14="http://schemas.microsoft.com/office/powerpoint/2010/main" val="309063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648465"/>
            <a:ext cx="1146556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Want this resource in another format?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1737360" y="1558529"/>
            <a:ext cx="8717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require this presentation with an audio voiceover and subtitles, click the link below.</a:t>
            </a:r>
          </a:p>
        </p:txBody>
      </p:sp>
      <p:sp>
        <p:nvSpPr>
          <p:cNvPr id="5" name="Rectangle: Rounded Corners 4" descr="a box with rounded corners that contains the hyperlink to the Aspire Higher survey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821466" y="2849505"/>
            <a:ext cx="10549068" cy="711438"/>
          </a:xfrm>
          <a:prstGeom prst="roundRect">
            <a:avLst/>
          </a:prstGeom>
          <a:solidFill>
            <a:srgbClr val="E93752"/>
          </a:solidFill>
          <a:ln w="76200"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</a:t>
            </a:r>
            <a:r>
              <a:rPr lang="en-GB" sz="2400" u="sng" dirty="0">
                <a:solidFill>
                  <a:prstClr val="white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Importance of GCSE’s and beyond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 Audio </a:t>
            </a:r>
            <a:r>
              <a:rPr lang="en-GB" sz="2400" u="sng" dirty="0">
                <a:solidFill>
                  <a:prstClr val="white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Subtitles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3F8A590-EE4B-4B6F-A725-7257940B7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 b="9783"/>
          <a:stretch/>
        </p:blipFill>
        <p:spPr bwMode="auto">
          <a:xfrm>
            <a:off x="3268153" y="3660225"/>
            <a:ext cx="1305411" cy="107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CF02244-299B-4498-BA31-BB67AEEAE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4" b="12557"/>
          <a:stretch/>
        </p:blipFill>
        <p:spPr bwMode="auto">
          <a:xfrm>
            <a:off x="7618438" y="3701839"/>
            <a:ext cx="1361540" cy="103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 descr="a box with rounded corners that contains the hyperlink to the Aspire Higher survey">
            <a:extLst>
              <a:ext uri="{FF2B5EF4-FFF2-40B4-BE49-F238E27FC236}">
                <a16:creationId xmlns:a16="http://schemas.microsoft.com/office/drawing/2014/main" id="{8E48B07E-4409-4196-A72E-64F97926A640}"/>
              </a:ext>
            </a:extLst>
          </p:cNvPr>
          <p:cNvSpPr/>
          <p:nvPr/>
        </p:nvSpPr>
        <p:spPr>
          <a:xfrm>
            <a:off x="2735580" y="5118092"/>
            <a:ext cx="6720840" cy="645564"/>
          </a:xfrm>
          <a:prstGeom prst="roundRect">
            <a:avLst/>
          </a:prstGeom>
          <a:solidFill>
            <a:srgbClr val="6B355A"/>
          </a:solidFill>
          <a:ln w="76200"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 the       button to adjust subtitle options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E098D-910A-41C2-B24A-F947EE893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134" y="5257444"/>
            <a:ext cx="366859" cy="3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5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FE51E-AF0F-4784-9679-B2FE647129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14911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spc="-130" dirty="0">
                <a:latin typeface="Arial" panose="020B0604020202020204" pitchFamily="34" charset="0"/>
                <a:cs typeface="Arial" panose="020B0604020202020204" pitchFamily="34" charset="0"/>
              </a:rPr>
              <a:t>What would you do if you </a:t>
            </a:r>
            <a:br>
              <a:rPr lang="en-GB" sz="5000" b="1" spc="-1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000" b="1" spc="-130" dirty="0">
                <a:latin typeface="Arial" panose="020B0604020202020204" pitchFamily="34" charset="0"/>
                <a:cs typeface="Arial" panose="020B0604020202020204" pitchFamily="34" charset="0"/>
              </a:rPr>
              <a:t>won the Lottery?</a:t>
            </a:r>
          </a:p>
        </p:txBody>
      </p:sp>
      <p:pic>
        <p:nvPicPr>
          <p:cNvPr id="6" name="Picture 5" descr="5 minute timer">
            <a:extLst>
              <a:ext uri="{FF2B5EF4-FFF2-40B4-BE49-F238E27FC236}">
                <a16:creationId xmlns:a16="http://schemas.microsoft.com/office/drawing/2014/main" id="{286AF7F7-5944-4F02-A79D-ECB8CB51C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196" y="193617"/>
            <a:ext cx="1896431" cy="1919916"/>
          </a:xfrm>
          <a:prstGeom prst="rect">
            <a:avLst/>
          </a:prstGeom>
        </p:spPr>
      </p:pic>
      <p:pic>
        <p:nvPicPr>
          <p:cNvPr id="1026" name="Picture 2" descr="Image of a person walking down a red arrow with three possible routes to go down.">
            <a:extLst>
              <a:ext uri="{FF2B5EF4-FFF2-40B4-BE49-F238E27FC236}">
                <a16:creationId xmlns:a16="http://schemas.microsoft.com/office/drawing/2014/main" id="{84E45F21-1C84-4F30-AB68-DC1F8E91F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1" y="2241444"/>
            <a:ext cx="3871912" cy="360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93AB816-4709-4FF7-8C3A-861B4C86B7F3}"/>
              </a:ext>
            </a:extLst>
          </p:cNvPr>
          <p:cNvSpPr/>
          <p:nvPr/>
        </p:nvSpPr>
        <p:spPr>
          <a:xfrm>
            <a:off x="1098885" y="2901169"/>
            <a:ext cx="4997115" cy="2285973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Take 5 minutes, think about what choices you make if your parents/carers won the Lottery?</a:t>
            </a:r>
          </a:p>
        </p:txBody>
      </p:sp>
    </p:spTree>
    <p:extLst>
      <p:ext uri="{BB962C8B-B14F-4D97-AF65-F5344CB8AC3E}">
        <p14:creationId xmlns:p14="http://schemas.microsoft.com/office/powerpoint/2010/main" val="1338071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AB3-C95F-4F20-B38B-A4798143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10"/>
            <a:ext cx="10515600" cy="1325563"/>
          </a:xfrm>
        </p:spPr>
        <p:txBody>
          <a:bodyPr/>
          <a:lstStyle/>
          <a:p>
            <a:pPr algn="ctr"/>
            <a: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  <a:t>Help us to help you!</a:t>
            </a:r>
            <a:br>
              <a:rPr lang="en-GB" kern="0" spc="-1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7C4DF-7D3D-41F4-A6D5-269C4509A0BD}"/>
              </a:ext>
            </a:extLst>
          </p:cNvPr>
          <p:cNvSpPr/>
          <p:nvPr/>
        </p:nvSpPr>
        <p:spPr>
          <a:xfrm>
            <a:off x="5085467" y="3244334"/>
            <a:ext cx="2021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Help us to help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D1FD14-F2C2-438B-BF71-292801EFC4B8}"/>
              </a:ext>
            </a:extLst>
          </p:cNvPr>
          <p:cNvSpPr/>
          <p:nvPr/>
        </p:nvSpPr>
        <p:spPr>
          <a:xfrm>
            <a:off x="518160" y="1558530"/>
            <a:ext cx="112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complete the survey – it takes just 2 minutes!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B35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will help us support you more in the future!</a:t>
            </a:r>
          </a:p>
        </p:txBody>
      </p:sp>
      <p:sp>
        <p:nvSpPr>
          <p:cNvPr id="5" name="Rectangle: Rounded Corners 4" descr="a box with rounded corners that contains the hyperlink to the Aspire Higher survey">
            <a:extLst>
              <a:ext uri="{FF2B5EF4-FFF2-40B4-BE49-F238E27FC236}">
                <a16:creationId xmlns:a16="http://schemas.microsoft.com/office/drawing/2014/main" id="{483F341A-5BC0-4E86-89F3-D457EDCC2C78}"/>
              </a:ext>
            </a:extLst>
          </p:cNvPr>
          <p:cNvSpPr/>
          <p:nvPr/>
        </p:nvSpPr>
        <p:spPr>
          <a:xfrm>
            <a:off x="3749040" y="4946652"/>
            <a:ext cx="4744720" cy="1152128"/>
          </a:xfrm>
          <a:prstGeom prst="roundRect">
            <a:avLst/>
          </a:prstGeom>
          <a:solidFill>
            <a:srgbClr val="A53959"/>
          </a:solidFill>
          <a:ln w="76200"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survey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7B71C1-78EE-4035-895E-F7A7E9C58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/>
          <a:stretch/>
        </p:blipFill>
        <p:spPr bwMode="auto">
          <a:xfrm rot="606653">
            <a:off x="10100572" y="127121"/>
            <a:ext cx="1641220" cy="190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B81C69-2B51-47FE-9BA8-A34736CA0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81" y="1958373"/>
            <a:ext cx="57150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1E4A85-1C48-764E-9A34-349BB3ED3021}"/>
              </a:ext>
            </a:extLst>
          </p:cNvPr>
          <p:cNvSpPr txBox="1"/>
          <p:nvPr/>
        </p:nvSpPr>
        <p:spPr>
          <a:xfrm>
            <a:off x="1115209" y="339852"/>
            <a:ext cx="99615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u="sng" spc="-130" dirty="0">
                <a:latin typeface="Arial" panose="020B0604020202020204" pitchFamily="34" charset="0"/>
                <a:cs typeface="Arial" panose="020B0604020202020204" pitchFamily="34" charset="0"/>
              </a:rPr>
              <a:t>Content of the session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D9D304-CA23-4B29-B661-2EE21D7AEC7E}"/>
              </a:ext>
            </a:extLst>
          </p:cNvPr>
          <p:cNvSpPr txBox="1"/>
          <p:nvPr/>
        </p:nvSpPr>
        <p:spPr>
          <a:xfrm>
            <a:off x="531225" y="1687369"/>
            <a:ext cx="108321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 choices, what should I think about?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GCSEs important?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000" b="1" kern="0" spc="-120" dirty="0">
                <a:solidFill>
                  <a:srgbClr val="8A58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after GCSEs?</a:t>
            </a:r>
          </a:p>
          <a:p>
            <a:pPr>
              <a:lnSpc>
                <a:spcPct val="150000"/>
              </a:lnSpc>
            </a:pPr>
            <a:endParaRPr lang="en-GB" sz="3000" b="1" kern="0" spc="-120" dirty="0">
              <a:solidFill>
                <a:srgbClr val="9C5F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3000" spc="-120" dirty="0">
              <a:solidFill>
                <a:srgbClr val="9C5F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049D14-D7AA-4B94-8387-D2417B3D61EB}"/>
              </a:ext>
            </a:extLst>
          </p:cNvPr>
          <p:cNvSpPr txBox="1"/>
          <p:nvPr/>
        </p:nvSpPr>
        <p:spPr>
          <a:xfrm>
            <a:off x="1115209" y="642665"/>
            <a:ext cx="9961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GCSE Choices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-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should I think about? </a:t>
            </a:r>
            <a:r>
              <a:rPr lang="en-GB" sz="6000" b="1" kern="0" spc="-12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5000" b="1" i="0" u="none" strike="noStrike" kern="1200" cap="none" spc="-13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011DAA-99A3-49A2-92A7-AD823BF6FB2E}"/>
              </a:ext>
            </a:extLst>
          </p:cNvPr>
          <p:cNvSpPr/>
          <p:nvPr/>
        </p:nvSpPr>
        <p:spPr>
          <a:xfrm>
            <a:off x="729448" y="3999947"/>
            <a:ext cx="10733102" cy="1152128"/>
          </a:xfrm>
          <a:prstGeom prst="roundRect">
            <a:avLst/>
          </a:prstGeom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 MT Lt"/>
              </a:rPr>
              <a:t>It’s such a big decision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 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603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It’s all about choices</a:t>
            </a:r>
            <a:br>
              <a:rPr lang="en-GB" dirty="0"/>
            </a:br>
            <a:r>
              <a:rPr lang="en-GB" sz="2400" b="0" dirty="0"/>
              <a:t>It can be hard to decide</a:t>
            </a:r>
            <a:endParaRPr lang="en-GB" b="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42360-A8B6-4882-8410-C892DF8AF563}"/>
              </a:ext>
            </a:extLst>
          </p:cNvPr>
          <p:cNvSpPr/>
          <p:nvPr/>
        </p:nvSpPr>
        <p:spPr>
          <a:xfrm>
            <a:off x="495300" y="3798373"/>
            <a:ext cx="5257800" cy="1543050"/>
          </a:xfrm>
          <a:prstGeom prst="roundRect">
            <a:avLst/>
          </a:prstGeom>
          <a:solidFill>
            <a:srgbClr val="6B355A"/>
          </a:solidFill>
          <a:ln>
            <a:solidFill>
              <a:srgbClr val="6B35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There is no wrong or right choices, as long as you make the correct choice for you.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495300" y="1995844"/>
            <a:ext cx="5257800" cy="1543049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What is right for you?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6494A5-C31E-458C-9747-215FFA6D9166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 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5DFDB4-CBE7-4D96-A60A-8F1B19C3EC67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2D3A60-86ED-4247-AD11-9A01025BECBA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5122" name="Picture 2" descr="GCSEs, careers and your future - Educate magazine">
            <a:extLst>
              <a:ext uri="{FF2B5EF4-FFF2-40B4-BE49-F238E27FC236}">
                <a16:creationId xmlns:a16="http://schemas.microsoft.com/office/drawing/2014/main" id="{EF46097B-74BD-4145-BD9F-AAE960BE1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2319693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4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07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It's never too early to think about your career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6096000" y="2182182"/>
            <a:ext cx="5257800" cy="1008723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Talk to your teachers or school careers adviser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C701EB-DA8E-47FF-AA32-2BF883AE0183}"/>
              </a:ext>
            </a:extLst>
          </p:cNvPr>
          <p:cNvSpPr/>
          <p:nvPr/>
        </p:nvSpPr>
        <p:spPr>
          <a:xfrm>
            <a:off x="6096000" y="3667095"/>
            <a:ext cx="5257800" cy="876324"/>
          </a:xfrm>
          <a:prstGeom prst="roundRect">
            <a:avLst/>
          </a:prstGeom>
          <a:solidFill>
            <a:srgbClr val="A53959"/>
          </a:solidFill>
          <a:ln>
            <a:solidFill>
              <a:srgbClr val="A539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Research different jobs and their requirements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6096000" y="5019609"/>
            <a:ext cx="5257800" cy="914400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Use the Aspire Higher Website.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6494A5-C31E-458C-9747-215FFA6D9166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 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5DFDB4-CBE7-4D96-A60A-8F1B19C3EC67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2D3A60-86ED-4247-AD11-9A01025BECBA}"/>
              </a:ext>
            </a:extLst>
          </p:cNvPr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7" name="Picture 16" descr="Image of a lady with thought bubbles coming out of her head with different possible jobs - doctor, business woman, nurse, construction and chef">
            <a:extLst>
              <a:ext uri="{FF2B5EF4-FFF2-40B4-BE49-F238E27FC236}">
                <a16:creationId xmlns:a16="http://schemas.microsoft.com/office/drawing/2014/main" id="{72E09726-B956-47FA-9E21-08094B8C1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68" y="2179742"/>
            <a:ext cx="5460839" cy="38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02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3A2CD-5B56-475C-B7A7-018CDADF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192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Changes in the workplace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CC5959-2B68-40A7-BAF9-46EE842BDA4A}"/>
              </a:ext>
            </a:extLst>
          </p:cNvPr>
          <p:cNvSpPr/>
          <p:nvPr/>
        </p:nvSpPr>
        <p:spPr>
          <a:xfrm>
            <a:off x="898138" y="1901703"/>
            <a:ext cx="4419841" cy="1825603"/>
          </a:xfrm>
          <a:prstGeom prst="roundRect">
            <a:avLst/>
          </a:prstGeom>
          <a:solidFill>
            <a:srgbClr val="8A5873"/>
          </a:solidFill>
          <a:ln>
            <a:solidFill>
              <a:srgbClr val="9C5FB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 world of work is always changing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DF2C8A-3910-493E-BD1B-763B2A37B9CD}"/>
              </a:ext>
            </a:extLst>
          </p:cNvPr>
          <p:cNvSpPr/>
          <p:nvPr/>
        </p:nvSpPr>
        <p:spPr>
          <a:xfrm>
            <a:off x="838200" y="4239014"/>
            <a:ext cx="4479779" cy="1825603"/>
          </a:xfrm>
          <a:prstGeom prst="roundRect">
            <a:avLst/>
          </a:prstGeom>
          <a:solidFill>
            <a:srgbClr val="E93752"/>
          </a:solidFill>
          <a:ln>
            <a:solidFill>
              <a:srgbClr val="E9375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buSzPts val="2400"/>
            </a:pPr>
            <a:endParaRPr lang="en-GB" sz="2400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2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Find out what’s right for you and what jobs </a:t>
            </a:r>
            <a:endParaRPr lang="en-GB" sz="2400" dirty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2400"/>
            </a:pPr>
            <a:r>
              <a:rPr lang="en-GB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there might be in the future!</a:t>
            </a:r>
            <a:endParaRPr lang="en-GB" sz="2400" dirty="0">
              <a:solidFill>
                <a:schemeClr val="bg1"/>
              </a:solidFill>
            </a:endParaRPr>
          </a:p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Sign that says old job pointing in one direction and new job in the other">
            <a:extLst>
              <a:ext uri="{FF2B5EF4-FFF2-40B4-BE49-F238E27FC236}">
                <a16:creationId xmlns:a16="http://schemas.microsoft.com/office/drawing/2014/main" id="{F8E22B2D-82D2-4D42-880C-49C8E842F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61" y="1901703"/>
            <a:ext cx="5190339" cy="41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41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9ee432-0e1b-47be-908a-5d8697065c1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199EC0106CD24C9E494FE677B99E76" ma:contentTypeVersion="12" ma:contentTypeDescription="Create a new document." ma:contentTypeScope="" ma:versionID="7d27de631b135d17277fd3e00c879fa1">
  <xsd:schema xmlns:xsd="http://www.w3.org/2001/XMLSchema" xmlns:xs="http://www.w3.org/2001/XMLSchema" xmlns:p="http://schemas.microsoft.com/office/2006/metadata/properties" xmlns:ns2="21ede475-8dd6-476c-9b3d-8a2310c3645b" xmlns:ns3="ce9ee432-0e1b-47be-908a-5d8697065c14" targetNamespace="http://schemas.microsoft.com/office/2006/metadata/properties" ma:root="true" ma:fieldsID="e1eea30642e6687358e877b4693c6e2b" ns2:_="" ns3:_="">
    <xsd:import namespace="21ede475-8dd6-476c-9b3d-8a2310c3645b"/>
    <xsd:import namespace="ce9ee432-0e1b-47be-908a-5d869706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de475-8dd6-476c-9b3d-8a2310c36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e432-0e1b-47be-908a-5d8697065c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CB49D-F4C4-4BAA-A3D5-15878D9B1F32}">
  <ds:schemaRefs>
    <ds:schemaRef ds:uri="http://schemas.microsoft.com/office/2006/metadata/properties"/>
    <ds:schemaRef ds:uri="http://schemas.microsoft.com/office/2006/documentManagement/types"/>
    <ds:schemaRef ds:uri="d833f47d-cf66-4f75-af90-d4bb35060a78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1c95f2d8-01aa-4747-a464-5f63898d5f5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DE459A-B9D2-413D-9A99-F1A206E92A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A51217-3682-4A11-B2B2-A79F836CA37D}"/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1034</Words>
  <Application>Microsoft Office PowerPoint</Application>
  <PresentationFormat>Widescreen</PresentationFormat>
  <Paragraphs>142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MT Lt</vt:lpstr>
      <vt:lpstr>Calibri</vt:lpstr>
      <vt:lpstr>Office Theme</vt:lpstr>
      <vt:lpstr>Custom Design</vt:lpstr>
      <vt:lpstr>1_Custom Design</vt:lpstr>
      <vt:lpstr>3_Custom Design</vt:lpstr>
      <vt:lpstr>Importance of GCSEs and beyond </vt:lpstr>
      <vt:lpstr>Want this resource in another format?</vt:lpstr>
      <vt:lpstr>What would you do if you  won the Lottery?</vt:lpstr>
      <vt:lpstr>Help us to help you! </vt:lpstr>
      <vt:lpstr>PowerPoint Presentation</vt:lpstr>
      <vt:lpstr>PowerPoint Presentation</vt:lpstr>
      <vt:lpstr>It’s all about choices It can be hard to decide</vt:lpstr>
      <vt:lpstr>It's never too early to think about your career </vt:lpstr>
      <vt:lpstr>Changes in the workplace </vt:lpstr>
      <vt:lpstr>Some jobs didn’t exist 10 years ago</vt:lpstr>
      <vt:lpstr>PowerPoint Presentation</vt:lpstr>
      <vt:lpstr>Why are GCSEs important? They are like a passport and key to your future success</vt:lpstr>
      <vt:lpstr>The Dos and Don’ts</vt:lpstr>
      <vt:lpstr>PowerPoint Presentation</vt:lpstr>
      <vt:lpstr>Know your education levels</vt:lpstr>
      <vt:lpstr>Just remember….</vt:lpstr>
      <vt:lpstr>Don’t forget to complete our survey!</vt:lpstr>
      <vt:lpstr>Importance of GCSEs and beyond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Pearce</dc:creator>
  <cp:lastModifiedBy>Sana Chishty</cp:lastModifiedBy>
  <cp:revision>40</cp:revision>
  <dcterms:created xsi:type="dcterms:W3CDTF">2019-09-11T07:44:27Z</dcterms:created>
  <dcterms:modified xsi:type="dcterms:W3CDTF">2021-01-11T14:31:18Z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0x010100B2199EC0106CD24C9E494FE677B99E76</vt:lpwstr>
  </property>
  <property fmtid="{D5CDD505-2E9C-101B-9397-08002B2CF9AE}" pid="3" name="Order">
    <vt:r8>1035400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