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8" r:id="rId6"/>
    <p:sldMasterId id="2147483672" r:id="rId7"/>
  </p:sldMasterIdLst>
  <p:notesMasterIdLst>
    <p:notesMasterId r:id="rId21"/>
  </p:notesMasterIdLst>
  <p:sldIdLst>
    <p:sldId id="257" r:id="rId8"/>
    <p:sldId id="481" r:id="rId9"/>
    <p:sldId id="469" r:id="rId10"/>
    <p:sldId id="282" r:id="rId11"/>
    <p:sldId id="470" r:id="rId12"/>
    <p:sldId id="471" r:id="rId13"/>
    <p:sldId id="472" r:id="rId14"/>
    <p:sldId id="473" r:id="rId15"/>
    <p:sldId id="474" r:id="rId16"/>
    <p:sldId id="445" r:id="rId17"/>
    <p:sldId id="463" r:id="rId18"/>
    <p:sldId id="258" r:id="rId19"/>
    <p:sldId id="4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959"/>
    <a:srgbClr val="6B355A"/>
    <a:srgbClr val="FCB8C5"/>
    <a:srgbClr val="E93752"/>
    <a:srgbClr val="8A5873"/>
    <a:srgbClr val="9C5FB5"/>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1CB65D-64EE-4545-ACE3-64A1BC3074A9}" v="5" dt="2020-11-09T16:04:00.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389" autoAdjust="0"/>
  </p:normalViewPr>
  <p:slideViewPr>
    <p:cSldViewPr snapToGrid="0">
      <p:cViewPr varScale="1">
        <p:scale>
          <a:sx n="50" d="100"/>
          <a:sy n="50" d="100"/>
        </p:scale>
        <p:origin x="14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hapman" userId="816af3fd-68a4-4ce6-ad5d-4f6db6abff7c" providerId="ADAL" clId="{CC1CB65D-64EE-4545-ACE3-64A1BC3074A9}"/>
    <pc:docChg chg="addSld modSld sldOrd">
      <pc:chgData name="Simon Chapman" userId="816af3fd-68a4-4ce6-ad5d-4f6db6abff7c" providerId="ADAL" clId="{CC1CB65D-64EE-4545-ACE3-64A1BC3074A9}" dt="2020-11-09T16:04:03.580" v="8" actId="404"/>
      <pc:docMkLst>
        <pc:docMk/>
      </pc:docMkLst>
      <pc:sldChg chg="modSp add ord">
        <pc:chgData name="Simon Chapman" userId="816af3fd-68a4-4ce6-ad5d-4f6db6abff7c" providerId="ADAL" clId="{CC1CB65D-64EE-4545-ACE3-64A1BC3074A9}" dt="2020-11-09T16:04:03.580" v="8" actId="404"/>
        <pc:sldMkLst>
          <pc:docMk/>
          <pc:sldMk cId="4213740159" sldId="481"/>
        </pc:sldMkLst>
        <pc:spChg chg="mod">
          <ac:chgData name="Simon Chapman" userId="816af3fd-68a4-4ce6-ad5d-4f6db6abff7c" providerId="ADAL" clId="{CC1CB65D-64EE-4545-ACE3-64A1BC3074A9}" dt="2020-11-09T16:04:03.580" v="8" actId="404"/>
          <ac:spMkLst>
            <pc:docMk/>
            <pc:sldMk cId="4213740159" sldId="481"/>
            <ac:spMk id="5" creationId="{483F341A-5BC0-4E86-89F3-D457EDCC2C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967D-F207-4652-9448-5BB8DAE81DAF}" type="datetimeFigureOut">
              <a:rPr lang="en-GB" smtClean="0"/>
              <a:t>09/11/2020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C9D1-CDB2-4F96-A64D-1F58BFE53F84}" type="slidenum">
              <a:rPr lang="en-GB" smtClean="0"/>
              <a:t>‹#›</a:t>
            </a:fld>
            <a:endParaRPr lang="en-GB"/>
          </a:p>
        </p:txBody>
      </p:sp>
    </p:spTree>
    <p:extLst>
      <p:ext uri="{BB962C8B-B14F-4D97-AF65-F5344CB8AC3E}">
        <p14:creationId xmlns:p14="http://schemas.microsoft.com/office/powerpoint/2010/main" val="266627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urodrying2019.com/uk/page.asp?PID=97"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ngimg.com/internet/feedbac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endParaRPr lang="en-GB" dirty="0"/>
          </a:p>
          <a:p>
            <a:r>
              <a:rPr lang="en-GB" dirty="0"/>
              <a:t>Introduce yourself – Smile! </a:t>
            </a:r>
          </a:p>
          <a:p>
            <a:endParaRPr lang="en-GB" dirty="0"/>
          </a:p>
          <a:p>
            <a:r>
              <a:rPr lang="en-GB" sz="1200" b="0" i="0" kern="1200" dirty="0">
                <a:solidFill>
                  <a:schemeClr val="tx1"/>
                </a:solidFill>
                <a:effectLst/>
                <a:latin typeface="+mn-lt"/>
                <a:ea typeface="+mn-ea"/>
                <a:cs typeface="+mn-cs"/>
              </a:rPr>
              <a:t>Explain Aspire higher are University of  Northampton, University of Bedford  and University of Hertfordshire  working together to increase participation in higher education.</a:t>
            </a:r>
            <a:endParaRPr lang="en-GB" dirty="0"/>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a:t>
            </a:fld>
            <a:endParaRPr lang="en-GB"/>
          </a:p>
        </p:txBody>
      </p:sp>
    </p:spTree>
    <p:extLst>
      <p:ext uri="{BB962C8B-B14F-4D97-AF65-F5344CB8AC3E}">
        <p14:creationId xmlns:p14="http://schemas.microsoft.com/office/powerpoint/2010/main" val="420822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said in the first video that being positive is a big part of resilience. It might feel difficult to find positive things just now, but there are lots of positive things that are still happening all around. Sometimes it’s a big thing, like someone doing something special for you; sometimes it might be something little like your pet made you smile.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At the end of the day, write down the positive things that happened today – try for at least 5 every day. Everything matters, no matter how small.  Write a couple of sentences about each one. Very quickly you’ll build up a list of positive things that you can go back to look at when you are feeling a bit stressed and need to smile.</a:t>
            </a:r>
          </a:p>
          <a:p>
            <a:endParaRPr lang="en-GB" dirty="0"/>
          </a:p>
          <a:p>
            <a:r>
              <a:rPr lang="en-GB" dirty="0"/>
              <a:t>Image Source: https://cdn1.iconfinder.com/data/icons/being-a-happy-person/309/happy-person-005-512.png</a:t>
            </a:r>
          </a:p>
        </p:txBody>
      </p:sp>
      <p:sp>
        <p:nvSpPr>
          <p:cNvPr id="4" name="Slide Number Placeholder 3"/>
          <p:cNvSpPr>
            <a:spLocks noGrp="1"/>
          </p:cNvSpPr>
          <p:nvPr>
            <p:ph type="sldNum" sz="quarter" idx="5"/>
          </p:nvPr>
        </p:nvSpPr>
        <p:spPr/>
        <p:txBody>
          <a:bodyPr/>
          <a:lstStyle/>
          <a:p>
            <a:fld id="{7537C9D1-CDB2-4F96-A64D-1F58BFE53F84}" type="slidenum">
              <a:rPr lang="en-GB" smtClean="0"/>
              <a:t>10</a:t>
            </a:fld>
            <a:endParaRPr lang="en-GB"/>
          </a:p>
        </p:txBody>
      </p:sp>
    </p:spTree>
    <p:extLst>
      <p:ext uri="{BB962C8B-B14F-4D97-AF65-F5344CB8AC3E}">
        <p14:creationId xmlns:p14="http://schemas.microsoft.com/office/powerpoint/2010/main" val="4274293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You’ve heard people say that if you say something often enough, you start to believe it? Well, its true and that’s what affirmations are about. </a:t>
            </a:r>
          </a:p>
          <a:p>
            <a:r>
              <a:rPr lang="en-GB" sz="1200" kern="1200" dirty="0">
                <a:solidFill>
                  <a:schemeClr val="tx1"/>
                </a:solidFill>
                <a:effectLst/>
                <a:latin typeface="+mn-lt"/>
                <a:ea typeface="+mn-ea"/>
                <a:cs typeface="+mn-cs"/>
              </a:rPr>
              <a:t>An affirmation is a positive statement that you tell yourself to give yourself a boost, encourage yourself, increase your confidence and demonstrate to yourself that you are in charge. You could try using one of the ones on the slide or choose one of your own.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ones on the slide give a mix of affirmations related to studying or being in challenging situations but you can make up your own to help you deal with any situation or feeling.  It can be as simple as you like – even something like ‘I am going to have a good day’ will have a positive effect on you.</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Keep affirmations in the present tense, only use positive language and repeat them to yourself as much as you need to until it starts having the effect you want – it may take a little while but keep going with it until you start to believe it. Then you can use it when you need it to help keep you in control.</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Source: https://www.affirmationpod.com/wp-content/uploads/2016/10/Affirmation-Pod-Facebook-Like-Page-Thumbs-Up.png</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11</a:t>
            </a:fld>
            <a:endParaRPr lang="en-GB"/>
          </a:p>
        </p:txBody>
      </p:sp>
    </p:spTree>
    <p:extLst>
      <p:ext uri="{BB962C8B-B14F-4D97-AF65-F5344CB8AC3E}">
        <p14:creationId xmlns:p14="http://schemas.microsoft.com/office/powerpoint/2010/main" val="488179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 </a:t>
            </a:r>
          </a:p>
          <a:p>
            <a:endParaRPr lang="en-GB" dirty="0"/>
          </a:p>
          <a:p>
            <a:r>
              <a:rPr lang="en-GB" dirty="0"/>
              <a:t>Please complete the survey. </a:t>
            </a:r>
          </a:p>
          <a:p>
            <a:endParaRPr lang="en-GB" dirty="0"/>
          </a:p>
          <a:p>
            <a:r>
              <a:rPr lang="en-GB" dirty="0"/>
              <a:t>Photo source </a:t>
            </a:r>
            <a:r>
              <a:rPr lang="en-GB" dirty="0">
                <a:hlinkClick r:id="rId3"/>
              </a:rPr>
              <a:t>https://www.eurodrying2019.com/uk/page.asp?PID=97</a:t>
            </a:r>
            <a:endParaRPr lang="en-GB" dirty="0"/>
          </a:p>
          <a:p>
            <a:r>
              <a:rPr lang="en-GB" dirty="0"/>
              <a:t>Company logo: Twitter </a:t>
            </a:r>
          </a:p>
        </p:txBody>
      </p:sp>
      <p:sp>
        <p:nvSpPr>
          <p:cNvPr id="4" name="Slide Number Placeholder 3"/>
          <p:cNvSpPr>
            <a:spLocks noGrp="1"/>
          </p:cNvSpPr>
          <p:nvPr>
            <p:ph type="sldNum" sz="quarter" idx="10"/>
          </p:nvPr>
        </p:nvSpPr>
        <p:spPr/>
        <p:txBody>
          <a:bodyPr/>
          <a:lstStyle/>
          <a:p>
            <a:fld id="{7537C9D1-CDB2-4F96-A64D-1F58BFE53F84}" type="slidenum">
              <a:rPr lang="en-GB" smtClean="0"/>
              <a:t>12</a:t>
            </a:fld>
            <a:endParaRPr lang="en-GB"/>
          </a:p>
        </p:txBody>
      </p:sp>
    </p:spTree>
    <p:extLst>
      <p:ext uri="{BB962C8B-B14F-4D97-AF65-F5344CB8AC3E}">
        <p14:creationId xmlns:p14="http://schemas.microsoft.com/office/powerpoint/2010/main" val="75754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endParaRPr lang="en-GB" dirty="0"/>
          </a:p>
          <a:p>
            <a:r>
              <a:rPr lang="en-GB" dirty="0"/>
              <a:t>Introduce yourself – Smile! </a:t>
            </a:r>
          </a:p>
          <a:p>
            <a:endParaRPr lang="en-GB" dirty="0"/>
          </a:p>
          <a:p>
            <a:r>
              <a:rPr lang="en-GB" sz="1200" b="0" i="0" kern="1200" dirty="0">
                <a:solidFill>
                  <a:schemeClr val="tx1"/>
                </a:solidFill>
                <a:effectLst/>
                <a:latin typeface="+mn-lt"/>
                <a:ea typeface="+mn-ea"/>
                <a:cs typeface="+mn-cs"/>
              </a:rPr>
              <a:t>Explain Aspire higher are University of  Northampton, University of Bedford  and University of Hertfordshire  working together to increase participation in higher education.</a:t>
            </a:r>
            <a:endParaRPr lang="en-GB" dirty="0"/>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13</a:t>
            </a:fld>
            <a:endParaRPr lang="en-GB"/>
          </a:p>
        </p:txBody>
      </p:sp>
    </p:spTree>
    <p:extLst>
      <p:ext uri="{BB962C8B-B14F-4D97-AF65-F5344CB8AC3E}">
        <p14:creationId xmlns:p14="http://schemas.microsoft.com/office/powerpoint/2010/main" val="54438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a:t>
            </a:fld>
            <a:endParaRPr lang="en-GB"/>
          </a:p>
        </p:txBody>
      </p:sp>
    </p:spTree>
    <p:extLst>
      <p:ext uri="{BB962C8B-B14F-4D97-AF65-F5344CB8AC3E}">
        <p14:creationId xmlns:p14="http://schemas.microsoft.com/office/powerpoint/2010/main" val="81140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a:t>
            </a:r>
            <a:endParaRPr lang="en-US" dirty="0"/>
          </a:p>
          <a:p>
            <a:r>
              <a:rPr lang="en-GB" dirty="0"/>
              <a:t>Please complete the survey – it takes just 2 minutes</a:t>
            </a:r>
            <a:endParaRPr lang="en-GB" dirty="0">
              <a:cs typeface="Calibri"/>
            </a:endParaRPr>
          </a:p>
          <a:p>
            <a:r>
              <a:rPr lang="en-GB" dirty="0"/>
              <a:t>It will help us support you more in the future</a:t>
            </a:r>
          </a:p>
          <a:p>
            <a:endParaRPr lang="en-GB" dirty="0">
              <a:cs typeface="Calibri"/>
            </a:endParaRPr>
          </a:p>
          <a:p>
            <a:endParaRPr lang="en-GB" dirty="0">
              <a:cs typeface="Calibri"/>
            </a:endParaRPr>
          </a:p>
          <a:p>
            <a:r>
              <a:rPr lang="en-GB" dirty="0"/>
              <a:t>Picture source </a:t>
            </a:r>
            <a:r>
              <a:rPr lang="en-GB" dirty="0">
                <a:hlinkClick r:id="rId3"/>
              </a:rPr>
              <a:t>https://www.freepngimg.com/internet/feedback</a:t>
            </a:r>
            <a:endParaRPr lang="en-GB" dirty="0"/>
          </a:p>
          <a:p>
            <a:pPr algn="l"/>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7C9D1-CDB2-4F96-A64D-1F58BFE53F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40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is going to go over the instructions for the Focus on the Positive and using Affirmations techniques in the workshop.  You can stop and start the video as you need to while you’re practising.</a:t>
            </a:r>
          </a:p>
        </p:txBody>
      </p:sp>
      <p:sp>
        <p:nvSpPr>
          <p:cNvPr id="4" name="Slide Number Placeholder 3"/>
          <p:cNvSpPr>
            <a:spLocks noGrp="1"/>
          </p:cNvSpPr>
          <p:nvPr>
            <p:ph type="sldNum" sz="quarter" idx="5"/>
          </p:nvPr>
        </p:nvSpPr>
        <p:spPr/>
        <p:txBody>
          <a:bodyPr/>
          <a:lstStyle/>
          <a:p>
            <a:fld id="{7537C9D1-CDB2-4F96-A64D-1F58BFE53F84}" type="slidenum">
              <a:rPr lang="en-GB" smtClean="0"/>
              <a:t>4</a:t>
            </a:fld>
            <a:endParaRPr lang="en-GB"/>
          </a:p>
        </p:txBody>
      </p:sp>
    </p:spTree>
    <p:extLst>
      <p:ext uri="{BB962C8B-B14F-4D97-AF65-F5344CB8AC3E}">
        <p14:creationId xmlns:p14="http://schemas.microsoft.com/office/powerpoint/2010/main" val="343143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of our big questions are about what stress and resilience are and how to recognise when you need to use one of your stress-busting techniques to help yourself.</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5</a:t>
            </a:fld>
            <a:endParaRPr lang="en-GB"/>
          </a:p>
        </p:txBody>
      </p:sp>
    </p:spTree>
    <p:extLst>
      <p:ext uri="{BB962C8B-B14F-4D97-AF65-F5344CB8AC3E}">
        <p14:creationId xmlns:p14="http://schemas.microsoft.com/office/powerpoint/2010/main" val="875333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Stress is a normal response we feel when we feel threatened by something. It triggers our fight or flight response. Basically, its evolved with humans to help us stay alive by running away from that dangerous animal or by fighting our way out when we’re cornered by warriors from the next tribe over.  Its still useful now too – in small doses.  All the healthy living tips you’ve been hearing throughout the Coronavirus Pandemic are part of dealing with the stressful situation and so is our resilience.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Another example is when you go into the exam room, take your driving test or be faced with a new situation, you might feel nervous. Again, that’s totally normal – your body has recognised a potentially stressful situation and flooded your body with a hormone called adrenalin as that’s the automatic reaction.  You can’t stop it happening, but you can take steps to bring down your stress levels and feel less nervous or anxious. That’s where resilience comes in.</a:t>
            </a:r>
          </a:p>
          <a:p>
            <a:endParaRPr lang="en-GB" dirty="0"/>
          </a:p>
          <a:p>
            <a:r>
              <a:rPr lang="en-GB" dirty="0"/>
              <a:t>Image Source: https://static.thenounproject.com/png/1760-200.png </a:t>
            </a:r>
          </a:p>
        </p:txBody>
      </p:sp>
      <p:sp>
        <p:nvSpPr>
          <p:cNvPr id="4" name="Slide Number Placeholder 3"/>
          <p:cNvSpPr>
            <a:spLocks noGrp="1"/>
          </p:cNvSpPr>
          <p:nvPr>
            <p:ph type="sldNum" sz="quarter" idx="5"/>
          </p:nvPr>
        </p:nvSpPr>
        <p:spPr/>
        <p:txBody>
          <a:bodyPr/>
          <a:lstStyle/>
          <a:p>
            <a:fld id="{7537C9D1-CDB2-4F96-A64D-1F58BFE53F84}" type="slidenum">
              <a:rPr lang="en-GB" smtClean="0"/>
              <a:t>6</a:t>
            </a:fld>
            <a:endParaRPr lang="en-GB"/>
          </a:p>
        </p:txBody>
      </p:sp>
    </p:spTree>
    <p:extLst>
      <p:ext uri="{BB962C8B-B14F-4D97-AF65-F5344CB8AC3E}">
        <p14:creationId xmlns:p14="http://schemas.microsoft.com/office/powerpoint/2010/main" val="398026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all have resilience – it the mental processes that helps us cope when things are a bit challenging and bounce back after we have gone through something difficult.  It’s something we can develop so we have a bigger reserve of mental energy to help us feel better when we feel stressed or are having a hard time. So the aim of this video series is introduce you to some ideas that you can use to try and help you manage your feelings in stressful situations and build your resilience up even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are a few things that really help with our resilience–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being positive. Using positive language really does make a difference to how you think and feel if you keep doing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Being able to regulate our emotions. Recognising what we’re feeling and why and recognising that feelings aren’t permanent and they pass is important to helping us cope with negative feelings.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Being able to learn when we don’t get things right. Being able to learn from getting things wrong is an important form of feedback and being able to use it really helps us see things in a different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Resilience is something we can develop so we have a bigger reserve of mental energy to help us feel better when we feel stressed or are having a hard time. So what I want do here is introduce you to some ideas that you can use to try and help you manage day-to-day stress and build your resilience up even more.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techniques you’ll learn here will, with a bit of practise, become part of your resilience toolkit and you can use them to help you to reclaim a calm and focussed state of mind so you can do your best to cope with what ever stressful situation you come up against. They are good for helping you now, during lockdown and the gradual return to life outside the home coming up over the rest of this year but they’re also useful for any stressful situation you find yourself needing a bit of calm in – exams, driving tests, job interviews, meeting your partner’s parents…..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Image Source: https://d30y9cdsu7xlg0.cloudfront.net/png/147367-200.png</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7</a:t>
            </a:fld>
            <a:endParaRPr lang="en-GB"/>
          </a:p>
        </p:txBody>
      </p:sp>
    </p:spTree>
    <p:extLst>
      <p:ext uri="{BB962C8B-B14F-4D97-AF65-F5344CB8AC3E}">
        <p14:creationId xmlns:p14="http://schemas.microsoft.com/office/powerpoint/2010/main" val="127210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we’ve said, resilience is your ability to deal with and bounce back from challenging situations.  Feeling stressed can be very challenging so developing skills that you can use in the moment is as important to resilience as being able to deal with challenges or difficult situations that might be lower stress. So the more tools that work for you that you have at your fingertips, and the more practised you are in using them, the better the result is for your mental wellbeing.</a:t>
            </a:r>
          </a:p>
          <a:p>
            <a:endParaRPr lang="en-GB" dirty="0"/>
          </a:p>
          <a:p>
            <a:r>
              <a:rPr lang="en-GB" dirty="0"/>
              <a:t>Image Source: https://angelairvin.files.wordpress.com/2014/12/black-icon-transparent-background.png?w=1387&amp;h=1519 </a:t>
            </a:r>
          </a:p>
        </p:txBody>
      </p:sp>
      <p:sp>
        <p:nvSpPr>
          <p:cNvPr id="4" name="Slide Number Placeholder 3"/>
          <p:cNvSpPr>
            <a:spLocks noGrp="1"/>
          </p:cNvSpPr>
          <p:nvPr>
            <p:ph type="sldNum" sz="quarter" idx="5"/>
          </p:nvPr>
        </p:nvSpPr>
        <p:spPr/>
        <p:txBody>
          <a:bodyPr/>
          <a:lstStyle/>
          <a:p>
            <a:fld id="{7537C9D1-CDB2-4F96-A64D-1F58BFE53F84}" type="slidenum">
              <a:rPr lang="en-GB" smtClean="0"/>
              <a:t>8</a:t>
            </a:fld>
            <a:endParaRPr lang="en-GB"/>
          </a:p>
        </p:txBody>
      </p:sp>
    </p:spTree>
    <p:extLst>
      <p:ext uri="{BB962C8B-B14F-4D97-AF65-F5344CB8AC3E}">
        <p14:creationId xmlns:p14="http://schemas.microsoft.com/office/powerpoint/2010/main" val="390317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build new tools into your resilience toolkit all your life and the more you practise them when you don’t need them, the more useful they will be when you do need them.  Try out each of the techniques we’re looking at today and see which ones work best for you.  You don’t have to use them all – you might find that one or two work better than the others for you. But you can only figure this out by trying them all.</a:t>
            </a:r>
          </a:p>
        </p:txBody>
      </p:sp>
      <p:sp>
        <p:nvSpPr>
          <p:cNvPr id="4" name="Slide Number Placeholder 3"/>
          <p:cNvSpPr>
            <a:spLocks noGrp="1"/>
          </p:cNvSpPr>
          <p:nvPr>
            <p:ph type="sldNum" sz="quarter" idx="5"/>
          </p:nvPr>
        </p:nvSpPr>
        <p:spPr/>
        <p:txBody>
          <a:bodyPr/>
          <a:lstStyle/>
          <a:p>
            <a:fld id="{7537C9D1-CDB2-4F96-A64D-1F58BFE53F84}" type="slidenum">
              <a:rPr lang="en-GB" smtClean="0"/>
              <a:t>9</a:t>
            </a:fld>
            <a:endParaRPr lang="en-GB"/>
          </a:p>
        </p:txBody>
      </p:sp>
    </p:spTree>
    <p:extLst>
      <p:ext uri="{BB962C8B-B14F-4D97-AF65-F5344CB8AC3E}">
        <p14:creationId xmlns:p14="http://schemas.microsoft.com/office/powerpoint/2010/main" val="3501824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45009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281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53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09/11/2020</a:t>
            </a:fld>
            <a:endParaRPr lang="en-GB"/>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252567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264818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6876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6405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6471FA7-3818-41E3-B76E-BB9FF839682D}"/>
              </a:ext>
            </a:extLst>
          </p:cNvPr>
          <p:cNvSpPr>
            <a:spLocks noGrp="1"/>
          </p:cNvSpPr>
          <p:nvPr>
            <p:ph type="body" sz="quarter" idx="10"/>
          </p:nvPr>
        </p:nvSpPr>
        <p:spPr>
          <a:xfrm>
            <a:off x="784225" y="1790700"/>
            <a:ext cx="10636250" cy="2398713"/>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1">
            <a:extLst>
              <a:ext uri="{FF2B5EF4-FFF2-40B4-BE49-F238E27FC236}">
                <a16:creationId xmlns:a16="http://schemas.microsoft.com/office/drawing/2014/main" id="{513A2BAB-820F-4BD6-89A5-5CD699043830}"/>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91096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9649C6-EC0C-4833-89A0-8A43444F39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705" y="953609"/>
            <a:ext cx="3073230" cy="2604238"/>
          </a:xfrm>
          <a:prstGeom prst="rect">
            <a:avLst/>
          </a:prstGeom>
        </p:spPr>
      </p:pic>
      <p:pic>
        <p:nvPicPr>
          <p:cNvPr id="14" name="Picture 13">
            <a:extLst>
              <a:ext uri="{FF2B5EF4-FFF2-40B4-BE49-F238E27FC236}">
                <a16:creationId xmlns:a16="http://schemas.microsoft.com/office/drawing/2014/main" id="{E495AD1C-2332-4996-9711-6EDAAB7713C2}"/>
              </a:ext>
            </a:extLst>
          </p:cNvPr>
          <p:cNvPicPr>
            <a:picLocks noChangeAspect="1"/>
          </p:cNvPicPr>
          <p:nvPr userDrawn="1"/>
        </p:nvPicPr>
        <p:blipFill>
          <a:blip r:embed="rId4"/>
          <a:stretch>
            <a:fillRect/>
          </a:stretch>
        </p:blipFill>
        <p:spPr>
          <a:xfrm>
            <a:off x="4676900" y="948490"/>
            <a:ext cx="6816179" cy="4901266"/>
          </a:xfrm>
          <a:prstGeom prst="rect">
            <a:avLst/>
          </a:prstGeom>
        </p:spPr>
      </p:pic>
      <p:pic>
        <p:nvPicPr>
          <p:cNvPr id="2" name="Picture 1">
            <a:extLst>
              <a:ext uri="{FF2B5EF4-FFF2-40B4-BE49-F238E27FC236}">
                <a16:creationId xmlns:a16="http://schemas.microsoft.com/office/drawing/2014/main" id="{FB1239FB-C71E-4FF0-9EA6-1A4A43AEFCB4}"/>
              </a:ext>
            </a:extLst>
          </p:cNvPr>
          <p:cNvPicPr>
            <a:picLocks noChangeAspect="1"/>
          </p:cNvPicPr>
          <p:nvPr userDrawn="1"/>
        </p:nvPicPr>
        <p:blipFill>
          <a:blip r:embed="rId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639752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4A8A67-955A-44F8-B433-5592ACA453AF}"/>
              </a:ext>
            </a:extLst>
          </p:cNvPr>
          <p:cNvPicPr>
            <a:picLocks noChangeAspect="1"/>
          </p:cNvPicPr>
          <p:nvPr userDrawn="1"/>
        </p:nvPicPr>
        <p:blipFill>
          <a:blip r:embed="rId7"/>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40466014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76" r:id="rId3"/>
    <p:sldLayoutId id="2147483678"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758B0-1A83-4467-AF53-6901573133EB}"/>
              </a:ext>
            </a:extLst>
          </p:cNvPr>
          <p:cNvPicPr>
            <a:picLocks noChangeAspect="1"/>
          </p:cNvPicPr>
          <p:nvPr userDrawn="1"/>
        </p:nvPicPr>
        <p:blipFill>
          <a:blip r:embed="rId3"/>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372842355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A35C66BD-DF0B-467C-B18A-A19D8E0EF143}"/>
              </a:ext>
            </a:extLst>
          </p:cNvPr>
          <p:cNvSpPr txBox="1">
            <a:spLocks/>
          </p:cNvSpPr>
          <p:nvPr userDrawn="1"/>
        </p:nvSpPr>
        <p:spPr>
          <a:xfrm>
            <a:off x="6257970" y="4348738"/>
            <a:ext cx="4058124" cy="838404"/>
          </a:xfrm>
          <a:prstGeom prst="rect">
            <a:avLst/>
          </a:prstGeom>
        </p:spPr>
        <p:txBody>
          <a:bodyPr/>
          <a:lstStyle>
            <a:lvl1pPr marL="390525" indent="-390525"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Arial MT Lt"/>
                <a:ea typeface="MS PGothic" panose="020B0600070205080204" pitchFamily="34" charset="-128"/>
                <a:cs typeface="Arial MT Lt"/>
              </a:defRPr>
            </a:lvl1pPr>
            <a:lvl2pPr marL="846138" indent="-325438"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Arial MT Lt"/>
                <a:cs typeface="Arial MT Lt"/>
              </a:defRPr>
            </a:lvl2pPr>
            <a:lvl3pPr marL="1303338" indent="-260350" algn="l" defTabSz="520700"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Arial MT Lt"/>
                <a:cs typeface="Arial MT Lt"/>
              </a:defRPr>
            </a:lvl3pPr>
            <a:lvl4pPr marL="1824038"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4pPr>
            <a:lvl5pPr marL="2346325"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FFFF"/>
                </a:solidFill>
              </a:rPr>
              <a:t>@</a:t>
            </a:r>
            <a:r>
              <a:rPr lang="en-GB" sz="3200" b="1" dirty="0" err="1">
                <a:solidFill>
                  <a:srgbClr val="FFFFFF"/>
                </a:solidFill>
              </a:rPr>
              <a:t>AspireHigherNet</a:t>
            </a:r>
            <a:endParaRPr lang="en-GB" sz="3200" b="1" dirty="0">
              <a:solidFill>
                <a:srgbClr val="FFFFFF"/>
              </a:solidFill>
            </a:endParaRPr>
          </a:p>
        </p:txBody>
      </p:sp>
      <p:pic>
        <p:nvPicPr>
          <p:cNvPr id="14" name="Picture 13">
            <a:extLst>
              <a:ext uri="{FF2B5EF4-FFF2-40B4-BE49-F238E27FC236}">
                <a16:creationId xmlns:a16="http://schemas.microsoft.com/office/drawing/2014/main" id="{8B4E578E-234A-4E9C-B30D-FAB9A1425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2466" y="3614854"/>
            <a:ext cx="1886988" cy="1886988"/>
          </a:xfrm>
          <a:prstGeom prst="rect">
            <a:avLst/>
          </a:prstGeom>
        </p:spPr>
      </p:pic>
      <p:pic>
        <p:nvPicPr>
          <p:cNvPr id="5" name="Picture 4">
            <a:extLst>
              <a:ext uri="{FF2B5EF4-FFF2-40B4-BE49-F238E27FC236}">
                <a16:creationId xmlns:a16="http://schemas.microsoft.com/office/drawing/2014/main" id="{6460592C-23F3-40D1-A5D6-462863BB8026}"/>
              </a:ext>
            </a:extLst>
          </p:cNvPr>
          <p:cNvPicPr>
            <a:picLocks noChangeAspect="1"/>
          </p:cNvPicPr>
          <p:nvPr userDrawn="1"/>
        </p:nvPicPr>
        <p:blipFill>
          <a:blip r:embed="rId4"/>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591850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aspire-higher.co.uk/" TargetMode="External"/><Relationship Id="rId3" Type="http://schemas.openxmlformats.org/officeDocument/2006/relationships/hyperlink" Target="https://northampton.onlinesurveys.ac.uk/online-survey-ah" TargetMode="External"/><Relationship Id="rId7" Type="http://schemas.openxmlformats.org/officeDocument/2006/relationships/hyperlink" Target="https://twitter.com/AspireHigherNet"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northampton.mediaspace.kaltura.com/media/Success+with+StressA+focus+on+the+positive/1_s7vct2l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northampton.onlinesurveys.ac.uk/online-survey-ah"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p:txBody>
          <a:bodyPr/>
          <a:lstStyle/>
          <a:p>
            <a:r>
              <a:rPr lang="en-GB" dirty="0"/>
              <a:t>Success with Stress:</a:t>
            </a:r>
            <a:br>
              <a:rPr lang="en-GB" dirty="0"/>
            </a:br>
            <a:r>
              <a:rPr lang="en-GB" dirty="0"/>
              <a:t>Focus on the positive using affirmations</a:t>
            </a:r>
          </a:p>
        </p:txBody>
      </p:sp>
    </p:spTree>
    <p:extLst>
      <p:ext uri="{BB962C8B-B14F-4D97-AF65-F5344CB8AC3E}">
        <p14:creationId xmlns:p14="http://schemas.microsoft.com/office/powerpoint/2010/main" val="226648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Focus on the positive</a:t>
            </a:r>
          </a:p>
        </p:txBody>
      </p:sp>
      <p:sp>
        <p:nvSpPr>
          <p:cNvPr id="4" name="Rectangle: Rounded Corners 3" descr="a purple rectangle with rounded corners containing the text:&#10;Think of a time you had to deal with a challenging or difficult situation. What did you do to feel better? Did it work? Is there anything you would do differently now?">
            <a:extLst>
              <a:ext uri="{FF2B5EF4-FFF2-40B4-BE49-F238E27FC236}">
                <a16:creationId xmlns:a16="http://schemas.microsoft.com/office/drawing/2014/main" id="{27774DE1-BAD9-4BE4-A8BF-9D85B855B588}"/>
              </a:ext>
            </a:extLst>
          </p:cNvPr>
          <p:cNvSpPr/>
          <p:nvPr/>
        </p:nvSpPr>
        <p:spPr>
          <a:xfrm>
            <a:off x="1108749" y="3054617"/>
            <a:ext cx="6314737" cy="1092149"/>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At the end of the day, write a list of positive things that happened in the day. </a:t>
            </a:r>
          </a:p>
        </p:txBody>
      </p:sp>
      <p:sp>
        <p:nvSpPr>
          <p:cNvPr id="5" name="Rectangle: Rounded Corners 4" descr="a red rectangle with rounded corners containing the text:&#10;Fight or flight response&#10;Feelings of fear, anxiety, anger">
            <a:extLst>
              <a:ext uri="{FF2B5EF4-FFF2-40B4-BE49-F238E27FC236}">
                <a16:creationId xmlns:a16="http://schemas.microsoft.com/office/drawing/2014/main" id="{4A0BA868-10AA-49EF-B7C2-57BA9A9C30AE}"/>
              </a:ext>
            </a:extLst>
          </p:cNvPr>
          <p:cNvSpPr/>
          <p:nvPr/>
        </p:nvSpPr>
        <p:spPr>
          <a:xfrm>
            <a:off x="1108748" y="1690688"/>
            <a:ext cx="6314737" cy="1090067"/>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Sometimes it might be a big thing, sometimes just a little one that made you smile for a moment.</a:t>
            </a:r>
          </a:p>
        </p:txBody>
      </p:sp>
      <p:sp>
        <p:nvSpPr>
          <p:cNvPr id="6" name="Rectangle: Rounded Corners 5" descr="a red rectangle with rounded corners containing the text:&#10;Fight or flight response&#10;Feelings of fear, anxiety, anger">
            <a:extLst>
              <a:ext uri="{FF2B5EF4-FFF2-40B4-BE49-F238E27FC236}">
                <a16:creationId xmlns:a16="http://schemas.microsoft.com/office/drawing/2014/main" id="{EAD4571F-880A-42F0-B4DF-3643A3963ED6}"/>
              </a:ext>
            </a:extLst>
          </p:cNvPr>
          <p:cNvSpPr/>
          <p:nvPr/>
        </p:nvSpPr>
        <p:spPr>
          <a:xfrm>
            <a:off x="1108747" y="4420561"/>
            <a:ext cx="6314737" cy="1160075"/>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When you need a boost, you can go back to the list and it can help you remember some of the good things that have happened.</a:t>
            </a:r>
          </a:p>
        </p:txBody>
      </p:sp>
      <p:pic>
        <p:nvPicPr>
          <p:cNvPr id="10" name="Picture 9" descr="Image of a smiling person, raising their arms happily with speech bubbles surrounding them with a plus symbol in each one." title="Positive Person">
            <a:extLst>
              <a:ext uri="{FF2B5EF4-FFF2-40B4-BE49-F238E27FC236}">
                <a16:creationId xmlns:a16="http://schemas.microsoft.com/office/drawing/2014/main" id="{B38FB9FB-67F4-4545-A459-9F086A378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137" y="1690688"/>
            <a:ext cx="2674340" cy="3889948"/>
          </a:xfrm>
          <a:prstGeom prst="rect">
            <a:avLst/>
          </a:prstGeom>
        </p:spPr>
      </p:pic>
    </p:spTree>
    <p:extLst>
      <p:ext uri="{BB962C8B-B14F-4D97-AF65-F5344CB8AC3E}">
        <p14:creationId xmlns:p14="http://schemas.microsoft.com/office/powerpoint/2010/main" val="92162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6A90F17-A453-4B59-A574-2DC1462F8C9D}"/>
              </a:ext>
            </a:extLst>
          </p:cNvPr>
          <p:cNvSpPr>
            <a:spLocks noGrp="1"/>
          </p:cNvSpPr>
          <p:nvPr>
            <p:ph type="title"/>
          </p:nvPr>
        </p:nvSpPr>
        <p:spPr>
          <a:xfrm>
            <a:off x="838200" y="365125"/>
            <a:ext cx="10515600" cy="1325563"/>
          </a:xfrm>
        </p:spPr>
        <p:txBody>
          <a:bodyPr/>
          <a:lstStyle/>
          <a:p>
            <a:pPr algn="ctr"/>
            <a:r>
              <a:rPr lang="en-GB" dirty="0"/>
              <a:t>Affirmations</a:t>
            </a:r>
          </a:p>
        </p:txBody>
      </p:sp>
      <p:sp>
        <p:nvSpPr>
          <p:cNvPr id="17" name="Title 1">
            <a:extLst>
              <a:ext uri="{FF2B5EF4-FFF2-40B4-BE49-F238E27FC236}">
                <a16:creationId xmlns:a16="http://schemas.microsoft.com/office/drawing/2014/main" id="{AF34E7A5-539B-49BB-A3E4-0C12F255B47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endParaRPr lang="en-GB" dirty="0"/>
          </a:p>
        </p:txBody>
      </p:sp>
      <p:sp>
        <p:nvSpPr>
          <p:cNvPr id="18" name="Text Placeholder 5" descr="a red rectangle with rounded corners containing the text: works by taking your focus away from the thought and onto something else">
            <a:extLst>
              <a:ext uri="{FF2B5EF4-FFF2-40B4-BE49-F238E27FC236}">
                <a16:creationId xmlns:a16="http://schemas.microsoft.com/office/drawing/2014/main" id="{2F6E29D1-DA68-459C-B683-461CBF834F2A}"/>
              </a:ext>
            </a:extLst>
          </p:cNvPr>
          <p:cNvSpPr txBox="1">
            <a:spLocks/>
          </p:cNvSpPr>
          <p:nvPr/>
        </p:nvSpPr>
        <p:spPr>
          <a:xfrm>
            <a:off x="938462" y="2027377"/>
            <a:ext cx="10415337" cy="699327"/>
          </a:xfrm>
          <a:prstGeom prst="roundRect">
            <a:avLst/>
          </a:prstGeom>
          <a:solidFill>
            <a:srgbClr val="A53959"/>
          </a:solidFill>
          <a:ln w="12700" cap="flat" cmpd="sng" algn="ctr">
            <a:solidFill>
              <a:srgbClr val="A53959"/>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b="0" dirty="0">
                <a:solidFill>
                  <a:schemeClr val="bg1"/>
                </a:solidFill>
              </a:rPr>
              <a:t>Works by retraining your brain to focus on the positive</a:t>
            </a:r>
          </a:p>
        </p:txBody>
      </p:sp>
      <p:sp>
        <p:nvSpPr>
          <p:cNvPr id="19" name="Text Placeholder 5" descr="a red rectangle with rounded corners containign the text:&#10;name out loud:&#10;5 things you can see; 4 things you can touch; 3 things you can hear; 2 things you can smell; 1 thing you can taste">
            <a:extLst>
              <a:ext uri="{FF2B5EF4-FFF2-40B4-BE49-F238E27FC236}">
                <a16:creationId xmlns:a16="http://schemas.microsoft.com/office/drawing/2014/main" id="{E254D1B2-6A71-4569-8D63-E138929695B5}"/>
              </a:ext>
            </a:extLst>
          </p:cNvPr>
          <p:cNvSpPr txBox="1">
            <a:spLocks/>
          </p:cNvSpPr>
          <p:nvPr/>
        </p:nvSpPr>
        <p:spPr>
          <a:xfrm>
            <a:off x="6244389" y="2956091"/>
            <a:ext cx="5109410" cy="3056021"/>
          </a:xfrm>
          <a:prstGeom prst="roundRect">
            <a:avLst/>
          </a:prstGeom>
          <a:solidFill>
            <a:srgbClr val="E93752"/>
          </a:solidFill>
          <a:ln w="12700" cap="flat" cmpd="sng" algn="ctr">
            <a:solidFill>
              <a:srgbClr val="E93752"/>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2200" b="0" dirty="0">
                <a:solidFill>
                  <a:schemeClr val="bg1"/>
                </a:solidFill>
              </a:rPr>
              <a:t>I enjoy the subject I’m studying</a:t>
            </a:r>
          </a:p>
          <a:p>
            <a:pPr marL="0" indent="0" algn="ctr">
              <a:buNone/>
            </a:pPr>
            <a:r>
              <a:rPr lang="en-GB" sz="2200" b="0" dirty="0">
                <a:solidFill>
                  <a:schemeClr val="bg1"/>
                </a:solidFill>
              </a:rPr>
              <a:t>I feel relaxed and confident during tests and exams</a:t>
            </a:r>
          </a:p>
          <a:p>
            <a:pPr marL="0" indent="0" algn="ctr">
              <a:buNone/>
            </a:pPr>
            <a:r>
              <a:rPr lang="en-GB" sz="2200" b="0" dirty="0">
                <a:solidFill>
                  <a:schemeClr val="bg1"/>
                </a:solidFill>
              </a:rPr>
              <a:t>Taking exams and proving my knowledge is fun</a:t>
            </a:r>
          </a:p>
          <a:p>
            <a:pPr marL="0" indent="0" algn="ctr">
              <a:buNone/>
            </a:pPr>
            <a:r>
              <a:rPr lang="en-GB" sz="2200" b="0" dirty="0">
                <a:solidFill>
                  <a:schemeClr val="bg1"/>
                </a:solidFill>
              </a:rPr>
              <a:t>I love being challenged by interesting subjects</a:t>
            </a:r>
          </a:p>
        </p:txBody>
      </p:sp>
      <p:sp>
        <p:nvSpPr>
          <p:cNvPr id="20" name="Rectangle: Rounded Corners 19" descr="a purple rectangle with rounded corners containing the text: good for breaking a thought that wont go away">
            <a:extLst>
              <a:ext uri="{FF2B5EF4-FFF2-40B4-BE49-F238E27FC236}">
                <a16:creationId xmlns:a16="http://schemas.microsoft.com/office/drawing/2014/main" id="{389A67C1-BE3D-4050-B0E0-65591A36088E}"/>
              </a:ext>
            </a:extLst>
          </p:cNvPr>
          <p:cNvSpPr/>
          <p:nvPr/>
        </p:nvSpPr>
        <p:spPr>
          <a:xfrm>
            <a:off x="938462" y="1196251"/>
            <a:ext cx="10415337" cy="699327"/>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Good for giving yourself a boost of self-confidence</a:t>
            </a:r>
          </a:p>
        </p:txBody>
      </p:sp>
      <p:pic>
        <p:nvPicPr>
          <p:cNvPr id="21" name="Picture 20" descr="Thumbs up to show positivity" title="Thumb">
            <a:extLst>
              <a:ext uri="{FF2B5EF4-FFF2-40B4-BE49-F238E27FC236}">
                <a16:creationId xmlns:a16="http://schemas.microsoft.com/office/drawing/2014/main" id="{F092784C-EAA4-46C7-B401-B62A002DF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931" y="2956091"/>
            <a:ext cx="3132227" cy="3132227"/>
          </a:xfrm>
          <a:prstGeom prst="rect">
            <a:avLst/>
          </a:prstGeom>
        </p:spPr>
      </p:pic>
    </p:spTree>
    <p:extLst>
      <p:ext uri="{BB962C8B-B14F-4D97-AF65-F5344CB8AC3E}">
        <p14:creationId xmlns:p14="http://schemas.microsoft.com/office/powerpoint/2010/main" val="764604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1D62-B922-4519-8A5C-144253A51206}"/>
              </a:ext>
            </a:extLst>
          </p:cNvPr>
          <p:cNvSpPr>
            <a:spLocks noGrp="1"/>
          </p:cNvSpPr>
          <p:nvPr>
            <p:ph type="title"/>
          </p:nvPr>
        </p:nvSpPr>
        <p:spPr>
          <a:xfrm>
            <a:off x="3314181" y="1399937"/>
            <a:ext cx="5496560" cy="451339"/>
          </a:xfrm>
        </p:spPr>
        <p:txBody>
          <a:bodyPr/>
          <a:lstStyle/>
          <a:p>
            <a:r>
              <a:rPr lang="en-GB" sz="2400" dirty="0">
                <a:solidFill>
                  <a:srgbClr val="6B355A"/>
                </a:solidFill>
              </a:rPr>
              <a:t>Don’t forget to complete our survey!</a:t>
            </a:r>
          </a:p>
        </p:txBody>
      </p:sp>
      <p:sp>
        <p:nvSpPr>
          <p:cNvPr id="3" name="Rectangle: Rounded Corners 2" descr="a purple rectangle with rounded corners containing the hyperlink for the survey.">
            <a:extLst>
              <a:ext uri="{FF2B5EF4-FFF2-40B4-BE49-F238E27FC236}">
                <a16:creationId xmlns:a16="http://schemas.microsoft.com/office/drawing/2014/main" id="{8FE6BD03-188B-4D20-83FE-CB11A57A484D}"/>
              </a:ext>
            </a:extLst>
          </p:cNvPr>
          <p:cNvSpPr/>
          <p:nvPr/>
        </p:nvSpPr>
        <p:spPr>
          <a:xfrm>
            <a:off x="3690101" y="472374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GB" sz="2400" b="1" dirty="0">
                <a:solidFill>
                  <a:schemeClr val="bg2"/>
                </a:solidFill>
                <a:hlinkClick r:id="rId3">
                  <a:extLst>
                    <a:ext uri="{A12FA001-AC4F-418D-AE19-62706E023703}">
                      <ahyp:hlinkClr xmlns:ahyp="http://schemas.microsoft.com/office/drawing/2018/hyperlinkcolor" val="tx"/>
                    </a:ext>
                  </a:extLst>
                </a:hlinkClick>
              </a:rPr>
              <a:t>Click Here for Survey</a:t>
            </a:r>
            <a:endParaRPr lang="en-GB" sz="2400" b="1" u="sng" dirty="0">
              <a:solidFill>
                <a:schemeClr val="bg2"/>
              </a:solidFill>
            </a:endParaRPr>
          </a:p>
        </p:txBody>
      </p:sp>
      <p:sp>
        <p:nvSpPr>
          <p:cNvPr id="6" name="Title 1">
            <a:extLst>
              <a:ext uri="{FF2B5EF4-FFF2-40B4-BE49-F238E27FC236}">
                <a16:creationId xmlns:a16="http://schemas.microsoft.com/office/drawing/2014/main" id="{129AEF85-45A4-4B3F-84D3-FBCF58774AE6}"/>
              </a:ext>
            </a:extLst>
          </p:cNvPr>
          <p:cNvSpPr txBox="1">
            <a:spLocks/>
          </p:cNvSpPr>
          <p:nvPr/>
        </p:nvSpPr>
        <p:spPr>
          <a:xfrm>
            <a:off x="746760" y="563236"/>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pic>
        <p:nvPicPr>
          <p:cNvPr id="7" name="Picture 6">
            <a:extLst>
              <a:ext uri="{FF2B5EF4-FFF2-40B4-BE49-F238E27FC236}">
                <a16:creationId xmlns:a16="http://schemas.microsoft.com/office/drawing/2014/main" id="{F326BC29-8FBD-418F-9FA2-13154C63230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6050">
            <a:off x="4053340" y="1490998"/>
            <a:ext cx="3902441" cy="3242470"/>
          </a:xfrm>
          <a:prstGeom prst="rect">
            <a:avLst/>
          </a:prstGeom>
        </p:spPr>
      </p:pic>
      <p:pic>
        <p:nvPicPr>
          <p:cNvPr id="9" name="Picture 2">
            <a:extLst>
              <a:ext uri="{FF2B5EF4-FFF2-40B4-BE49-F238E27FC236}">
                <a16:creationId xmlns:a16="http://schemas.microsoft.com/office/drawing/2014/main" id="{D425CCBD-83FF-459F-9E82-8695BDB80B55}"/>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spire logo ">
            <a:extLst>
              <a:ext uri="{FF2B5EF4-FFF2-40B4-BE49-F238E27FC236}">
                <a16:creationId xmlns:a16="http://schemas.microsoft.com/office/drawing/2014/main" id="{391917D6-3B1D-4E32-944F-45EC914F3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8639" y="4281629"/>
            <a:ext cx="884223" cy="884223"/>
          </a:xfrm>
          <a:prstGeom prst="rect">
            <a:avLst/>
          </a:prstGeom>
        </p:spPr>
      </p:pic>
      <p:sp>
        <p:nvSpPr>
          <p:cNvPr id="23" name="Rectangle 22">
            <a:extLst>
              <a:ext uri="{FF2B5EF4-FFF2-40B4-BE49-F238E27FC236}">
                <a16:creationId xmlns:a16="http://schemas.microsoft.com/office/drawing/2014/main" id="{6C3E9D83-64A1-488F-868D-CFAA7C4428FC}"/>
              </a:ext>
            </a:extLst>
          </p:cNvPr>
          <p:cNvSpPr/>
          <p:nvPr/>
        </p:nvSpPr>
        <p:spPr>
          <a:xfrm>
            <a:off x="8933060" y="5115140"/>
            <a:ext cx="2111475" cy="369332"/>
          </a:xfrm>
          <a:prstGeom prst="rect">
            <a:avLst/>
          </a:prstGeom>
        </p:spPr>
        <p:txBody>
          <a:bodyPr wrap="none">
            <a:spAutoFit/>
          </a:bodyPr>
          <a:lstStyle/>
          <a:p>
            <a:r>
              <a:rPr lang="en-GB" dirty="0">
                <a:solidFill>
                  <a:srgbClr val="A53959"/>
                </a:solidFill>
                <a:hlinkClick r:id="rId7">
                  <a:extLst>
                    <a:ext uri="{A12FA001-AC4F-418D-AE19-62706E023703}">
                      <ahyp:hlinkClr xmlns:ahyp="http://schemas.microsoft.com/office/drawing/2018/hyperlinkcolor" val="tx"/>
                    </a:ext>
                  </a:extLst>
                </a:hlinkClick>
              </a:rPr>
              <a:t>@AspireHigherNet</a:t>
            </a:r>
            <a:endParaRPr lang="en-GB" dirty="0">
              <a:solidFill>
                <a:srgbClr val="A53959"/>
              </a:solidFill>
            </a:endParaRPr>
          </a:p>
        </p:txBody>
      </p:sp>
      <p:sp>
        <p:nvSpPr>
          <p:cNvPr id="24" name="Rectangle 23">
            <a:hlinkClick r:id="rId8"/>
            <a:extLst>
              <a:ext uri="{FF2B5EF4-FFF2-40B4-BE49-F238E27FC236}">
                <a16:creationId xmlns:a16="http://schemas.microsoft.com/office/drawing/2014/main" id="{EBF75375-05E6-40BB-B678-B0680A22BA6A}"/>
              </a:ext>
            </a:extLst>
          </p:cNvPr>
          <p:cNvSpPr/>
          <p:nvPr/>
        </p:nvSpPr>
        <p:spPr>
          <a:xfrm>
            <a:off x="929640" y="5115140"/>
            <a:ext cx="2262222" cy="369332"/>
          </a:xfrm>
          <a:prstGeom prst="rect">
            <a:avLst/>
          </a:prstGeom>
        </p:spPr>
        <p:txBody>
          <a:bodyPr wrap="none">
            <a:spAutoFit/>
          </a:bodyPr>
          <a:lstStyle/>
          <a:p>
            <a:r>
              <a:rPr lang="en-GB" dirty="0">
                <a:solidFill>
                  <a:srgbClr val="A53959"/>
                </a:solidFill>
                <a:hlinkClick r:id="rId8">
                  <a:extLst>
                    <a:ext uri="{A12FA001-AC4F-418D-AE19-62706E023703}">
                      <ahyp:hlinkClr xmlns:ahyp="http://schemas.microsoft.com/office/drawing/2018/hyperlinkcolor" val="tx"/>
                    </a:ext>
                  </a:extLst>
                </a:hlinkClick>
              </a:rPr>
              <a:t>aspire-higher.co.uk/</a:t>
            </a:r>
            <a:r>
              <a:rPr lang="en-GB" dirty="0">
                <a:solidFill>
                  <a:srgbClr val="A53959"/>
                </a:solidFill>
              </a:rPr>
              <a:t> </a:t>
            </a:r>
          </a:p>
        </p:txBody>
      </p:sp>
      <p:pic>
        <p:nvPicPr>
          <p:cNvPr id="26" name="Picture 25" descr="Twitter sign ">
            <a:extLst>
              <a:ext uri="{FF2B5EF4-FFF2-40B4-BE49-F238E27FC236}">
                <a16:creationId xmlns:a16="http://schemas.microsoft.com/office/drawing/2014/main" id="{F593BA71-C0F8-4ABA-812E-A589C3A506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3156" y="4419004"/>
            <a:ext cx="585773" cy="609475"/>
          </a:xfrm>
          <a:prstGeom prst="rect">
            <a:avLst/>
          </a:prstGeom>
        </p:spPr>
      </p:pic>
    </p:spTree>
    <p:extLst>
      <p:ext uri="{BB962C8B-B14F-4D97-AF65-F5344CB8AC3E}">
        <p14:creationId xmlns:p14="http://schemas.microsoft.com/office/powerpoint/2010/main" val="2486217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p:txBody>
          <a:bodyPr/>
          <a:lstStyle/>
          <a:p>
            <a:r>
              <a:rPr lang="en-GB" dirty="0"/>
              <a:t>Success with Stress:</a:t>
            </a:r>
            <a:br>
              <a:rPr lang="en-GB" dirty="0"/>
            </a:br>
            <a:r>
              <a:rPr lang="en-GB" dirty="0"/>
              <a:t>Focus on the positive using affirmations</a:t>
            </a:r>
          </a:p>
        </p:txBody>
      </p:sp>
    </p:spTree>
    <p:extLst>
      <p:ext uri="{BB962C8B-B14F-4D97-AF65-F5344CB8AC3E}">
        <p14:creationId xmlns:p14="http://schemas.microsoft.com/office/powerpoint/2010/main" val="308556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388620" y="648465"/>
            <a:ext cx="11465560" cy="1325563"/>
          </a:xfrm>
        </p:spPr>
        <p:txBody>
          <a:bodyPr/>
          <a:lstStyle/>
          <a:p>
            <a:pPr algn="ctr"/>
            <a:r>
              <a:rPr lang="en-GB" kern="0" spc="-120" dirty="0">
                <a:latin typeface="Arial" panose="020B0604020202020204" pitchFamily="34" charset="0"/>
                <a:cs typeface="Arial" panose="020B0604020202020204" pitchFamily="34" charset="0"/>
              </a:rPr>
              <a:t>Want this resource in another format?</a:t>
            </a: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lvl="0" algn="ctr">
              <a:defRPr/>
            </a:pPr>
            <a:r>
              <a:rPr lang="en-GB" b="1" kern="0" spc="-120" dirty="0">
                <a:solidFill>
                  <a:prstClr val="white"/>
                </a:solidFill>
                <a:latin typeface="Arial" panose="020B0604020202020204" pitchFamily="34" charset="0"/>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1737360" y="1558529"/>
            <a:ext cx="8717280" cy="830997"/>
          </a:xfrm>
          <a:prstGeom prst="rect">
            <a:avLst/>
          </a:prstGeom>
        </p:spPr>
        <p:txBody>
          <a:bodyPr wrap="square">
            <a:spAutoFit/>
          </a:bodyPr>
          <a:lstStyle/>
          <a:p>
            <a:pPr algn="ctr"/>
            <a:r>
              <a:rPr lang="en-GB" sz="2400" dirty="0"/>
              <a:t>If you require this presentation with an audio voiceover and subtitles, click the link below.</a:t>
            </a:r>
          </a:p>
        </p:txBody>
      </p:sp>
      <p:sp>
        <p:nvSpPr>
          <p:cNvPr id="5" name="Rectangle: Rounded Corners 4" descr="a box with rounded corners that contains the hyperlink to the Aspire Higher survey">
            <a:extLst>
              <a:ext uri="{FF2B5EF4-FFF2-40B4-BE49-F238E27FC236}">
                <a16:creationId xmlns:a16="http://schemas.microsoft.com/office/drawing/2014/main" id="{483F341A-5BC0-4E86-89F3-D457EDCC2C78}"/>
              </a:ext>
            </a:extLst>
          </p:cNvPr>
          <p:cNvSpPr/>
          <p:nvPr/>
        </p:nvSpPr>
        <p:spPr>
          <a:xfrm>
            <a:off x="821466" y="2849505"/>
            <a:ext cx="10549068" cy="711438"/>
          </a:xfrm>
          <a:prstGeom prst="roundRect">
            <a:avLst/>
          </a:prstGeom>
          <a:solidFill>
            <a:srgbClr val="E93752"/>
          </a:solidFill>
          <a:ln w="76200">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u="sng" dirty="0">
                <a:solidFill>
                  <a:schemeClr val="bg1"/>
                </a:solidFill>
                <a:hlinkClick r:id="rId3">
                  <a:extLst>
                    <a:ext uri="{A12FA001-AC4F-418D-AE19-62706E023703}">
                      <ahyp:hlinkClr xmlns:ahyp="http://schemas.microsoft.com/office/drawing/2018/hyperlinkcolor" val="tx"/>
                    </a:ext>
                  </a:extLst>
                </a:hlinkClick>
              </a:rPr>
              <a:t>Click Here for Positivity and Affirmation Presentation with Audio and Subtitles</a:t>
            </a:r>
            <a:endParaRPr lang="en-GB" sz="2400" dirty="0">
              <a:solidFill>
                <a:schemeClr val="bg1"/>
              </a:solidFill>
            </a:endParaRPr>
          </a:p>
        </p:txBody>
      </p:sp>
      <p:pic>
        <p:nvPicPr>
          <p:cNvPr id="1026" name="Picture 2" descr="See the source image">
            <a:extLst>
              <a:ext uri="{FF2B5EF4-FFF2-40B4-BE49-F238E27FC236}">
                <a16:creationId xmlns:a16="http://schemas.microsoft.com/office/drawing/2014/main" id="{03F8A590-EE4B-4B6F-A725-7257940B7B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75" b="9783"/>
          <a:stretch/>
        </p:blipFill>
        <p:spPr bwMode="auto">
          <a:xfrm>
            <a:off x="3268153" y="3660225"/>
            <a:ext cx="1305411" cy="1072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ECF02244-299B-4498-BA31-BB67AEEAEA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44" b="12557"/>
          <a:stretch/>
        </p:blipFill>
        <p:spPr bwMode="auto">
          <a:xfrm>
            <a:off x="7618438" y="3701839"/>
            <a:ext cx="1361540" cy="10306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descr="a box with rounded corners that contains the hyperlink to the Aspire Higher survey">
            <a:extLst>
              <a:ext uri="{FF2B5EF4-FFF2-40B4-BE49-F238E27FC236}">
                <a16:creationId xmlns:a16="http://schemas.microsoft.com/office/drawing/2014/main" id="{8E48B07E-4409-4196-A72E-64F97926A640}"/>
              </a:ext>
            </a:extLst>
          </p:cNvPr>
          <p:cNvSpPr/>
          <p:nvPr/>
        </p:nvSpPr>
        <p:spPr>
          <a:xfrm>
            <a:off x="2735580" y="5118092"/>
            <a:ext cx="6720840" cy="645564"/>
          </a:xfrm>
          <a:prstGeom prst="roundRect">
            <a:avLst/>
          </a:prstGeom>
          <a:solidFill>
            <a:srgbClr val="6B355A"/>
          </a:solidFill>
          <a:ln w="76200">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400" dirty="0">
                <a:solidFill>
                  <a:schemeClr val="bg1"/>
                </a:solidFill>
              </a:rPr>
              <a:t>Use  the       button to adjust subtitle options </a:t>
            </a:r>
          </a:p>
        </p:txBody>
      </p:sp>
      <p:pic>
        <p:nvPicPr>
          <p:cNvPr id="6" name="Picture 5">
            <a:extLst>
              <a:ext uri="{FF2B5EF4-FFF2-40B4-BE49-F238E27FC236}">
                <a16:creationId xmlns:a16="http://schemas.microsoft.com/office/drawing/2014/main" id="{FC5E098D-910A-41C2-B24A-F947EE8939A9}"/>
              </a:ext>
            </a:extLst>
          </p:cNvPr>
          <p:cNvPicPr>
            <a:picLocks noChangeAspect="1"/>
          </p:cNvPicPr>
          <p:nvPr/>
        </p:nvPicPr>
        <p:blipFill>
          <a:blip r:embed="rId6"/>
          <a:stretch>
            <a:fillRect/>
          </a:stretch>
        </p:blipFill>
        <p:spPr>
          <a:xfrm>
            <a:off x="4390134" y="5257444"/>
            <a:ext cx="366859" cy="366859"/>
          </a:xfrm>
          <a:prstGeom prst="rect">
            <a:avLst/>
          </a:prstGeom>
        </p:spPr>
      </p:pic>
    </p:spTree>
    <p:extLst>
      <p:ext uri="{BB962C8B-B14F-4D97-AF65-F5344CB8AC3E}">
        <p14:creationId xmlns:p14="http://schemas.microsoft.com/office/powerpoint/2010/main" val="421374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838200" y="632810"/>
            <a:ext cx="10515600" cy="1325563"/>
          </a:xfrm>
        </p:spPr>
        <p:txBody>
          <a:bodyPr>
            <a:normAutofit fontScale="90000"/>
          </a:body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518160" y="1558530"/>
            <a:ext cx="1120648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B355A"/>
                </a:solidFill>
                <a:effectLst/>
                <a:uLnTx/>
                <a:uFillTx/>
                <a:latin typeface="Arial"/>
                <a:ea typeface="+mn-ea"/>
                <a:cs typeface="+mn-cs"/>
              </a:rPr>
              <a:t>Please complete the survey – it takes just 2 minutes!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B355A"/>
                </a:solidFill>
                <a:effectLst/>
                <a:uLnTx/>
                <a:uFillTx/>
                <a:latin typeface="Arial"/>
                <a:ea typeface="+mn-ea"/>
                <a:cs typeface="+mn-cs"/>
              </a:rPr>
              <a:t>It will help us support you more in the future!</a:t>
            </a:r>
          </a:p>
        </p:txBody>
      </p:sp>
      <p:sp>
        <p:nvSpPr>
          <p:cNvPr id="5" name="Rectangle: Rounded Corners 4" descr="a purple rectangle with rounded corners containing the hyperlink for the survey ">
            <a:extLst>
              <a:ext uri="{FF2B5EF4-FFF2-40B4-BE49-F238E27FC236}">
                <a16:creationId xmlns:a16="http://schemas.microsoft.com/office/drawing/2014/main" id="{483F341A-5BC0-4E86-89F3-D457EDCC2C78}"/>
              </a:ext>
            </a:extLst>
          </p:cNvPr>
          <p:cNvSpPr/>
          <p:nvPr/>
        </p:nvSpPr>
        <p:spPr>
          <a:xfrm>
            <a:off x="3749040" y="494665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546A">
                    <a:lumMod val="20000"/>
                    <a:lumOff val="80000"/>
                  </a:srgbClr>
                </a:solidFill>
                <a:effectLst/>
                <a:uLnTx/>
                <a:uFillTx/>
                <a:latin typeface="Arial"/>
                <a:ea typeface="+mn-ea"/>
                <a:cs typeface="+mn-cs"/>
                <a:hlinkClick r:id="rId3">
                  <a:extLst>
                    <a:ext uri="{A12FA001-AC4F-418D-AE19-62706E023703}">
                      <ahyp:hlinkClr xmlns:ahyp="http://schemas.microsoft.com/office/drawing/2018/hyperlinkcolor" val="tx"/>
                    </a:ext>
                  </a:extLst>
                </a:hlinkClick>
              </a:rPr>
              <a:t>Click here for survey</a:t>
            </a:r>
            <a:r>
              <a:rPr kumimoji="0" lang="en-GB" sz="2400" b="1" i="0" u="none" strike="noStrike" kern="1200" cap="none" spc="0" normalizeH="0" baseline="0" noProof="0" dirty="0">
                <a:ln>
                  <a:noFill/>
                </a:ln>
                <a:solidFill>
                  <a:srgbClr val="44546A">
                    <a:lumMod val="20000"/>
                    <a:lumOff val="80000"/>
                  </a:srgbClr>
                </a:solidFill>
                <a:effectLst/>
                <a:uLnTx/>
                <a:uFillTx/>
                <a:latin typeface="Arial"/>
                <a:ea typeface="+mn-ea"/>
                <a:cs typeface="+mn-cs"/>
              </a:rPr>
              <a:t> </a:t>
            </a:r>
            <a:endParaRPr kumimoji="0" lang="en-GB" sz="2400" b="1" i="0" u="sng" strike="noStrike" kern="1200" cap="none" spc="0" normalizeH="0" baseline="0" noProof="0" dirty="0">
              <a:ln>
                <a:noFill/>
              </a:ln>
              <a:solidFill>
                <a:srgbClr val="44546A">
                  <a:lumMod val="20000"/>
                  <a:lumOff val="80000"/>
                </a:srgbClr>
              </a:solidFill>
              <a:effectLst/>
              <a:uLnTx/>
              <a:uFillTx/>
              <a:latin typeface="Arial"/>
              <a:ea typeface="+mn-ea"/>
              <a:cs typeface="+mn-cs"/>
            </a:endParaRPr>
          </a:p>
        </p:txBody>
      </p:sp>
      <p:pic>
        <p:nvPicPr>
          <p:cNvPr id="2050" name="Picture 2">
            <a:extLst>
              <a:ext uri="{FF2B5EF4-FFF2-40B4-BE49-F238E27FC236}">
                <a16:creationId xmlns:a16="http://schemas.microsoft.com/office/drawing/2014/main" id="{A27B71C1-78EE-4035-895E-F7A7E9C586BC}"/>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5B81C69-2B51-47FE-9BA8-A34736CA05F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981" y="1958373"/>
            <a:ext cx="5715000" cy="3057525"/>
          </a:xfrm>
          <a:prstGeom prst="rect">
            <a:avLst/>
          </a:prstGeom>
        </p:spPr>
      </p:pic>
    </p:spTree>
    <p:extLst>
      <p:ext uri="{BB962C8B-B14F-4D97-AF65-F5344CB8AC3E}">
        <p14:creationId xmlns:p14="http://schemas.microsoft.com/office/powerpoint/2010/main" val="341658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1E4A85-1C48-764E-9A34-349BB3ED3021}"/>
              </a:ext>
            </a:extLst>
          </p:cNvPr>
          <p:cNvSpPr txBox="1"/>
          <p:nvPr/>
        </p:nvSpPr>
        <p:spPr>
          <a:xfrm>
            <a:off x="1115209" y="339852"/>
            <a:ext cx="9961581" cy="861774"/>
          </a:xfrm>
          <a:prstGeom prst="rect">
            <a:avLst/>
          </a:prstGeom>
          <a:noFill/>
        </p:spPr>
        <p:txBody>
          <a:bodyPr wrap="square" rtlCol="0">
            <a:spAutoFit/>
          </a:bodyPr>
          <a:lstStyle/>
          <a:p>
            <a:pPr algn="ctr"/>
            <a:r>
              <a:rPr lang="en-GB" sz="5000" b="1" u="sng" spc="-130" dirty="0">
                <a:latin typeface="Arial" panose="020B0604020202020204" pitchFamily="34" charset="0"/>
                <a:cs typeface="Arial" panose="020B0604020202020204" pitchFamily="34" charset="0"/>
              </a:rPr>
              <a:t>Content of the session</a:t>
            </a:r>
          </a:p>
        </p:txBody>
      </p:sp>
      <p:sp>
        <p:nvSpPr>
          <p:cNvPr id="29" name="TextBox 28">
            <a:extLst>
              <a:ext uri="{FF2B5EF4-FFF2-40B4-BE49-F238E27FC236}">
                <a16:creationId xmlns:a16="http://schemas.microsoft.com/office/drawing/2014/main" id="{6BD9D304-CA23-4B29-B661-2EE21D7AEC7E}"/>
              </a:ext>
            </a:extLst>
          </p:cNvPr>
          <p:cNvSpPr txBox="1"/>
          <p:nvPr/>
        </p:nvSpPr>
        <p:spPr>
          <a:xfrm>
            <a:off x="679903" y="1725469"/>
            <a:ext cx="10832192" cy="286232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What are Stress and Resilience?</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How can I focus on the positive using affirmations?</a:t>
            </a: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spc="-120" dirty="0">
              <a:solidFill>
                <a:srgbClr val="9C5FB5"/>
              </a:solidFill>
            </a:endParaRPr>
          </a:p>
        </p:txBody>
      </p:sp>
    </p:spTree>
    <p:extLst>
      <p:ext uri="{BB962C8B-B14F-4D97-AF65-F5344CB8AC3E}">
        <p14:creationId xmlns:p14="http://schemas.microsoft.com/office/powerpoint/2010/main" val="35106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115209" y="682926"/>
            <a:ext cx="9961581"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kern="0" spc="-120" dirty="0">
                <a:solidFill>
                  <a:prstClr val="white"/>
                </a:solidFill>
                <a:latin typeface="Arial" panose="020B0604020202020204" pitchFamily="34" charset="0"/>
                <a:cs typeface="Arial" panose="020B0604020202020204" pitchFamily="34" charset="0"/>
              </a:rPr>
              <a:t>What are Stress and Resilience?</a:t>
            </a: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descr="Resilience, noun, the capacity to recover quickly from difficulties; toughness is written in a square with rounded corners.">
            <a:extLst>
              <a:ext uri="{FF2B5EF4-FFF2-40B4-BE49-F238E27FC236}">
                <a16:creationId xmlns:a16="http://schemas.microsoft.com/office/drawing/2014/main" id="{EF011DAA-99A3-49A2-92A7-AD823BF6FB2E}"/>
              </a:ext>
            </a:extLst>
          </p:cNvPr>
          <p:cNvSpPr/>
          <p:nvPr/>
        </p:nvSpPr>
        <p:spPr>
          <a:xfrm>
            <a:off x="6372675" y="2971339"/>
            <a:ext cx="4893088" cy="1993127"/>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
        <p:nvSpPr>
          <p:cNvPr id="6" name="Rectangle: Rounded Corners 5" descr="Stress, noun, a state of mental or emotional strain or tension resulting from adverse or demanding circumstances is written in a square with rounded corners.">
            <a:extLst>
              <a:ext uri="{FF2B5EF4-FFF2-40B4-BE49-F238E27FC236}">
                <a16:creationId xmlns:a16="http://schemas.microsoft.com/office/drawing/2014/main" id="{7342A5F8-F236-493C-A3C8-B9E03B819901}"/>
              </a:ext>
            </a:extLst>
          </p:cNvPr>
          <p:cNvSpPr/>
          <p:nvPr/>
        </p:nvSpPr>
        <p:spPr>
          <a:xfrm>
            <a:off x="926236" y="2971340"/>
            <a:ext cx="4733290" cy="1993127"/>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0" lang="en-GB" sz="2000" b="0" i="0" u="none" strike="noStrike" kern="1200" cap="none" spc="0" normalizeH="0" baseline="0" noProof="0" dirty="0">
              <a:ln>
                <a:noFill/>
              </a:ln>
              <a:solidFill>
                <a:prstClr val="black"/>
              </a:solidFill>
              <a:effectLst/>
              <a:uLnTx/>
              <a:uFillTx/>
              <a:latin typeface="Arial MT Lt"/>
            </a:endParaRPr>
          </a:p>
        </p:txBody>
      </p:sp>
      <p:sp>
        <p:nvSpPr>
          <p:cNvPr id="2" name="Rectangle 1">
            <a:extLst>
              <a:ext uri="{FF2B5EF4-FFF2-40B4-BE49-F238E27FC236}">
                <a16:creationId xmlns:a16="http://schemas.microsoft.com/office/drawing/2014/main" id="{4CEB4034-A42B-4EFB-8FE7-01B47034A837}"/>
              </a:ext>
              <a:ext uri="{C183D7F6-B498-43B3-948B-1728B52AA6E4}">
                <adec:decorative xmlns:adec="http://schemas.microsoft.com/office/drawing/2017/decorative" val="1"/>
              </a:ext>
            </a:extLst>
          </p:cNvPr>
          <p:cNvSpPr/>
          <p:nvPr/>
        </p:nvSpPr>
        <p:spPr>
          <a:xfrm>
            <a:off x="6247469" y="3047078"/>
            <a:ext cx="5143500" cy="1446550"/>
          </a:xfrm>
          <a:prstGeom prst="rect">
            <a:avLst/>
          </a:prstGeom>
        </p:spPr>
        <p:txBody>
          <a:bodyPr wrap="square">
            <a:spAutoFit/>
          </a:bodyPr>
          <a:lstStyle/>
          <a:p>
            <a:pPr algn="ctr"/>
            <a:r>
              <a:rPr lang="en-GB" sz="2800" b="1" dirty="0"/>
              <a:t>Resilience</a:t>
            </a:r>
          </a:p>
          <a:p>
            <a:pPr algn="ctr"/>
            <a:r>
              <a:rPr lang="en-GB" sz="2000" dirty="0"/>
              <a:t>NOUN</a:t>
            </a:r>
          </a:p>
          <a:p>
            <a:pPr algn="ctr"/>
            <a:r>
              <a:rPr lang="en-GB" sz="2000" dirty="0"/>
              <a:t>the capacity to recover quickly from difficulties; toughness.</a:t>
            </a:r>
          </a:p>
        </p:txBody>
      </p:sp>
      <p:sp>
        <p:nvSpPr>
          <p:cNvPr id="3" name="Rectangle 2">
            <a:extLst>
              <a:ext uri="{FF2B5EF4-FFF2-40B4-BE49-F238E27FC236}">
                <a16:creationId xmlns:a16="http://schemas.microsoft.com/office/drawing/2014/main" id="{8D322A69-183A-4278-81F4-9C6F84DA493D}"/>
              </a:ext>
              <a:ext uri="{C183D7F6-B498-43B3-948B-1728B52AA6E4}">
                <adec:decorative xmlns:adec="http://schemas.microsoft.com/office/drawing/2017/decorative" val="1"/>
              </a:ext>
            </a:extLst>
          </p:cNvPr>
          <p:cNvSpPr/>
          <p:nvPr/>
        </p:nvSpPr>
        <p:spPr>
          <a:xfrm>
            <a:off x="696031" y="3047078"/>
            <a:ext cx="5193699" cy="1754326"/>
          </a:xfrm>
          <a:prstGeom prst="rect">
            <a:avLst/>
          </a:prstGeom>
        </p:spPr>
        <p:txBody>
          <a:bodyPr wrap="square">
            <a:spAutoFit/>
          </a:bodyPr>
          <a:lstStyle/>
          <a:p>
            <a:pPr algn="ctr"/>
            <a:r>
              <a:rPr lang="en-GB" sz="2800" b="1" dirty="0"/>
              <a:t>Stress</a:t>
            </a:r>
          </a:p>
          <a:p>
            <a:pPr algn="ctr"/>
            <a:r>
              <a:rPr lang="en-GB" sz="2000" dirty="0"/>
              <a:t>NOUN</a:t>
            </a:r>
          </a:p>
          <a:p>
            <a:pPr lvl="0" algn="ctr">
              <a:defRPr/>
            </a:pPr>
            <a:r>
              <a:rPr lang="en-GB" sz="2000" dirty="0"/>
              <a:t>a state of mental or emotional strain or tension resulting from adverse or demanding circumstances.</a:t>
            </a:r>
            <a:endParaRPr lang="en-GB" sz="2000" dirty="0">
              <a:solidFill>
                <a:prstClr val="black"/>
              </a:solidFill>
              <a:latin typeface="Arial MT Lt"/>
            </a:endParaRPr>
          </a:p>
        </p:txBody>
      </p:sp>
    </p:spTree>
    <p:extLst>
      <p:ext uri="{BB962C8B-B14F-4D97-AF65-F5344CB8AC3E}">
        <p14:creationId xmlns:p14="http://schemas.microsoft.com/office/powerpoint/2010/main" val="82011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What is Stress?</a:t>
            </a:r>
          </a:p>
        </p:txBody>
      </p:sp>
      <p:sp>
        <p:nvSpPr>
          <p:cNvPr id="3" name="Text Placeholder 2">
            <a:extLst>
              <a:ext uri="{FF2B5EF4-FFF2-40B4-BE49-F238E27FC236}">
                <a16:creationId xmlns:a16="http://schemas.microsoft.com/office/drawing/2014/main" id="{090B35D6-CAB4-4F75-87D8-570023F42089}"/>
              </a:ext>
            </a:extLst>
          </p:cNvPr>
          <p:cNvSpPr>
            <a:spLocks noGrp="1"/>
          </p:cNvSpPr>
          <p:nvPr>
            <p:ph type="body" sz="quarter" idx="10"/>
          </p:nvPr>
        </p:nvSpPr>
        <p:spPr>
          <a:xfrm>
            <a:off x="838200" y="1027906"/>
            <a:ext cx="10515600" cy="4002088"/>
          </a:xfrm>
        </p:spPr>
        <p:txBody>
          <a:bodyPr/>
          <a:lstStyle/>
          <a:p>
            <a:pPr marL="0" indent="0" algn="ctr">
              <a:buNone/>
            </a:pPr>
            <a:r>
              <a:rPr lang="en-GB" b="0" dirty="0">
                <a:solidFill>
                  <a:schemeClr val="tx1"/>
                </a:solidFill>
              </a:rPr>
              <a:t>Stress is a normal response from your body when it feels threatened.</a:t>
            </a:r>
          </a:p>
        </p:txBody>
      </p:sp>
      <p:sp>
        <p:nvSpPr>
          <p:cNvPr id="9" name="Rectangle: Rounded Corners 8" descr="a red rectangle with rounded corners containing the text:&#10;Fight or flight response&#10;Feelings of fear, anxiety, anger">
            <a:extLst>
              <a:ext uri="{FF2B5EF4-FFF2-40B4-BE49-F238E27FC236}">
                <a16:creationId xmlns:a16="http://schemas.microsoft.com/office/drawing/2014/main" id="{63DF2C8A-3910-493E-BD1B-763B2A37B9CD}"/>
              </a:ext>
            </a:extLst>
          </p:cNvPr>
          <p:cNvSpPr/>
          <p:nvPr/>
        </p:nvSpPr>
        <p:spPr>
          <a:xfrm>
            <a:off x="5630461" y="2300192"/>
            <a:ext cx="4682002" cy="2592959"/>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Fight or flight response</a:t>
            </a:r>
          </a:p>
          <a:p>
            <a:pPr algn="ctr"/>
            <a:r>
              <a:rPr lang="en-GB" sz="2400" dirty="0">
                <a:solidFill>
                  <a:schemeClr val="bg1"/>
                </a:solidFill>
              </a:rPr>
              <a:t>Feelings of fear, anxiety, anger</a:t>
            </a:r>
          </a:p>
        </p:txBody>
      </p:sp>
      <p:pic>
        <p:nvPicPr>
          <p:cNvPr id="5" name="Picture 4" descr="An image of a person with their head resting into their hands" title="What is Stress">
            <a:extLst>
              <a:ext uri="{FF2B5EF4-FFF2-40B4-BE49-F238E27FC236}">
                <a16:creationId xmlns:a16="http://schemas.microsoft.com/office/drawing/2014/main" id="{A9A82DDD-1663-4F73-89E9-47CB036D9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869" y="2326830"/>
            <a:ext cx="2539682" cy="2539682"/>
          </a:xfrm>
          <a:prstGeom prst="rect">
            <a:avLst/>
          </a:prstGeom>
        </p:spPr>
      </p:pic>
    </p:spTree>
    <p:extLst>
      <p:ext uri="{BB962C8B-B14F-4D97-AF65-F5344CB8AC3E}">
        <p14:creationId xmlns:p14="http://schemas.microsoft.com/office/powerpoint/2010/main" val="95638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What is Resilience?</a:t>
            </a:r>
          </a:p>
        </p:txBody>
      </p:sp>
      <p:sp>
        <p:nvSpPr>
          <p:cNvPr id="3" name="Text Placeholder 2">
            <a:extLst>
              <a:ext uri="{FF2B5EF4-FFF2-40B4-BE49-F238E27FC236}">
                <a16:creationId xmlns:a16="http://schemas.microsoft.com/office/drawing/2014/main" id="{090B35D6-CAB4-4F75-87D8-570023F42089}"/>
              </a:ext>
            </a:extLst>
          </p:cNvPr>
          <p:cNvSpPr>
            <a:spLocks noGrp="1"/>
          </p:cNvSpPr>
          <p:nvPr>
            <p:ph type="body" sz="quarter" idx="10"/>
          </p:nvPr>
        </p:nvSpPr>
        <p:spPr>
          <a:xfrm>
            <a:off x="838200" y="1027906"/>
            <a:ext cx="10515600" cy="4515240"/>
          </a:xfrm>
        </p:spPr>
        <p:txBody>
          <a:bodyPr/>
          <a:lstStyle/>
          <a:p>
            <a:pPr marL="0" indent="0" algn="ctr">
              <a:buNone/>
            </a:pPr>
            <a:r>
              <a:rPr lang="en-GB" b="0" dirty="0">
                <a:solidFill>
                  <a:schemeClr val="tx1"/>
                </a:solidFill>
              </a:rPr>
              <a:t>Resilience is the mental processes we all have to deal with challenging and difficult situations.</a:t>
            </a:r>
          </a:p>
        </p:txBody>
      </p:sp>
      <p:sp>
        <p:nvSpPr>
          <p:cNvPr id="6" name="Rectangle: Rounded Corners 5" descr="a red rectangle with rounded corners containing the text:&#10;Fight or flight response&#10;Feelings of fear, anxiety, anger">
            <a:extLst>
              <a:ext uri="{FF2B5EF4-FFF2-40B4-BE49-F238E27FC236}">
                <a16:creationId xmlns:a16="http://schemas.microsoft.com/office/drawing/2014/main" id="{00415432-9400-45A5-ACB3-1FD5340F5568}"/>
              </a:ext>
            </a:extLst>
          </p:cNvPr>
          <p:cNvSpPr/>
          <p:nvPr/>
        </p:nvSpPr>
        <p:spPr>
          <a:xfrm>
            <a:off x="1515661" y="2353469"/>
            <a:ext cx="4682002" cy="2592959"/>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solidFill>
                <a:schemeClr val="bg1"/>
              </a:solidFill>
            </a:endParaRPr>
          </a:p>
          <a:p>
            <a:pPr algn="ctr"/>
            <a:r>
              <a:rPr lang="en-GB" sz="2400" dirty="0">
                <a:solidFill>
                  <a:schemeClr val="bg1"/>
                </a:solidFill>
              </a:rPr>
              <a:t>You have it and you can work on it so you have more</a:t>
            </a:r>
          </a:p>
          <a:p>
            <a:pPr algn="ctr"/>
            <a:endParaRPr lang="en-GB" sz="2400" dirty="0">
              <a:solidFill>
                <a:schemeClr val="bg1"/>
              </a:solidFill>
            </a:endParaRPr>
          </a:p>
        </p:txBody>
      </p:sp>
      <p:pic>
        <p:nvPicPr>
          <p:cNvPr id="7" name="Picture 6" descr="An image of an arrow pushing into a series of lines that a bending slightly to show how they can bounce back" title="Resilience">
            <a:extLst>
              <a:ext uri="{FF2B5EF4-FFF2-40B4-BE49-F238E27FC236}">
                <a16:creationId xmlns:a16="http://schemas.microsoft.com/office/drawing/2014/main" id="{9B463FCB-FF9D-404B-BE11-FBD8CF723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879" y="2353469"/>
            <a:ext cx="2539682" cy="2539682"/>
          </a:xfrm>
          <a:prstGeom prst="rect">
            <a:avLst/>
          </a:prstGeom>
        </p:spPr>
      </p:pic>
    </p:spTree>
    <p:extLst>
      <p:ext uri="{BB962C8B-B14F-4D97-AF65-F5344CB8AC3E}">
        <p14:creationId xmlns:p14="http://schemas.microsoft.com/office/powerpoint/2010/main" val="3040537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How does this connect to resilience?</a:t>
            </a:r>
          </a:p>
        </p:txBody>
      </p:sp>
      <p:sp>
        <p:nvSpPr>
          <p:cNvPr id="5" name="Rectangle: Rounded Corners 4" descr="a purple rectangle containing the text:&#10;stressful situations need resilience to deal with them.">
            <a:extLst>
              <a:ext uri="{FF2B5EF4-FFF2-40B4-BE49-F238E27FC236}">
                <a16:creationId xmlns:a16="http://schemas.microsoft.com/office/drawing/2014/main" id="{6ECC5959-2B68-40A7-BAF9-46EE842BDA4A}"/>
              </a:ext>
            </a:extLst>
          </p:cNvPr>
          <p:cNvSpPr/>
          <p:nvPr/>
        </p:nvSpPr>
        <p:spPr>
          <a:xfrm>
            <a:off x="838200" y="1836052"/>
            <a:ext cx="3740513" cy="1244032"/>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Stressful situations need resilience to deal with them</a:t>
            </a:r>
          </a:p>
        </p:txBody>
      </p:sp>
      <p:sp>
        <p:nvSpPr>
          <p:cNvPr id="6" name="Text Placeholder 5" descr="a red square containing the text:&#10;finding ways to deal with negative emotions is building your resilience.">
            <a:extLst>
              <a:ext uri="{FF2B5EF4-FFF2-40B4-BE49-F238E27FC236}">
                <a16:creationId xmlns:a16="http://schemas.microsoft.com/office/drawing/2014/main" id="{77C3E6B5-ACAB-45A3-8B0E-29C67DA9648D}"/>
              </a:ext>
            </a:extLst>
          </p:cNvPr>
          <p:cNvSpPr>
            <a:spLocks noGrp="1"/>
          </p:cNvSpPr>
          <p:nvPr>
            <p:ph type="body" sz="quarter" idx="10"/>
          </p:nvPr>
        </p:nvSpPr>
        <p:spPr>
          <a:xfrm>
            <a:off x="7406390" y="1836052"/>
            <a:ext cx="3947410" cy="1244033"/>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sz="2400" b="0" dirty="0">
                <a:solidFill>
                  <a:schemeClr val="bg1"/>
                </a:solidFill>
              </a:rPr>
              <a:t>Finding ways to deal with negative emotions is building your resilience</a:t>
            </a:r>
          </a:p>
        </p:txBody>
      </p:sp>
      <p:sp>
        <p:nvSpPr>
          <p:cNvPr id="9" name="Text Placeholder 5" descr="a red rectangle with rounded corners containing the text:&#10;these techniques are extra tools in your Resilience Toolkit.">
            <a:extLst>
              <a:ext uri="{FF2B5EF4-FFF2-40B4-BE49-F238E27FC236}">
                <a16:creationId xmlns:a16="http://schemas.microsoft.com/office/drawing/2014/main" id="{9641308A-3E41-412B-BC2F-99D8C398B63F}"/>
              </a:ext>
            </a:extLst>
          </p:cNvPr>
          <p:cNvSpPr txBox="1">
            <a:spLocks/>
          </p:cNvSpPr>
          <p:nvPr/>
        </p:nvSpPr>
        <p:spPr>
          <a:xfrm>
            <a:off x="4122295" y="5000358"/>
            <a:ext cx="3947410" cy="1244033"/>
          </a:xfrm>
          <a:prstGeom prst="roundRect">
            <a:avLst/>
          </a:prstGeom>
          <a:solidFill>
            <a:srgbClr val="A53959"/>
          </a:solidFill>
          <a:ln w="12700" cap="flat" cmpd="sng" algn="ctr">
            <a:solidFill>
              <a:srgbClr val="A53959"/>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b="0" dirty="0">
                <a:solidFill>
                  <a:schemeClr val="bg1"/>
                </a:solidFill>
              </a:rPr>
              <a:t>These techniques are extra tools in your Resilience Toolkit</a:t>
            </a:r>
          </a:p>
        </p:txBody>
      </p:sp>
      <p:pic>
        <p:nvPicPr>
          <p:cNvPr id="4" name="Picture 3" descr="An image of a person with orange balls acting as heads coming out of a body to represent letting things go." title="Stress and resilience">
            <a:extLst>
              <a:ext uri="{FF2B5EF4-FFF2-40B4-BE49-F238E27FC236}">
                <a16:creationId xmlns:a16="http://schemas.microsoft.com/office/drawing/2014/main" id="{3BDAE632-A612-4EDB-AF1B-5BEC73A1D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649" y="2458068"/>
            <a:ext cx="2090702" cy="2289673"/>
          </a:xfrm>
          <a:prstGeom prst="rect">
            <a:avLst/>
          </a:prstGeom>
        </p:spPr>
      </p:pic>
    </p:spTree>
    <p:extLst>
      <p:ext uri="{BB962C8B-B14F-4D97-AF65-F5344CB8AC3E}">
        <p14:creationId xmlns:p14="http://schemas.microsoft.com/office/powerpoint/2010/main" val="4024235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1334C2-6344-483C-B6B4-ACA78EF2C44A}"/>
              </a:ext>
            </a:extLst>
          </p:cNvPr>
          <p:cNvSpPr txBox="1"/>
          <p:nvPr/>
        </p:nvSpPr>
        <p:spPr>
          <a:xfrm>
            <a:off x="1115209" y="723835"/>
            <a:ext cx="996158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kern="0" spc="-120" dirty="0">
                <a:solidFill>
                  <a:prstClr val="white"/>
                </a:solidFill>
                <a:latin typeface="Arial" panose="020B0604020202020204" pitchFamily="34" charset="0"/>
                <a:cs typeface="Arial" panose="020B0604020202020204" pitchFamily="34" charset="0"/>
              </a:rPr>
              <a:t>How can I focus on the positive using affirmations?</a:t>
            </a: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descr="white rectangle with rounded corners containing the text:&#10;Resilience means being able to adapt to life's misfortunes and setbacks">
            <a:extLst>
              <a:ext uri="{FF2B5EF4-FFF2-40B4-BE49-F238E27FC236}">
                <a16:creationId xmlns:a16="http://schemas.microsoft.com/office/drawing/2014/main" id="{63DD05DF-B798-4C83-A2F8-E51475E042CC}"/>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GB" sz="2400" dirty="0"/>
              <a:t>Be positive – retrain your brain!</a:t>
            </a:r>
            <a:endParaRPr kumimoji="0" lang="en-GB" sz="240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335078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e9ee432-0e1b-47be-908a-5d8697065c1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199EC0106CD24C9E494FE677B99E76" ma:contentTypeVersion="12" ma:contentTypeDescription="Create a new document." ma:contentTypeScope="" ma:versionID="7d27de631b135d17277fd3e00c879fa1">
  <xsd:schema xmlns:xsd="http://www.w3.org/2001/XMLSchema" xmlns:xs="http://www.w3.org/2001/XMLSchema" xmlns:p="http://schemas.microsoft.com/office/2006/metadata/properties" xmlns:ns2="21ede475-8dd6-476c-9b3d-8a2310c3645b" xmlns:ns3="ce9ee432-0e1b-47be-908a-5d8697065c14" targetNamespace="http://schemas.microsoft.com/office/2006/metadata/properties" ma:root="true" ma:fieldsID="e1eea30642e6687358e877b4693c6e2b" ns2:_="" ns3:_="">
    <xsd:import namespace="21ede475-8dd6-476c-9b3d-8a2310c3645b"/>
    <xsd:import namespace="ce9ee432-0e1b-47be-908a-5d8697065c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de475-8dd6-476c-9b3d-8a2310c36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ee432-0e1b-47be-908a-5d8697065c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CB49D-F4C4-4BAA-A3D5-15878D9B1F3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CDE459A-B9D2-413D-9A99-F1A206E92AF0}">
  <ds:schemaRefs>
    <ds:schemaRef ds:uri="http://schemas.microsoft.com/sharepoint/v3/contenttype/forms"/>
  </ds:schemaRefs>
</ds:datastoreItem>
</file>

<file path=customXml/itemProps3.xml><?xml version="1.0" encoding="utf-8"?>
<ds:datastoreItem xmlns:ds="http://schemas.openxmlformats.org/officeDocument/2006/customXml" ds:itemID="{80A2A1B3-4114-41AA-9A4C-BC8175D8AC66}"/>
</file>

<file path=docProps/app.xml><?xml version="1.0" encoding="utf-8"?>
<Properties xmlns="http://schemas.openxmlformats.org/officeDocument/2006/extended-properties" xmlns:vt="http://schemas.openxmlformats.org/officeDocument/2006/docPropsVTypes">
  <TotalTime>759</TotalTime>
  <Words>1718</Words>
  <Application>Microsoft Office PowerPoint</Application>
  <PresentationFormat>Widescreen</PresentationFormat>
  <Paragraphs>123</Paragraphs>
  <Slides>13</Slides>
  <Notes>13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13</vt:i4>
      </vt:variant>
    </vt:vector>
  </HeadingPairs>
  <TitlesOfParts>
    <vt:vector size="20" baseType="lpstr">
      <vt:lpstr>Arial</vt:lpstr>
      <vt:lpstr>Arial MT Lt</vt:lpstr>
      <vt:lpstr>Calibri</vt:lpstr>
      <vt:lpstr>Office Theme</vt:lpstr>
      <vt:lpstr>Custom Design</vt:lpstr>
      <vt:lpstr>1_Custom Design</vt:lpstr>
      <vt:lpstr>3_Custom Design</vt:lpstr>
      <vt:lpstr>Success with Stress: Focus on the positive using affirmations</vt:lpstr>
      <vt:lpstr>Want this resource in another format?</vt:lpstr>
      <vt:lpstr>Help us to help you! </vt:lpstr>
      <vt:lpstr>PowerPoint Presentation</vt:lpstr>
      <vt:lpstr>PowerPoint Presentation</vt:lpstr>
      <vt:lpstr>What is Stress?</vt:lpstr>
      <vt:lpstr>What is Resilience?</vt:lpstr>
      <vt:lpstr>How does this connect to resilience?</vt:lpstr>
      <vt:lpstr>PowerPoint Presentation</vt:lpstr>
      <vt:lpstr>Focus on the positive</vt:lpstr>
      <vt:lpstr>Affirmations</vt:lpstr>
      <vt:lpstr>Don’t forget to complete our survey!</vt:lpstr>
      <vt:lpstr>Success with Stress: Focus on the positive using affirmations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Pearce</dc:creator>
  <cp:lastModifiedBy>Simon Chapman</cp:lastModifiedBy>
  <cp:revision>47</cp:revision>
  <dcterms:created xsi:type="dcterms:W3CDTF">2019-09-11T07:44:27Z</dcterms:created>
  <dcterms:modified xsi:type="dcterms:W3CDTF">2020-11-09T16:04:05Z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0x010100B2199EC0106CD24C9E494FE677B99E76</vt:lpwstr>
  </property>
  <property fmtid="{D5CDD505-2E9C-101B-9397-08002B2CF9AE}" pid="3" name="Order">
    <vt:r8>1030900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