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8" r:id="rId6"/>
    <p:sldMasterId id="2147483672" r:id="rId7"/>
  </p:sldMasterIdLst>
  <p:notesMasterIdLst>
    <p:notesMasterId r:id="rId21"/>
  </p:notesMasterIdLst>
  <p:sldIdLst>
    <p:sldId id="257" r:id="rId8"/>
    <p:sldId id="481" r:id="rId9"/>
    <p:sldId id="469" r:id="rId10"/>
    <p:sldId id="470" r:id="rId11"/>
    <p:sldId id="471" r:id="rId12"/>
    <p:sldId id="472" r:id="rId13"/>
    <p:sldId id="473" r:id="rId14"/>
    <p:sldId id="474" r:id="rId15"/>
    <p:sldId id="475" r:id="rId16"/>
    <p:sldId id="459" r:id="rId17"/>
    <p:sldId id="462" r:id="rId18"/>
    <p:sldId id="258"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5FB5"/>
    <a:srgbClr val="A53959"/>
    <a:srgbClr val="6B355A"/>
    <a:srgbClr val="FCB8C5"/>
    <a:srgbClr val="E93752"/>
    <a:srgbClr val="8A587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81C07F-6C5F-48CF-A06A-B9210F0C591C}" v="6" dt="2020-11-09T16:02:24.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389" autoAdjust="0"/>
  </p:normalViewPr>
  <p:slideViewPr>
    <p:cSldViewPr snapToGrid="0">
      <p:cViewPr varScale="1">
        <p:scale>
          <a:sx n="50" d="100"/>
          <a:sy n="50" d="100"/>
        </p:scale>
        <p:origin x="14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hapman" userId="816af3fd-68a4-4ce6-ad5d-4f6db6abff7c" providerId="ADAL" clId="{2981C07F-6C5F-48CF-A06A-B9210F0C591C}"/>
    <pc:docChg chg="addSld modSld sldOrd">
      <pc:chgData name="Simon Chapman" userId="816af3fd-68a4-4ce6-ad5d-4f6db6abff7c" providerId="ADAL" clId="{2981C07F-6C5F-48CF-A06A-B9210F0C591C}" dt="2020-11-09T16:02:24.881" v="7" actId="207"/>
      <pc:docMkLst>
        <pc:docMk/>
      </pc:docMkLst>
      <pc:sldChg chg="modSp add ord">
        <pc:chgData name="Simon Chapman" userId="816af3fd-68a4-4ce6-ad5d-4f6db6abff7c" providerId="ADAL" clId="{2981C07F-6C5F-48CF-A06A-B9210F0C591C}" dt="2020-11-09T16:02:24.881" v="7" actId="207"/>
        <pc:sldMkLst>
          <pc:docMk/>
          <pc:sldMk cId="4213740159" sldId="481"/>
        </pc:sldMkLst>
        <pc:spChg chg="mod">
          <ac:chgData name="Simon Chapman" userId="816af3fd-68a4-4ce6-ad5d-4f6db6abff7c" providerId="ADAL" clId="{2981C07F-6C5F-48CF-A06A-B9210F0C591C}" dt="2020-11-09T16:02:24.881" v="7" actId="207"/>
          <ac:spMkLst>
            <pc:docMk/>
            <pc:sldMk cId="4213740159" sldId="481"/>
            <ac:spMk id="5" creationId="{483F341A-5BC0-4E86-89F3-D457EDCC2C7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967D-F207-4652-9448-5BB8DAE81DAF}" type="datetimeFigureOut">
              <a:rPr lang="en-GB" smtClean="0"/>
              <a:t>09/11/2020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7C9D1-CDB2-4F96-A64D-1F58BFE53F84}" type="slidenum">
              <a:rPr lang="en-GB" smtClean="0"/>
              <a:t>‹#›</a:t>
            </a:fld>
            <a:endParaRPr lang="en-GB"/>
          </a:p>
        </p:txBody>
      </p:sp>
    </p:spTree>
    <p:extLst>
      <p:ext uri="{BB962C8B-B14F-4D97-AF65-F5344CB8AC3E}">
        <p14:creationId xmlns:p14="http://schemas.microsoft.com/office/powerpoint/2010/main" val="266627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urodrying2019.com/uk/page.asp?PID=97"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reepngimg.com/internet/feedbac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a:t>
            </a:r>
          </a:p>
          <a:p>
            <a:endParaRPr lang="en-GB" dirty="0"/>
          </a:p>
          <a:p>
            <a:r>
              <a:rPr lang="en-GB" dirty="0"/>
              <a:t>Introduce yourself – Smile! </a:t>
            </a:r>
          </a:p>
          <a:p>
            <a:endParaRPr lang="en-GB" dirty="0"/>
          </a:p>
          <a:p>
            <a:r>
              <a:rPr lang="en-GB" sz="1200" b="0" i="0" kern="1200" dirty="0">
                <a:solidFill>
                  <a:schemeClr val="tx1"/>
                </a:solidFill>
                <a:effectLst/>
                <a:latin typeface="+mn-lt"/>
                <a:ea typeface="+mn-ea"/>
                <a:cs typeface="+mn-cs"/>
              </a:rPr>
              <a:t>Explain Aspire higher are University of  Northampton, University of Bedford  and University of Hertfordshire  working together to increase participation in higher education.</a:t>
            </a:r>
            <a:endParaRPr lang="en-GB" dirty="0"/>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a:t>
            </a:fld>
            <a:endParaRPr lang="en-GB"/>
          </a:p>
        </p:txBody>
      </p:sp>
    </p:spTree>
    <p:extLst>
      <p:ext uri="{BB962C8B-B14F-4D97-AF65-F5344CB8AC3E}">
        <p14:creationId xmlns:p14="http://schemas.microsoft.com/office/powerpoint/2010/main" val="4208220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54321 is a great way of distracting yourself, especially when you have a thought that won’t go away and it’s causing you feel stressed, or down or angry or even a bit panicky.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Let’s try this one.  I’m not going to ask you to think about something that stresses you out. So we’ll use something neutral to practise with.  </a:t>
            </a:r>
          </a:p>
          <a:p>
            <a:r>
              <a:rPr lang="en-GB" sz="1200" kern="1200" dirty="0">
                <a:solidFill>
                  <a:schemeClr val="tx1"/>
                </a:solidFill>
                <a:effectLst/>
                <a:latin typeface="+mn-lt"/>
                <a:ea typeface="+mn-ea"/>
                <a:cs typeface="+mn-cs"/>
              </a:rPr>
              <a:t>First of all, picture something in your head that you can see very clearly – your pet, your favourite actor, a song that gets stuck in your head….</a:t>
            </a:r>
          </a:p>
          <a:p>
            <a:r>
              <a:rPr lang="en-GB" sz="1200" kern="1200" dirty="0">
                <a:solidFill>
                  <a:schemeClr val="tx1"/>
                </a:solidFill>
                <a:effectLst/>
                <a:latin typeface="+mn-lt"/>
                <a:ea typeface="+mn-ea"/>
                <a:cs typeface="+mn-cs"/>
              </a:rPr>
              <a:t>Now, look around you. Name 5 things you can see – say it out loud.</a:t>
            </a:r>
          </a:p>
          <a:p>
            <a:r>
              <a:rPr lang="en-GB" sz="1200" kern="1200" dirty="0">
                <a:solidFill>
                  <a:schemeClr val="tx1"/>
                </a:solidFill>
                <a:effectLst/>
                <a:latin typeface="+mn-lt"/>
                <a:ea typeface="+mn-ea"/>
                <a:cs typeface="+mn-cs"/>
              </a:rPr>
              <a:t>Next, touch 4 things that are near you – say the names out loud</a:t>
            </a:r>
          </a:p>
          <a:p>
            <a:r>
              <a:rPr lang="en-GB" sz="1200" kern="1200" dirty="0">
                <a:solidFill>
                  <a:schemeClr val="tx1"/>
                </a:solidFill>
                <a:effectLst/>
                <a:latin typeface="+mn-lt"/>
                <a:ea typeface="+mn-ea"/>
                <a:cs typeface="+mn-cs"/>
              </a:rPr>
              <a:t>Next, listen carefully and name out loud three things you can hear</a:t>
            </a:r>
          </a:p>
          <a:p>
            <a:r>
              <a:rPr lang="en-GB" sz="1200" kern="1200" dirty="0">
                <a:solidFill>
                  <a:schemeClr val="tx1"/>
                </a:solidFill>
                <a:effectLst/>
                <a:latin typeface="+mn-lt"/>
                <a:ea typeface="+mn-ea"/>
                <a:cs typeface="+mn-cs"/>
              </a:rPr>
              <a:t>Next, what can you smell? Name two things out loud.</a:t>
            </a:r>
          </a:p>
          <a:p>
            <a:r>
              <a:rPr lang="en-GB" sz="1200" kern="1200" dirty="0">
                <a:solidFill>
                  <a:schemeClr val="tx1"/>
                </a:solidFill>
                <a:effectLst/>
                <a:latin typeface="+mn-lt"/>
                <a:ea typeface="+mn-ea"/>
                <a:cs typeface="+mn-cs"/>
              </a:rPr>
              <a:t>Finally, what can you taste? What is the taste in your mouth right now – name it out loud.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Are you still thinking about the thing you were before you started? I hope not! If you give the 54321 process your full attention it breaks your train of thought and lets you start thinking about something else.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 Source: https://www.bing.com/images/search?view=detailV2&amp;ccid=6IB%2fyhla&amp;id=CA4C19929F4F7CC4DA55668D2F9108FA497B9DA9&amp;thid=OIP.6IB_yhlaTqIN5m1YfPwzgQHaFt&amp;mediaurl=https%3a%2f%2fwebstockreview.net%2fimages%2f5-senses-clipart-transparent-4.png&amp;exph=800&amp;expw=1038&amp;q=senses+transparent&amp;simid=608039327884577549&amp;ck=C2086FC14CAFDD92EF52E21B3FBB82B5&amp;selectedIndex=2&amp;FORM=IRPRST&amp;ajaxhist=0</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10</a:t>
            </a:fld>
            <a:endParaRPr lang="en-GB"/>
          </a:p>
        </p:txBody>
      </p:sp>
    </p:spTree>
    <p:extLst>
      <p:ext uri="{BB962C8B-B14F-4D97-AF65-F5344CB8AC3E}">
        <p14:creationId xmlns:p14="http://schemas.microsoft.com/office/powerpoint/2010/main" val="2780656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is a one you can do anywhere and if you don’t want anyone to know, you can do it in a not very obvious way. This is a great, quick relaxation technique that just takes a few seconds to do but helps you feel relaxed quickly.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Drop your jaw. Make sure your tongue falls to the bottom of your mouth. If your mouth is open a little, you’re doing it right.</a:t>
            </a:r>
          </a:p>
          <a:p>
            <a:r>
              <a:rPr lang="en-GB" sz="1200" kern="1200" dirty="0">
                <a:solidFill>
                  <a:schemeClr val="tx1"/>
                </a:solidFill>
                <a:effectLst/>
                <a:latin typeface="+mn-lt"/>
                <a:ea typeface="+mn-ea"/>
                <a:cs typeface="+mn-cs"/>
              </a:rPr>
              <a:t>Drop your shoulders. Let them loosen and fall</a:t>
            </a:r>
          </a:p>
          <a:p>
            <a:r>
              <a:rPr lang="en-GB" sz="1200" kern="1200" dirty="0">
                <a:solidFill>
                  <a:schemeClr val="tx1"/>
                </a:solidFill>
                <a:effectLst/>
                <a:latin typeface="+mn-lt"/>
                <a:ea typeface="+mn-ea"/>
                <a:cs typeface="+mn-cs"/>
              </a:rPr>
              <a:t> Drop your stomach. Don’t hold it in tight; just let it go. Now notice how you feel. Has anything changed?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 Source: https://upload.wikimedia.org/wikipedia/commons/9/92/Man_shadow_-_upper.png</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11</a:t>
            </a:fld>
            <a:endParaRPr lang="en-GB"/>
          </a:p>
        </p:txBody>
      </p:sp>
    </p:spTree>
    <p:extLst>
      <p:ext uri="{BB962C8B-B14F-4D97-AF65-F5344CB8AC3E}">
        <p14:creationId xmlns:p14="http://schemas.microsoft.com/office/powerpoint/2010/main" val="1453471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 us to help you. </a:t>
            </a:r>
          </a:p>
          <a:p>
            <a:endParaRPr lang="en-GB" dirty="0"/>
          </a:p>
          <a:p>
            <a:r>
              <a:rPr lang="en-GB" dirty="0"/>
              <a:t>Please complete the survey. </a:t>
            </a:r>
          </a:p>
          <a:p>
            <a:endParaRPr lang="en-GB" dirty="0"/>
          </a:p>
          <a:p>
            <a:r>
              <a:rPr lang="en-GB" dirty="0"/>
              <a:t>Photo source </a:t>
            </a:r>
            <a:r>
              <a:rPr lang="en-GB" dirty="0">
                <a:hlinkClick r:id="rId3"/>
              </a:rPr>
              <a:t>https://www.eurodrying2019.com/uk/page.asp?PID=97</a:t>
            </a:r>
            <a:endParaRPr lang="en-GB" dirty="0"/>
          </a:p>
          <a:p>
            <a:r>
              <a:rPr lang="en-GB" dirty="0"/>
              <a:t>Company logo: Twitter </a:t>
            </a:r>
          </a:p>
        </p:txBody>
      </p:sp>
      <p:sp>
        <p:nvSpPr>
          <p:cNvPr id="4" name="Slide Number Placeholder 3"/>
          <p:cNvSpPr>
            <a:spLocks noGrp="1"/>
          </p:cNvSpPr>
          <p:nvPr>
            <p:ph type="sldNum" sz="quarter" idx="10"/>
          </p:nvPr>
        </p:nvSpPr>
        <p:spPr/>
        <p:txBody>
          <a:bodyPr/>
          <a:lstStyle/>
          <a:p>
            <a:fld id="{7537C9D1-CDB2-4F96-A64D-1F58BFE53F84}" type="slidenum">
              <a:rPr lang="en-GB" smtClean="0"/>
              <a:t>12</a:t>
            </a:fld>
            <a:endParaRPr lang="en-GB"/>
          </a:p>
        </p:txBody>
      </p:sp>
    </p:spTree>
    <p:extLst>
      <p:ext uri="{BB962C8B-B14F-4D97-AF65-F5344CB8AC3E}">
        <p14:creationId xmlns:p14="http://schemas.microsoft.com/office/powerpoint/2010/main" val="783313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2</a:t>
            </a:fld>
            <a:endParaRPr lang="en-GB"/>
          </a:p>
        </p:txBody>
      </p:sp>
    </p:spTree>
    <p:extLst>
      <p:ext uri="{BB962C8B-B14F-4D97-AF65-F5344CB8AC3E}">
        <p14:creationId xmlns:p14="http://schemas.microsoft.com/office/powerpoint/2010/main" val="811400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 us to help you.</a:t>
            </a:r>
            <a:endParaRPr lang="en-US" dirty="0"/>
          </a:p>
          <a:p>
            <a:r>
              <a:rPr lang="en-GB" dirty="0"/>
              <a:t>Please complete the survey – it takes just 2 minutes</a:t>
            </a:r>
            <a:endParaRPr lang="en-GB" dirty="0">
              <a:cs typeface="Calibri"/>
            </a:endParaRPr>
          </a:p>
          <a:p>
            <a:r>
              <a:rPr lang="en-GB" dirty="0"/>
              <a:t>It will help us support you more in the future</a:t>
            </a:r>
          </a:p>
          <a:p>
            <a:endParaRPr lang="en-GB" dirty="0">
              <a:cs typeface="Calibri"/>
            </a:endParaRPr>
          </a:p>
          <a:p>
            <a:endParaRPr lang="en-GB" dirty="0">
              <a:cs typeface="Calibri"/>
            </a:endParaRPr>
          </a:p>
          <a:p>
            <a:r>
              <a:rPr lang="en-GB" dirty="0"/>
              <a:t>Picture source </a:t>
            </a:r>
            <a:r>
              <a:rPr lang="en-GB" dirty="0">
                <a:hlinkClick r:id="rId3"/>
              </a:rPr>
              <a:t>https://www.freepngimg.com/internet/feedback</a:t>
            </a:r>
            <a:endParaRPr lang="en-GB" dirty="0"/>
          </a:p>
          <a:p>
            <a:pPr algn="l"/>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7C9D1-CDB2-4F96-A64D-1F58BFE53F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056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video is going to go over the instructions for the breathing techniques in the workshop.  You can stop and start the video as you need to while you’re practising.</a:t>
            </a:r>
          </a:p>
        </p:txBody>
      </p:sp>
      <p:sp>
        <p:nvSpPr>
          <p:cNvPr id="4" name="Slide Number Placeholder 3"/>
          <p:cNvSpPr>
            <a:spLocks noGrp="1"/>
          </p:cNvSpPr>
          <p:nvPr>
            <p:ph type="sldNum" sz="quarter" idx="5"/>
          </p:nvPr>
        </p:nvSpPr>
        <p:spPr/>
        <p:txBody>
          <a:bodyPr/>
          <a:lstStyle/>
          <a:p>
            <a:fld id="{7537C9D1-CDB2-4F96-A64D-1F58BFE53F84}" type="slidenum">
              <a:rPr lang="en-GB" smtClean="0"/>
              <a:t>4</a:t>
            </a:fld>
            <a:endParaRPr lang="en-GB"/>
          </a:p>
        </p:txBody>
      </p:sp>
    </p:spTree>
    <p:extLst>
      <p:ext uri="{BB962C8B-B14F-4D97-AF65-F5344CB8AC3E}">
        <p14:creationId xmlns:p14="http://schemas.microsoft.com/office/powerpoint/2010/main" val="468848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of our big questions are about what stress and resilience are and how to recognise when you need to use one of your stress-busting techniques to help yourself.</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5</a:t>
            </a:fld>
            <a:endParaRPr lang="en-GB"/>
          </a:p>
        </p:txBody>
      </p:sp>
    </p:spTree>
    <p:extLst>
      <p:ext uri="{BB962C8B-B14F-4D97-AF65-F5344CB8AC3E}">
        <p14:creationId xmlns:p14="http://schemas.microsoft.com/office/powerpoint/2010/main" val="3493312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Remember that stress is a normal response to something your body thinks is threatening. It can be helpful in some situations but a lot of that depends on the strategies you have for managing it.  You can’t stop it happening, but you can take steps to bring down your stress levels and feel less nervous or anxious. That’s where resilience comes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dirty="0"/>
              <a:t>Image Source: https://static.thenounproject.com/png/1760-200.png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6</a:t>
            </a:fld>
            <a:endParaRPr lang="en-GB"/>
          </a:p>
        </p:txBody>
      </p:sp>
    </p:spTree>
    <p:extLst>
      <p:ext uri="{BB962C8B-B14F-4D97-AF65-F5344CB8AC3E}">
        <p14:creationId xmlns:p14="http://schemas.microsoft.com/office/powerpoint/2010/main" val="1602074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all have resilience – it the mental processes that help us cope when things are a bit challenging and to bounce back after we have gone through something difficult.  It’s something we can develop so we have a bigger reserve of mental energy to help us feel better when we feel stressed or are having a hard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Resilience is something we can develop so we have a bigger reserve of mental energy to help us feel better when we feel stressed or are having a hard time. So what I want do here is introduce you to some ideas that you can use to try and help you manage day-to-day stress and build your resilience up even more.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Image Source: https://d30y9cdsu7xlg0.cloudfront.net/png/147367-200.png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7</a:t>
            </a:fld>
            <a:endParaRPr lang="en-GB"/>
          </a:p>
        </p:txBody>
      </p:sp>
    </p:spTree>
    <p:extLst>
      <p:ext uri="{BB962C8B-B14F-4D97-AF65-F5344CB8AC3E}">
        <p14:creationId xmlns:p14="http://schemas.microsoft.com/office/powerpoint/2010/main" val="16749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we’ve said, resilience is your ability to deal with and bounce back from challenging situations.  Any situation that makes you feel stress, like staying home during lockdown or having to deal with your family all day or doing exams can be very challenging so developing skills that you can use in the moment is as important to resilience as being able to deal with challenges or difficult situations that might be lower stress but last longer. So the more tools that work for you that you have at your fingertips, and the more practised you are in using them, the better the result is for your mental wellbeing.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Source: https://angelairvin.files.wordpress.com/2014/12/black-icon-transparent-background.png?w=1387&amp;h=1519 </a:t>
            </a:r>
          </a:p>
          <a:p>
            <a:endParaRPr lang="en-GB" dirty="0"/>
          </a:p>
          <a:p>
            <a:r>
              <a:rPr lang="en-GB" dirty="0"/>
              <a:t>.</a:t>
            </a:r>
          </a:p>
        </p:txBody>
      </p:sp>
      <p:sp>
        <p:nvSpPr>
          <p:cNvPr id="4" name="Slide Number Placeholder 3"/>
          <p:cNvSpPr>
            <a:spLocks noGrp="1"/>
          </p:cNvSpPr>
          <p:nvPr>
            <p:ph type="sldNum" sz="quarter" idx="5"/>
          </p:nvPr>
        </p:nvSpPr>
        <p:spPr/>
        <p:txBody>
          <a:bodyPr/>
          <a:lstStyle/>
          <a:p>
            <a:fld id="{7537C9D1-CDB2-4F96-A64D-1F58BFE53F84}" type="slidenum">
              <a:rPr lang="en-GB" smtClean="0"/>
              <a:t>8</a:t>
            </a:fld>
            <a:endParaRPr lang="en-GB"/>
          </a:p>
        </p:txBody>
      </p:sp>
    </p:spTree>
    <p:extLst>
      <p:ext uri="{BB962C8B-B14F-4D97-AF65-F5344CB8AC3E}">
        <p14:creationId xmlns:p14="http://schemas.microsoft.com/office/powerpoint/2010/main" val="2101411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of our big questions are about what stress and resilience are and how to recognise when you need to use one of your stress-busting techniques to help yourself.</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9</a:t>
            </a:fld>
            <a:endParaRPr lang="en-GB"/>
          </a:p>
        </p:txBody>
      </p:sp>
    </p:spTree>
    <p:extLst>
      <p:ext uri="{BB962C8B-B14F-4D97-AF65-F5344CB8AC3E}">
        <p14:creationId xmlns:p14="http://schemas.microsoft.com/office/powerpoint/2010/main" val="3334606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45009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C4ADA-FDBB-4660-A068-990C45311629}"/>
              </a:ext>
            </a:extLst>
          </p:cNvPr>
          <p:cNvSpPr>
            <a:spLocks noGrp="1"/>
          </p:cNvSpPr>
          <p:nvPr>
            <p:ph type="title"/>
          </p:nvPr>
        </p:nvSpPr>
        <p:spPr>
          <a:xfrm>
            <a:off x="838200" y="365125"/>
            <a:ext cx="10515600" cy="1325563"/>
          </a:xfrm>
          <a:prstGeom prst="rect">
            <a:avLst/>
          </a:prstGeom>
        </p:spPr>
        <p:txBody>
          <a:bodyPr/>
          <a:lstStyle>
            <a:lvl1pPr>
              <a:defRPr sz="5000" b="1"/>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B4010133-EE09-4484-83F8-599A6C332357}"/>
              </a:ext>
            </a:extLst>
          </p:cNvPr>
          <p:cNvSpPr>
            <a:spLocks noGrp="1"/>
          </p:cNvSpPr>
          <p:nvPr>
            <p:ph type="body" sz="quarter" idx="10"/>
          </p:nvPr>
        </p:nvSpPr>
        <p:spPr>
          <a:xfrm>
            <a:off x="838200" y="1857375"/>
            <a:ext cx="10515600" cy="4002088"/>
          </a:xfrm>
          <a:prstGeom prst="rect">
            <a:avLst/>
          </a:prstGeom>
        </p:spPr>
        <p:txBody>
          <a:bodyPr/>
          <a:lstStyle>
            <a:lvl1pPr>
              <a:defRPr sz="2400" b="1">
                <a:solidFill>
                  <a:srgbClr val="8A5873"/>
                </a:solidFill>
              </a:defRPr>
            </a:lvl1pPr>
            <a:lvl2pPr>
              <a:defRPr sz="2400" b="1">
                <a:solidFill>
                  <a:srgbClr val="8A5873"/>
                </a:solidFill>
              </a:defRPr>
            </a:lvl2pPr>
            <a:lvl3pPr>
              <a:defRPr sz="2400" b="1">
                <a:solidFill>
                  <a:srgbClr val="8A5873"/>
                </a:solidFill>
              </a:defRPr>
            </a:lvl3pPr>
            <a:lvl4pPr>
              <a:defRPr sz="2400" b="1">
                <a:solidFill>
                  <a:srgbClr val="8A5873"/>
                </a:solidFill>
              </a:defRPr>
            </a:lvl4pPr>
            <a:lvl5pPr>
              <a:defRPr sz="2400" b="1">
                <a:solidFill>
                  <a:srgbClr val="8A587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281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53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3241257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8A5873"/>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26F3361-9F1F-40D9-BA07-D9F16844BA27}"/>
              </a:ext>
            </a:extLst>
          </p:cNvPr>
          <p:cNvSpPr>
            <a:spLocks noGrp="1"/>
          </p:cNvSpPr>
          <p:nvPr>
            <p:ph type="body" sz="quarter" idx="10"/>
          </p:nvPr>
        </p:nvSpPr>
        <p:spPr>
          <a:xfrm>
            <a:off x="784225" y="1790700"/>
            <a:ext cx="10636250" cy="4124908"/>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F1874924-807A-4A0E-8E01-08BF20E8FECC}"/>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013685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26F3361-9F1F-40D9-BA07-D9F16844BA27}"/>
              </a:ext>
            </a:extLst>
          </p:cNvPr>
          <p:cNvSpPr>
            <a:spLocks noGrp="1"/>
          </p:cNvSpPr>
          <p:nvPr>
            <p:ph type="body" sz="quarter" idx="10"/>
          </p:nvPr>
        </p:nvSpPr>
        <p:spPr>
          <a:xfrm>
            <a:off x="784225" y="1790700"/>
            <a:ext cx="10636250" cy="4124908"/>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F1874924-807A-4A0E-8E01-08BF20E8FECC}"/>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16405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6471FA7-3818-41E3-B76E-BB9FF839682D}"/>
              </a:ext>
            </a:extLst>
          </p:cNvPr>
          <p:cNvSpPr>
            <a:spLocks noGrp="1"/>
          </p:cNvSpPr>
          <p:nvPr>
            <p:ph type="body" sz="quarter" idx="10"/>
          </p:nvPr>
        </p:nvSpPr>
        <p:spPr>
          <a:xfrm>
            <a:off x="784225" y="1790700"/>
            <a:ext cx="10636250" cy="2398713"/>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1">
            <a:extLst>
              <a:ext uri="{FF2B5EF4-FFF2-40B4-BE49-F238E27FC236}">
                <a16:creationId xmlns:a16="http://schemas.microsoft.com/office/drawing/2014/main" id="{513A2BAB-820F-4BD6-89A5-5CD699043830}"/>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8910965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69649C6-EC0C-4833-89A0-8A43444F39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705" y="953609"/>
            <a:ext cx="3073230" cy="2604238"/>
          </a:xfrm>
          <a:prstGeom prst="rect">
            <a:avLst/>
          </a:prstGeom>
        </p:spPr>
      </p:pic>
      <p:pic>
        <p:nvPicPr>
          <p:cNvPr id="14" name="Picture 13">
            <a:extLst>
              <a:ext uri="{FF2B5EF4-FFF2-40B4-BE49-F238E27FC236}">
                <a16:creationId xmlns:a16="http://schemas.microsoft.com/office/drawing/2014/main" id="{E495AD1C-2332-4996-9711-6EDAAB7713C2}"/>
              </a:ext>
            </a:extLst>
          </p:cNvPr>
          <p:cNvPicPr>
            <a:picLocks noChangeAspect="1"/>
          </p:cNvPicPr>
          <p:nvPr userDrawn="1"/>
        </p:nvPicPr>
        <p:blipFill>
          <a:blip r:embed="rId4"/>
          <a:stretch>
            <a:fillRect/>
          </a:stretch>
        </p:blipFill>
        <p:spPr>
          <a:xfrm>
            <a:off x="4676900" y="948490"/>
            <a:ext cx="6816179" cy="4901266"/>
          </a:xfrm>
          <a:prstGeom prst="rect">
            <a:avLst/>
          </a:prstGeom>
        </p:spPr>
      </p:pic>
      <p:pic>
        <p:nvPicPr>
          <p:cNvPr id="2" name="Picture 1">
            <a:extLst>
              <a:ext uri="{FF2B5EF4-FFF2-40B4-BE49-F238E27FC236}">
                <a16:creationId xmlns:a16="http://schemas.microsoft.com/office/drawing/2014/main" id="{FB1239FB-C71E-4FF0-9EA6-1A4A43AEFCB4}"/>
              </a:ext>
            </a:extLst>
          </p:cNvPr>
          <p:cNvPicPr>
            <a:picLocks noChangeAspect="1"/>
          </p:cNvPicPr>
          <p:nvPr userDrawn="1"/>
        </p:nvPicPr>
        <p:blipFill>
          <a:blip r:embed="rId5"/>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6397520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4A8A67-955A-44F8-B433-5592ACA453AF}"/>
              </a:ext>
            </a:extLst>
          </p:cNvPr>
          <p:cNvPicPr>
            <a:picLocks noChangeAspect="1"/>
          </p:cNvPicPr>
          <p:nvPr userDrawn="1"/>
        </p:nvPicPr>
        <p:blipFill>
          <a:blip r:embed="rId6"/>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4046601478"/>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78" r:id="rId3"/>
    <p:sldLayoutId id="214748367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4758B0-1A83-4467-AF53-6901573133EB}"/>
              </a:ext>
            </a:extLst>
          </p:cNvPr>
          <p:cNvPicPr>
            <a:picLocks noChangeAspect="1"/>
          </p:cNvPicPr>
          <p:nvPr userDrawn="1"/>
        </p:nvPicPr>
        <p:blipFill>
          <a:blip r:embed="rId3"/>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3728423558"/>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A35C66BD-DF0B-467C-B18A-A19D8E0EF143}"/>
              </a:ext>
            </a:extLst>
          </p:cNvPr>
          <p:cNvSpPr txBox="1">
            <a:spLocks/>
          </p:cNvSpPr>
          <p:nvPr userDrawn="1"/>
        </p:nvSpPr>
        <p:spPr>
          <a:xfrm>
            <a:off x="6257970" y="4348738"/>
            <a:ext cx="4058124" cy="838404"/>
          </a:xfrm>
          <a:prstGeom prst="rect">
            <a:avLst/>
          </a:prstGeom>
        </p:spPr>
        <p:txBody>
          <a:bodyPr/>
          <a:lstStyle>
            <a:lvl1pPr marL="390525" indent="-390525"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Arial MT Lt"/>
                <a:ea typeface="MS PGothic" panose="020B0600070205080204" pitchFamily="34" charset="-128"/>
                <a:cs typeface="Arial MT Lt"/>
              </a:defRPr>
            </a:lvl1pPr>
            <a:lvl2pPr marL="846138" indent="-325438"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Arial MT Lt"/>
                <a:cs typeface="Arial MT Lt"/>
              </a:defRPr>
            </a:lvl2pPr>
            <a:lvl3pPr marL="1303338" indent="-260350" algn="l" defTabSz="520700"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Arial MT Lt"/>
                <a:cs typeface="Arial MT Lt"/>
              </a:defRPr>
            </a:lvl3pPr>
            <a:lvl4pPr marL="1824038"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4pPr>
            <a:lvl5pPr marL="2346325"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panose="020B0604020202020204" pitchFamily="34" charset="0"/>
              <a:buNone/>
            </a:pPr>
            <a:r>
              <a:rPr lang="en-GB" sz="3200" b="1" dirty="0">
                <a:solidFill>
                  <a:srgbClr val="FFFFFF"/>
                </a:solidFill>
              </a:rPr>
              <a:t>@</a:t>
            </a:r>
            <a:r>
              <a:rPr lang="en-GB" sz="3200" b="1" dirty="0" err="1">
                <a:solidFill>
                  <a:srgbClr val="FFFFFF"/>
                </a:solidFill>
              </a:rPr>
              <a:t>AspireHigherNet</a:t>
            </a:r>
            <a:endParaRPr lang="en-GB" sz="3200" b="1" dirty="0">
              <a:solidFill>
                <a:srgbClr val="FFFFFF"/>
              </a:solidFill>
            </a:endParaRPr>
          </a:p>
        </p:txBody>
      </p:sp>
      <p:pic>
        <p:nvPicPr>
          <p:cNvPr id="14" name="Picture 13">
            <a:extLst>
              <a:ext uri="{FF2B5EF4-FFF2-40B4-BE49-F238E27FC236}">
                <a16:creationId xmlns:a16="http://schemas.microsoft.com/office/drawing/2014/main" id="{8B4E578E-234A-4E9C-B30D-FAB9A1425F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32466" y="3614854"/>
            <a:ext cx="1886988" cy="1886988"/>
          </a:xfrm>
          <a:prstGeom prst="rect">
            <a:avLst/>
          </a:prstGeom>
        </p:spPr>
      </p:pic>
      <p:pic>
        <p:nvPicPr>
          <p:cNvPr id="5" name="Picture 4">
            <a:extLst>
              <a:ext uri="{FF2B5EF4-FFF2-40B4-BE49-F238E27FC236}">
                <a16:creationId xmlns:a16="http://schemas.microsoft.com/office/drawing/2014/main" id="{6460592C-23F3-40D1-A5D6-462863BB8026}"/>
              </a:ext>
            </a:extLst>
          </p:cNvPr>
          <p:cNvPicPr>
            <a:picLocks noChangeAspect="1"/>
          </p:cNvPicPr>
          <p:nvPr userDrawn="1"/>
        </p:nvPicPr>
        <p:blipFill>
          <a:blip r:embed="rId4"/>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5918505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aspire-higher.co.uk/" TargetMode="External"/><Relationship Id="rId3" Type="http://schemas.openxmlformats.org/officeDocument/2006/relationships/hyperlink" Target="https://northampton.onlinesurveys.ac.uk/online-survey-ah" TargetMode="External"/><Relationship Id="rId7" Type="http://schemas.openxmlformats.org/officeDocument/2006/relationships/hyperlink" Target="https://twitter.com/AspireHigherNet"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15.png"/><Relationship Id="rId9"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northampton.mediaspace.kaltura.com/media/Success+with+StressA+Distraction+and+Relaxation/1_vn1rc8oi"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northampton.onlinesurveys.ac.uk/online-survey-ah"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p:txBody>
          <a:bodyPr/>
          <a:lstStyle/>
          <a:p>
            <a:r>
              <a:rPr lang="en-GB" dirty="0"/>
              <a:t>Success with Stress:</a:t>
            </a:r>
            <a:br>
              <a:rPr lang="en-GB" dirty="0"/>
            </a:br>
            <a:r>
              <a:rPr lang="en-GB" dirty="0"/>
              <a:t>Distraction and Relaxation</a:t>
            </a:r>
          </a:p>
        </p:txBody>
      </p:sp>
    </p:spTree>
    <p:extLst>
      <p:ext uri="{BB962C8B-B14F-4D97-AF65-F5344CB8AC3E}">
        <p14:creationId xmlns:p14="http://schemas.microsoft.com/office/powerpoint/2010/main" val="226648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9EE6F17-2F83-464A-9D7B-22FBC5035F38}"/>
              </a:ext>
            </a:extLst>
          </p:cNvPr>
          <p:cNvSpPr>
            <a:spLocks noGrp="1"/>
          </p:cNvSpPr>
          <p:nvPr>
            <p:ph type="title"/>
          </p:nvPr>
        </p:nvSpPr>
        <p:spPr>
          <a:xfrm>
            <a:off x="838200" y="365125"/>
            <a:ext cx="10515600" cy="1325563"/>
          </a:xfrm>
        </p:spPr>
        <p:txBody>
          <a:bodyPr/>
          <a:lstStyle/>
          <a:p>
            <a:pPr algn="ctr"/>
            <a:r>
              <a:rPr lang="en-GB" dirty="0"/>
              <a:t>5, 4, 3, 2, 1</a:t>
            </a:r>
          </a:p>
        </p:txBody>
      </p:sp>
      <p:sp>
        <p:nvSpPr>
          <p:cNvPr id="11" name="Text Placeholder 5" descr="a red rectangle with rounded corners containing the text: works by taking your focus away from the thought and onto something else">
            <a:extLst>
              <a:ext uri="{FF2B5EF4-FFF2-40B4-BE49-F238E27FC236}">
                <a16:creationId xmlns:a16="http://schemas.microsoft.com/office/drawing/2014/main" id="{0C73F12C-4CFC-4531-85A6-0A053D65A15E}"/>
              </a:ext>
            </a:extLst>
          </p:cNvPr>
          <p:cNvSpPr>
            <a:spLocks noGrp="1"/>
          </p:cNvSpPr>
          <p:nvPr>
            <p:ph type="body" sz="quarter" idx="10"/>
          </p:nvPr>
        </p:nvSpPr>
        <p:spPr>
          <a:xfrm>
            <a:off x="938462" y="2027377"/>
            <a:ext cx="10415337" cy="699327"/>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marL="0" indent="0" algn="ctr">
              <a:buNone/>
            </a:pPr>
            <a:r>
              <a:rPr lang="en-GB" b="0" dirty="0">
                <a:solidFill>
                  <a:schemeClr val="bg1"/>
                </a:solidFill>
              </a:rPr>
              <a:t>Works by taking your focus away from the thought and onto something else</a:t>
            </a:r>
            <a:endParaRPr lang="en-GB" sz="2400" b="0" dirty="0">
              <a:solidFill>
                <a:schemeClr val="bg1"/>
              </a:solidFill>
            </a:endParaRPr>
          </a:p>
        </p:txBody>
      </p:sp>
      <p:sp>
        <p:nvSpPr>
          <p:cNvPr id="12" name="Text Placeholder 5" descr="a red rectangle with rounded corners containign the text:&#10;name out loud:&#10;5 things you can see; 4 things you can touch; 3 things you can hear; 2 things you can smell; 1 thing you can taste">
            <a:extLst>
              <a:ext uri="{FF2B5EF4-FFF2-40B4-BE49-F238E27FC236}">
                <a16:creationId xmlns:a16="http://schemas.microsoft.com/office/drawing/2014/main" id="{8DD7FBD8-52E8-49F5-95CD-F22F1D093451}"/>
              </a:ext>
            </a:extLst>
          </p:cNvPr>
          <p:cNvSpPr txBox="1">
            <a:spLocks/>
          </p:cNvSpPr>
          <p:nvPr/>
        </p:nvSpPr>
        <p:spPr>
          <a:xfrm>
            <a:off x="938462" y="2944060"/>
            <a:ext cx="5029201" cy="3056021"/>
          </a:xfrm>
          <a:prstGeom prst="roundRect">
            <a:avLst/>
          </a:prstGeom>
          <a:solidFill>
            <a:srgbClr val="E93752"/>
          </a:solidFill>
          <a:ln w="12700" cap="flat" cmpd="sng" algn="ctr">
            <a:solidFill>
              <a:srgbClr val="E93752"/>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dirty="0">
                <a:solidFill>
                  <a:schemeClr val="bg1"/>
                </a:solidFill>
              </a:rPr>
              <a:t>Name out loud:</a:t>
            </a:r>
          </a:p>
          <a:p>
            <a:pPr marL="0" indent="0" algn="ctr">
              <a:buNone/>
            </a:pPr>
            <a:r>
              <a:rPr lang="en-GB" b="0" dirty="0">
                <a:solidFill>
                  <a:schemeClr val="bg1"/>
                </a:solidFill>
              </a:rPr>
              <a:t>5 things you can see.</a:t>
            </a:r>
          </a:p>
          <a:p>
            <a:pPr marL="0" indent="0" algn="ctr">
              <a:buNone/>
            </a:pPr>
            <a:r>
              <a:rPr lang="en-GB" b="0" dirty="0">
                <a:solidFill>
                  <a:schemeClr val="bg1"/>
                </a:solidFill>
              </a:rPr>
              <a:t>4 things you can touch.</a:t>
            </a:r>
          </a:p>
          <a:p>
            <a:pPr marL="0" indent="0" algn="ctr">
              <a:buNone/>
            </a:pPr>
            <a:r>
              <a:rPr lang="en-GB" b="0" dirty="0">
                <a:solidFill>
                  <a:schemeClr val="bg1"/>
                </a:solidFill>
              </a:rPr>
              <a:t>3 things you can hear.</a:t>
            </a:r>
          </a:p>
          <a:p>
            <a:pPr marL="0" indent="0" algn="ctr">
              <a:buNone/>
            </a:pPr>
            <a:r>
              <a:rPr lang="en-GB" b="0" dirty="0">
                <a:solidFill>
                  <a:schemeClr val="bg1"/>
                </a:solidFill>
              </a:rPr>
              <a:t>2 things you can smell.</a:t>
            </a:r>
          </a:p>
          <a:p>
            <a:pPr marL="0" indent="0" algn="ctr">
              <a:buNone/>
            </a:pPr>
            <a:r>
              <a:rPr lang="en-GB" b="0" dirty="0">
                <a:solidFill>
                  <a:schemeClr val="bg1"/>
                </a:solidFill>
              </a:rPr>
              <a:t>1 thing you can taste.</a:t>
            </a:r>
          </a:p>
        </p:txBody>
      </p:sp>
      <p:sp>
        <p:nvSpPr>
          <p:cNvPr id="13" name="Rectangle: Rounded Corners 12" descr="a purple rectangle with rounded corners containing the text: good for breaking a thought that wont go away">
            <a:extLst>
              <a:ext uri="{FF2B5EF4-FFF2-40B4-BE49-F238E27FC236}">
                <a16:creationId xmlns:a16="http://schemas.microsoft.com/office/drawing/2014/main" id="{E6404E7D-BD95-494E-8EF6-5FC4D97C4EA3}"/>
              </a:ext>
            </a:extLst>
          </p:cNvPr>
          <p:cNvSpPr/>
          <p:nvPr/>
        </p:nvSpPr>
        <p:spPr>
          <a:xfrm>
            <a:off x="938462" y="1196251"/>
            <a:ext cx="10415337" cy="699327"/>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Good for breaking a thought that won’t go away</a:t>
            </a:r>
          </a:p>
        </p:txBody>
      </p:sp>
      <p:pic>
        <p:nvPicPr>
          <p:cNvPr id="14" name="Picture 13" descr="A human head with pink bubbles shooting off each representing one of the human senses" title="Senses">
            <a:extLst>
              <a:ext uri="{FF2B5EF4-FFF2-40B4-BE49-F238E27FC236}">
                <a16:creationId xmlns:a16="http://schemas.microsoft.com/office/drawing/2014/main" id="{6C0BE340-512E-4BB3-8F80-8C98BF7D4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3989" y="2944060"/>
            <a:ext cx="4105686" cy="3164305"/>
          </a:xfrm>
          <a:prstGeom prst="rect">
            <a:avLst/>
          </a:prstGeom>
        </p:spPr>
      </p:pic>
    </p:spTree>
    <p:extLst>
      <p:ext uri="{BB962C8B-B14F-4D97-AF65-F5344CB8AC3E}">
        <p14:creationId xmlns:p14="http://schemas.microsoft.com/office/powerpoint/2010/main" val="1014885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912B1AD-D8C7-42D2-ADC3-AED09B3107E5}"/>
              </a:ext>
            </a:extLst>
          </p:cNvPr>
          <p:cNvSpPr>
            <a:spLocks noGrp="1"/>
          </p:cNvSpPr>
          <p:nvPr>
            <p:ph type="title"/>
          </p:nvPr>
        </p:nvSpPr>
        <p:spPr>
          <a:xfrm>
            <a:off x="838200" y="365125"/>
            <a:ext cx="10515600" cy="1325563"/>
          </a:xfrm>
        </p:spPr>
        <p:txBody>
          <a:bodyPr/>
          <a:lstStyle/>
          <a:p>
            <a:pPr algn="ctr"/>
            <a:r>
              <a:rPr lang="en-GB" dirty="0"/>
              <a:t>Drop 3</a:t>
            </a:r>
          </a:p>
        </p:txBody>
      </p:sp>
      <p:sp>
        <p:nvSpPr>
          <p:cNvPr id="11" name="Text Placeholder 5" descr="a red rectangle with rounded corners containing the text: works by taking your focus away from the thought and onto something else">
            <a:extLst>
              <a:ext uri="{FF2B5EF4-FFF2-40B4-BE49-F238E27FC236}">
                <a16:creationId xmlns:a16="http://schemas.microsoft.com/office/drawing/2014/main" id="{F52F223B-54E8-49D1-BCB4-EE1EE3FED84B}"/>
              </a:ext>
            </a:extLst>
          </p:cNvPr>
          <p:cNvSpPr txBox="1">
            <a:spLocks/>
          </p:cNvSpPr>
          <p:nvPr/>
        </p:nvSpPr>
        <p:spPr>
          <a:xfrm>
            <a:off x="938462" y="2027377"/>
            <a:ext cx="10415337" cy="699327"/>
          </a:xfrm>
          <a:prstGeom prst="roundRect">
            <a:avLst/>
          </a:prstGeom>
          <a:solidFill>
            <a:srgbClr val="A53959"/>
          </a:solidFill>
          <a:ln w="12700" cap="flat" cmpd="sng" algn="ctr">
            <a:solidFill>
              <a:srgbClr val="A53959"/>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b="0" dirty="0">
                <a:solidFill>
                  <a:schemeClr val="bg1"/>
                </a:solidFill>
              </a:rPr>
              <a:t>Works by helping your brain to relax muscles by giving it a few cues to get started</a:t>
            </a:r>
          </a:p>
        </p:txBody>
      </p:sp>
      <p:sp>
        <p:nvSpPr>
          <p:cNvPr id="12" name="Text Placeholder 5" descr="a red rectangle with rounded corners containign the text:&#10;name out loud:&#10;5 things you can see; 4 things you can touch; 3 things you can hear; 2 things you can smell; 1 thing you can taste">
            <a:extLst>
              <a:ext uri="{FF2B5EF4-FFF2-40B4-BE49-F238E27FC236}">
                <a16:creationId xmlns:a16="http://schemas.microsoft.com/office/drawing/2014/main" id="{0FC09AAF-8EB7-4DAB-A684-E8588A8E75F1}"/>
              </a:ext>
            </a:extLst>
          </p:cNvPr>
          <p:cNvSpPr txBox="1">
            <a:spLocks/>
          </p:cNvSpPr>
          <p:nvPr/>
        </p:nvSpPr>
        <p:spPr>
          <a:xfrm>
            <a:off x="6324598" y="2956091"/>
            <a:ext cx="5029201" cy="3056021"/>
          </a:xfrm>
          <a:prstGeom prst="roundRect">
            <a:avLst/>
          </a:prstGeom>
          <a:solidFill>
            <a:srgbClr val="E93752"/>
          </a:solidFill>
          <a:ln w="12700" cap="flat" cmpd="sng" algn="ctr">
            <a:solidFill>
              <a:srgbClr val="E93752"/>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endParaRPr lang="en-GB" b="0" dirty="0">
              <a:solidFill>
                <a:schemeClr val="bg1"/>
              </a:solidFill>
            </a:endParaRPr>
          </a:p>
          <a:p>
            <a:pPr marL="0" indent="0" algn="ctr">
              <a:buNone/>
            </a:pPr>
            <a:r>
              <a:rPr lang="en-GB" b="0" dirty="0">
                <a:solidFill>
                  <a:schemeClr val="bg1"/>
                </a:solidFill>
              </a:rPr>
              <a:t>Drop your jaw, let your tongue fall to the bottom of your mouth.</a:t>
            </a:r>
          </a:p>
          <a:p>
            <a:pPr marL="0" indent="0" algn="ctr">
              <a:buNone/>
            </a:pPr>
            <a:r>
              <a:rPr lang="en-GB" b="0" dirty="0">
                <a:solidFill>
                  <a:schemeClr val="bg1"/>
                </a:solidFill>
              </a:rPr>
              <a:t>Drop your shoulders.</a:t>
            </a:r>
          </a:p>
          <a:p>
            <a:pPr marL="0" indent="0" algn="ctr">
              <a:buNone/>
            </a:pPr>
            <a:r>
              <a:rPr lang="en-GB" b="0" dirty="0">
                <a:solidFill>
                  <a:schemeClr val="bg1"/>
                </a:solidFill>
              </a:rPr>
              <a:t>Drop your stomach.</a:t>
            </a:r>
          </a:p>
          <a:p>
            <a:pPr marL="0" indent="0" algn="ctr">
              <a:buNone/>
            </a:pPr>
            <a:endParaRPr lang="en-GB" b="0" dirty="0">
              <a:solidFill>
                <a:schemeClr val="bg1"/>
              </a:solidFill>
            </a:endParaRPr>
          </a:p>
        </p:txBody>
      </p:sp>
      <p:sp>
        <p:nvSpPr>
          <p:cNvPr id="13" name="Rectangle: Rounded Corners 12" descr="a purple rectangle with rounded corners containing the text: good for breaking a thought that wont go away">
            <a:extLst>
              <a:ext uri="{FF2B5EF4-FFF2-40B4-BE49-F238E27FC236}">
                <a16:creationId xmlns:a16="http://schemas.microsoft.com/office/drawing/2014/main" id="{4587E590-4957-4344-B1FF-A9DD406DE745}"/>
              </a:ext>
            </a:extLst>
          </p:cNvPr>
          <p:cNvSpPr/>
          <p:nvPr/>
        </p:nvSpPr>
        <p:spPr>
          <a:xfrm>
            <a:off x="938462" y="1196251"/>
            <a:ext cx="10415337" cy="699327"/>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Good for relaxing when you need a quick and not very obvious technique</a:t>
            </a:r>
          </a:p>
        </p:txBody>
      </p:sp>
      <p:pic>
        <p:nvPicPr>
          <p:cNvPr id="14" name="Picture 13" descr="Outline of the top half of a human body" title="Body">
            <a:extLst>
              <a:ext uri="{FF2B5EF4-FFF2-40B4-BE49-F238E27FC236}">
                <a16:creationId xmlns:a16="http://schemas.microsoft.com/office/drawing/2014/main" id="{354BCF46-A8E9-4F3B-8BF1-F743FB987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284" y="2956091"/>
            <a:ext cx="2246562" cy="3083577"/>
          </a:xfrm>
          <a:prstGeom prst="rect">
            <a:avLst/>
          </a:prstGeom>
        </p:spPr>
      </p:pic>
    </p:spTree>
    <p:extLst>
      <p:ext uri="{BB962C8B-B14F-4D97-AF65-F5344CB8AC3E}">
        <p14:creationId xmlns:p14="http://schemas.microsoft.com/office/powerpoint/2010/main" val="1671890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1D62-B922-4519-8A5C-144253A51206}"/>
              </a:ext>
            </a:extLst>
          </p:cNvPr>
          <p:cNvSpPr>
            <a:spLocks noGrp="1"/>
          </p:cNvSpPr>
          <p:nvPr>
            <p:ph type="title"/>
          </p:nvPr>
        </p:nvSpPr>
        <p:spPr>
          <a:xfrm>
            <a:off x="3314181" y="1399937"/>
            <a:ext cx="5496560" cy="451339"/>
          </a:xfrm>
        </p:spPr>
        <p:txBody>
          <a:bodyPr/>
          <a:lstStyle/>
          <a:p>
            <a:r>
              <a:rPr lang="en-GB" sz="2400" dirty="0">
                <a:solidFill>
                  <a:srgbClr val="6B355A"/>
                </a:solidFill>
              </a:rPr>
              <a:t>Don’t forget to complete our survey!</a:t>
            </a:r>
          </a:p>
        </p:txBody>
      </p:sp>
      <p:sp>
        <p:nvSpPr>
          <p:cNvPr id="3" name="Rectangle: Rounded Corners 2" descr="a purple rectangle with rounded corners containing the hyperlink for the survey">
            <a:extLst>
              <a:ext uri="{FF2B5EF4-FFF2-40B4-BE49-F238E27FC236}">
                <a16:creationId xmlns:a16="http://schemas.microsoft.com/office/drawing/2014/main" id="{8FE6BD03-188B-4D20-83FE-CB11A57A484D}"/>
              </a:ext>
            </a:extLst>
          </p:cNvPr>
          <p:cNvSpPr/>
          <p:nvPr/>
        </p:nvSpPr>
        <p:spPr>
          <a:xfrm>
            <a:off x="3690101" y="472374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GB" sz="2400" b="1" dirty="0">
                <a:solidFill>
                  <a:schemeClr val="bg2"/>
                </a:solidFill>
                <a:hlinkClick r:id="rId3">
                  <a:extLst>
                    <a:ext uri="{A12FA001-AC4F-418D-AE19-62706E023703}">
                      <ahyp:hlinkClr xmlns:ahyp="http://schemas.microsoft.com/office/drawing/2018/hyperlinkcolor" val="tx"/>
                    </a:ext>
                  </a:extLst>
                </a:hlinkClick>
              </a:rPr>
              <a:t>Click Here for Survey</a:t>
            </a:r>
            <a:endParaRPr lang="en-GB" sz="2400" b="1" u="sng" dirty="0">
              <a:solidFill>
                <a:schemeClr val="bg2"/>
              </a:solidFill>
            </a:endParaRPr>
          </a:p>
        </p:txBody>
      </p:sp>
      <p:sp>
        <p:nvSpPr>
          <p:cNvPr id="6" name="Title 1">
            <a:extLst>
              <a:ext uri="{FF2B5EF4-FFF2-40B4-BE49-F238E27FC236}">
                <a16:creationId xmlns:a16="http://schemas.microsoft.com/office/drawing/2014/main" id="{129AEF85-45A4-4B3F-84D3-FBCF58774AE6}"/>
              </a:ext>
            </a:extLst>
          </p:cNvPr>
          <p:cNvSpPr txBox="1">
            <a:spLocks/>
          </p:cNvSpPr>
          <p:nvPr/>
        </p:nvSpPr>
        <p:spPr>
          <a:xfrm>
            <a:off x="746760" y="563236"/>
            <a:ext cx="10515600" cy="1325563"/>
          </a:xfrm>
          <a:prstGeom prst="rect">
            <a:avLst/>
          </a:prstGeom>
        </p:spPr>
        <p:txBody>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pic>
        <p:nvPicPr>
          <p:cNvPr id="7" name="Picture 6">
            <a:extLst>
              <a:ext uri="{FF2B5EF4-FFF2-40B4-BE49-F238E27FC236}">
                <a16:creationId xmlns:a16="http://schemas.microsoft.com/office/drawing/2014/main" id="{F326BC29-8FBD-418F-9FA2-13154C63230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76050">
            <a:off x="4053340" y="1490998"/>
            <a:ext cx="3902441" cy="3242470"/>
          </a:xfrm>
          <a:prstGeom prst="rect">
            <a:avLst/>
          </a:prstGeom>
        </p:spPr>
      </p:pic>
      <p:pic>
        <p:nvPicPr>
          <p:cNvPr id="9" name="Picture 2">
            <a:extLst>
              <a:ext uri="{FF2B5EF4-FFF2-40B4-BE49-F238E27FC236}">
                <a16:creationId xmlns:a16="http://schemas.microsoft.com/office/drawing/2014/main" id="{D425CCBD-83FF-459F-9E82-8695BDB80B55}"/>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415"/>
          <a:stretch/>
        </p:blipFill>
        <p:spPr bwMode="auto">
          <a:xfrm rot="606653">
            <a:off x="10100572" y="127121"/>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spire logo ">
            <a:extLst>
              <a:ext uri="{FF2B5EF4-FFF2-40B4-BE49-F238E27FC236}">
                <a16:creationId xmlns:a16="http://schemas.microsoft.com/office/drawing/2014/main" id="{391917D6-3B1D-4E32-944F-45EC914F3F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7543" y="4230259"/>
            <a:ext cx="884223" cy="884223"/>
          </a:xfrm>
          <a:prstGeom prst="rect">
            <a:avLst/>
          </a:prstGeom>
        </p:spPr>
      </p:pic>
      <p:sp>
        <p:nvSpPr>
          <p:cNvPr id="23" name="Rectangle 22">
            <a:extLst>
              <a:ext uri="{FF2B5EF4-FFF2-40B4-BE49-F238E27FC236}">
                <a16:creationId xmlns:a16="http://schemas.microsoft.com/office/drawing/2014/main" id="{6C3E9D83-64A1-488F-868D-CFAA7C4428FC}"/>
              </a:ext>
            </a:extLst>
          </p:cNvPr>
          <p:cNvSpPr/>
          <p:nvPr/>
        </p:nvSpPr>
        <p:spPr>
          <a:xfrm>
            <a:off x="8933060" y="5115140"/>
            <a:ext cx="2111475" cy="369332"/>
          </a:xfrm>
          <a:prstGeom prst="rect">
            <a:avLst/>
          </a:prstGeom>
        </p:spPr>
        <p:txBody>
          <a:bodyPr wrap="none">
            <a:spAutoFit/>
          </a:bodyPr>
          <a:lstStyle/>
          <a:p>
            <a:r>
              <a:rPr lang="en-GB" dirty="0">
                <a:solidFill>
                  <a:srgbClr val="A53959"/>
                </a:solidFill>
                <a:hlinkClick r:id="rId7">
                  <a:extLst>
                    <a:ext uri="{A12FA001-AC4F-418D-AE19-62706E023703}">
                      <ahyp:hlinkClr xmlns:ahyp="http://schemas.microsoft.com/office/drawing/2018/hyperlinkcolor" val="tx"/>
                    </a:ext>
                  </a:extLst>
                </a:hlinkClick>
              </a:rPr>
              <a:t>@AspireHigherNet</a:t>
            </a:r>
            <a:endParaRPr lang="en-GB" dirty="0">
              <a:solidFill>
                <a:srgbClr val="A53959"/>
              </a:solidFill>
            </a:endParaRPr>
          </a:p>
        </p:txBody>
      </p:sp>
      <p:sp>
        <p:nvSpPr>
          <p:cNvPr id="24" name="Rectangle 23">
            <a:hlinkClick r:id="rId8"/>
            <a:extLst>
              <a:ext uri="{FF2B5EF4-FFF2-40B4-BE49-F238E27FC236}">
                <a16:creationId xmlns:a16="http://schemas.microsoft.com/office/drawing/2014/main" id="{EBF75375-05E6-40BB-B678-B0680A22BA6A}"/>
              </a:ext>
            </a:extLst>
          </p:cNvPr>
          <p:cNvSpPr/>
          <p:nvPr/>
        </p:nvSpPr>
        <p:spPr>
          <a:xfrm>
            <a:off x="929640" y="5115140"/>
            <a:ext cx="2262222" cy="369332"/>
          </a:xfrm>
          <a:prstGeom prst="rect">
            <a:avLst/>
          </a:prstGeom>
        </p:spPr>
        <p:txBody>
          <a:bodyPr wrap="none">
            <a:spAutoFit/>
          </a:bodyPr>
          <a:lstStyle/>
          <a:p>
            <a:r>
              <a:rPr lang="en-GB" dirty="0">
                <a:solidFill>
                  <a:srgbClr val="A53959"/>
                </a:solidFill>
                <a:hlinkClick r:id="rId8">
                  <a:extLst>
                    <a:ext uri="{A12FA001-AC4F-418D-AE19-62706E023703}">
                      <ahyp:hlinkClr xmlns:ahyp="http://schemas.microsoft.com/office/drawing/2018/hyperlinkcolor" val="tx"/>
                    </a:ext>
                  </a:extLst>
                </a:hlinkClick>
              </a:rPr>
              <a:t>aspire-higher.co.uk/</a:t>
            </a:r>
            <a:r>
              <a:rPr lang="en-GB" dirty="0">
                <a:solidFill>
                  <a:srgbClr val="A53959"/>
                </a:solidFill>
              </a:rPr>
              <a:t> </a:t>
            </a:r>
          </a:p>
        </p:txBody>
      </p:sp>
      <p:pic>
        <p:nvPicPr>
          <p:cNvPr id="26" name="Picture 25" descr="Twitter sign ">
            <a:extLst>
              <a:ext uri="{FF2B5EF4-FFF2-40B4-BE49-F238E27FC236}">
                <a16:creationId xmlns:a16="http://schemas.microsoft.com/office/drawing/2014/main" id="{F593BA71-C0F8-4ABA-812E-A589C3A506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53156" y="4419004"/>
            <a:ext cx="585773" cy="609475"/>
          </a:xfrm>
          <a:prstGeom prst="rect">
            <a:avLst/>
          </a:prstGeom>
        </p:spPr>
      </p:pic>
    </p:spTree>
    <p:extLst>
      <p:ext uri="{BB962C8B-B14F-4D97-AF65-F5344CB8AC3E}">
        <p14:creationId xmlns:p14="http://schemas.microsoft.com/office/powerpoint/2010/main" val="2370126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3550A-0ACE-4B99-8F77-E6F0093920BC}"/>
              </a:ext>
            </a:extLst>
          </p:cNvPr>
          <p:cNvSpPr>
            <a:spLocks noGrp="1"/>
          </p:cNvSpPr>
          <p:nvPr>
            <p:ph type="title"/>
          </p:nvPr>
        </p:nvSpPr>
        <p:spPr/>
        <p:txBody>
          <a:bodyPr/>
          <a:lstStyle/>
          <a:p>
            <a:r>
              <a:rPr lang="en-GB"/>
              <a:t>Success with Stress:</a:t>
            </a:r>
            <a:br>
              <a:rPr lang="en-GB"/>
            </a:br>
            <a:r>
              <a:rPr lang="en-GB"/>
              <a:t>Distraction and Relaxation</a:t>
            </a:r>
          </a:p>
        </p:txBody>
      </p:sp>
    </p:spTree>
    <p:extLst>
      <p:ext uri="{BB962C8B-B14F-4D97-AF65-F5344CB8AC3E}">
        <p14:creationId xmlns:p14="http://schemas.microsoft.com/office/powerpoint/2010/main" val="346232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388620" y="648465"/>
            <a:ext cx="11465560" cy="1325563"/>
          </a:xfrm>
        </p:spPr>
        <p:txBody>
          <a:bodyPr/>
          <a:lstStyle/>
          <a:p>
            <a:pPr algn="ctr"/>
            <a:r>
              <a:rPr lang="en-GB" kern="0" spc="-120" dirty="0">
                <a:latin typeface="Arial" panose="020B0604020202020204" pitchFamily="34" charset="0"/>
                <a:cs typeface="Arial" panose="020B0604020202020204" pitchFamily="34" charset="0"/>
              </a:rPr>
              <a:t>Want this resource in another format?</a:t>
            </a:r>
            <a:endParaRPr lang="en-GB" dirty="0"/>
          </a:p>
        </p:txBody>
      </p:sp>
      <p:sp>
        <p:nvSpPr>
          <p:cNvPr id="3" name="Rectangle 2">
            <a:extLst>
              <a:ext uri="{FF2B5EF4-FFF2-40B4-BE49-F238E27FC236}">
                <a16:creationId xmlns:a16="http://schemas.microsoft.com/office/drawing/2014/main" id="{2627C4DF-7D3D-41F4-A6D5-269C4509A0BD}"/>
              </a:ext>
            </a:extLst>
          </p:cNvPr>
          <p:cNvSpPr/>
          <p:nvPr/>
        </p:nvSpPr>
        <p:spPr>
          <a:xfrm>
            <a:off x="5085467" y="3244334"/>
            <a:ext cx="2021066" cy="369332"/>
          </a:xfrm>
          <a:prstGeom prst="rect">
            <a:avLst/>
          </a:prstGeom>
        </p:spPr>
        <p:txBody>
          <a:bodyPr wrap="none">
            <a:spAutoFit/>
          </a:bodyPr>
          <a:lstStyle/>
          <a:p>
            <a:pPr lvl="0" algn="ctr">
              <a:defRPr/>
            </a:pPr>
            <a:r>
              <a:rPr lang="en-GB" b="1" kern="0" spc="-120" dirty="0">
                <a:solidFill>
                  <a:prstClr val="white"/>
                </a:solidFill>
                <a:latin typeface="Arial" panose="020B0604020202020204" pitchFamily="34" charset="0"/>
                <a:cs typeface="Arial" panose="020B0604020202020204" pitchFamily="34" charset="0"/>
              </a:rPr>
              <a:t>Help us to help you</a:t>
            </a:r>
          </a:p>
        </p:txBody>
      </p:sp>
      <p:sp>
        <p:nvSpPr>
          <p:cNvPr id="4" name="Rectangle 3">
            <a:extLst>
              <a:ext uri="{FF2B5EF4-FFF2-40B4-BE49-F238E27FC236}">
                <a16:creationId xmlns:a16="http://schemas.microsoft.com/office/drawing/2014/main" id="{2DD1FD14-F2C2-438B-BF71-292801EFC4B8}"/>
              </a:ext>
            </a:extLst>
          </p:cNvPr>
          <p:cNvSpPr/>
          <p:nvPr/>
        </p:nvSpPr>
        <p:spPr>
          <a:xfrm>
            <a:off x="1737360" y="1558529"/>
            <a:ext cx="8717280" cy="830997"/>
          </a:xfrm>
          <a:prstGeom prst="rect">
            <a:avLst/>
          </a:prstGeom>
        </p:spPr>
        <p:txBody>
          <a:bodyPr wrap="square">
            <a:spAutoFit/>
          </a:bodyPr>
          <a:lstStyle/>
          <a:p>
            <a:pPr algn="ctr"/>
            <a:r>
              <a:rPr lang="en-GB" sz="2400" dirty="0"/>
              <a:t>If you require this presentation with an audio voiceover and subtitles, click the link below.</a:t>
            </a:r>
          </a:p>
        </p:txBody>
      </p:sp>
      <p:sp>
        <p:nvSpPr>
          <p:cNvPr id="5" name="Rectangle: Rounded Corners 4" descr="a box with rounded corners that contains the hyperlink to the Aspire Higher survey">
            <a:extLst>
              <a:ext uri="{FF2B5EF4-FFF2-40B4-BE49-F238E27FC236}">
                <a16:creationId xmlns:a16="http://schemas.microsoft.com/office/drawing/2014/main" id="{483F341A-5BC0-4E86-89F3-D457EDCC2C78}"/>
              </a:ext>
            </a:extLst>
          </p:cNvPr>
          <p:cNvSpPr/>
          <p:nvPr/>
        </p:nvSpPr>
        <p:spPr>
          <a:xfrm>
            <a:off x="821466" y="2849505"/>
            <a:ext cx="10549068" cy="711438"/>
          </a:xfrm>
          <a:prstGeom prst="roundRect">
            <a:avLst/>
          </a:prstGeom>
          <a:solidFill>
            <a:srgbClr val="E93752"/>
          </a:solidFill>
          <a:ln w="76200">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u="sng" dirty="0">
                <a:solidFill>
                  <a:schemeClr val="bg1"/>
                </a:solidFill>
                <a:hlinkClick r:id="rId3">
                  <a:extLst>
                    <a:ext uri="{A12FA001-AC4F-418D-AE19-62706E023703}">
                      <ahyp:hlinkClr xmlns:ahyp="http://schemas.microsoft.com/office/drawing/2018/hyperlinkcolor" val="tx"/>
                    </a:ext>
                  </a:extLst>
                </a:hlinkClick>
              </a:rPr>
              <a:t>Click Here for Distraction and Relaxation Presentation with Audio and Subtitles</a:t>
            </a:r>
            <a:endParaRPr lang="en-GB" sz="2400" dirty="0">
              <a:solidFill>
                <a:schemeClr val="bg1"/>
              </a:solidFill>
            </a:endParaRPr>
          </a:p>
        </p:txBody>
      </p:sp>
      <p:pic>
        <p:nvPicPr>
          <p:cNvPr id="1026" name="Picture 2" descr="See the source image">
            <a:extLst>
              <a:ext uri="{FF2B5EF4-FFF2-40B4-BE49-F238E27FC236}">
                <a16:creationId xmlns:a16="http://schemas.microsoft.com/office/drawing/2014/main" id="{03F8A590-EE4B-4B6F-A725-7257940B7B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075" b="9783"/>
          <a:stretch/>
        </p:blipFill>
        <p:spPr bwMode="auto">
          <a:xfrm>
            <a:off x="3268153" y="3660225"/>
            <a:ext cx="1305411" cy="1072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ECF02244-299B-4498-BA31-BB67AEEAEAD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744" b="12557"/>
          <a:stretch/>
        </p:blipFill>
        <p:spPr bwMode="auto">
          <a:xfrm>
            <a:off x="7618438" y="3701839"/>
            <a:ext cx="1361540" cy="10306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descr="a box with rounded corners that contains the hyperlink to the Aspire Higher survey">
            <a:extLst>
              <a:ext uri="{FF2B5EF4-FFF2-40B4-BE49-F238E27FC236}">
                <a16:creationId xmlns:a16="http://schemas.microsoft.com/office/drawing/2014/main" id="{8E48B07E-4409-4196-A72E-64F97926A640}"/>
              </a:ext>
            </a:extLst>
          </p:cNvPr>
          <p:cNvSpPr/>
          <p:nvPr/>
        </p:nvSpPr>
        <p:spPr>
          <a:xfrm>
            <a:off x="2735580" y="5118092"/>
            <a:ext cx="6720840" cy="645564"/>
          </a:xfrm>
          <a:prstGeom prst="roundRect">
            <a:avLst/>
          </a:prstGeom>
          <a:solidFill>
            <a:srgbClr val="6B355A"/>
          </a:solidFill>
          <a:ln w="76200">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400" dirty="0">
                <a:solidFill>
                  <a:schemeClr val="bg1"/>
                </a:solidFill>
              </a:rPr>
              <a:t>Use  the       button to adjust subtitle options </a:t>
            </a:r>
          </a:p>
        </p:txBody>
      </p:sp>
      <p:pic>
        <p:nvPicPr>
          <p:cNvPr id="6" name="Picture 5">
            <a:extLst>
              <a:ext uri="{FF2B5EF4-FFF2-40B4-BE49-F238E27FC236}">
                <a16:creationId xmlns:a16="http://schemas.microsoft.com/office/drawing/2014/main" id="{FC5E098D-910A-41C2-B24A-F947EE8939A9}"/>
              </a:ext>
            </a:extLst>
          </p:cNvPr>
          <p:cNvPicPr>
            <a:picLocks noChangeAspect="1"/>
          </p:cNvPicPr>
          <p:nvPr/>
        </p:nvPicPr>
        <p:blipFill>
          <a:blip r:embed="rId6"/>
          <a:stretch>
            <a:fillRect/>
          </a:stretch>
        </p:blipFill>
        <p:spPr>
          <a:xfrm>
            <a:off x="4390134" y="5257444"/>
            <a:ext cx="366859" cy="366859"/>
          </a:xfrm>
          <a:prstGeom prst="rect">
            <a:avLst/>
          </a:prstGeom>
        </p:spPr>
      </p:pic>
    </p:spTree>
    <p:extLst>
      <p:ext uri="{BB962C8B-B14F-4D97-AF65-F5344CB8AC3E}">
        <p14:creationId xmlns:p14="http://schemas.microsoft.com/office/powerpoint/2010/main" val="421374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838200" y="632810"/>
            <a:ext cx="10515600" cy="1325563"/>
          </a:xfrm>
        </p:spPr>
        <p:txBody>
          <a:bodyPr>
            <a:normAutofit fontScale="90000"/>
          </a:body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sp>
        <p:nvSpPr>
          <p:cNvPr id="3" name="Rectangle 2">
            <a:extLst>
              <a:ext uri="{FF2B5EF4-FFF2-40B4-BE49-F238E27FC236}">
                <a16:creationId xmlns:a16="http://schemas.microsoft.com/office/drawing/2014/main" id="{2627C4DF-7D3D-41F4-A6D5-269C4509A0BD}"/>
              </a:ext>
            </a:extLst>
          </p:cNvPr>
          <p:cNvSpPr/>
          <p:nvPr/>
        </p:nvSpPr>
        <p:spPr>
          <a:xfrm>
            <a:off x="5085467" y="3244334"/>
            <a:ext cx="202106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Help us to help you</a:t>
            </a:r>
          </a:p>
        </p:txBody>
      </p:sp>
      <p:sp>
        <p:nvSpPr>
          <p:cNvPr id="4" name="Rectangle 3">
            <a:extLst>
              <a:ext uri="{FF2B5EF4-FFF2-40B4-BE49-F238E27FC236}">
                <a16:creationId xmlns:a16="http://schemas.microsoft.com/office/drawing/2014/main" id="{2DD1FD14-F2C2-438B-BF71-292801EFC4B8}"/>
              </a:ext>
            </a:extLst>
          </p:cNvPr>
          <p:cNvSpPr/>
          <p:nvPr/>
        </p:nvSpPr>
        <p:spPr>
          <a:xfrm>
            <a:off x="518160" y="1558530"/>
            <a:ext cx="1120648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6B355A"/>
                </a:solidFill>
                <a:effectLst/>
                <a:uLnTx/>
                <a:uFillTx/>
                <a:latin typeface="Arial"/>
                <a:ea typeface="+mn-ea"/>
                <a:cs typeface="+mn-cs"/>
              </a:rPr>
              <a:t>Please complete the survey – it takes just 2 minutes!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6B355A"/>
                </a:solidFill>
                <a:effectLst/>
                <a:uLnTx/>
                <a:uFillTx/>
                <a:latin typeface="Arial"/>
                <a:ea typeface="+mn-ea"/>
                <a:cs typeface="+mn-cs"/>
              </a:rPr>
              <a:t>It will help us support you more in the future!</a:t>
            </a:r>
          </a:p>
        </p:txBody>
      </p:sp>
      <p:sp>
        <p:nvSpPr>
          <p:cNvPr id="5" name="Rectangle: Rounded Corners 4" descr="a purple rectangle with rounded corners containing a hyperlink to the survey">
            <a:extLst>
              <a:ext uri="{FF2B5EF4-FFF2-40B4-BE49-F238E27FC236}">
                <a16:creationId xmlns:a16="http://schemas.microsoft.com/office/drawing/2014/main" id="{483F341A-5BC0-4E86-89F3-D457EDCC2C78}"/>
              </a:ext>
            </a:extLst>
          </p:cNvPr>
          <p:cNvSpPr/>
          <p:nvPr/>
        </p:nvSpPr>
        <p:spPr>
          <a:xfrm>
            <a:off x="3749040" y="494665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546A">
                    <a:lumMod val="20000"/>
                    <a:lumOff val="80000"/>
                  </a:srgbClr>
                </a:solidFill>
                <a:effectLst/>
                <a:uLnTx/>
                <a:uFillTx/>
                <a:latin typeface="Arial"/>
                <a:ea typeface="+mn-ea"/>
                <a:cs typeface="+mn-cs"/>
                <a:hlinkClick r:id="rId3">
                  <a:extLst>
                    <a:ext uri="{A12FA001-AC4F-418D-AE19-62706E023703}">
                      <ahyp:hlinkClr xmlns:ahyp="http://schemas.microsoft.com/office/drawing/2018/hyperlinkcolor" val="tx"/>
                    </a:ext>
                  </a:extLst>
                </a:hlinkClick>
              </a:rPr>
              <a:t>Click here for survey</a:t>
            </a:r>
            <a:r>
              <a:rPr kumimoji="0" lang="en-GB" sz="2400" b="1" i="0" u="none" strike="noStrike" kern="1200" cap="none" spc="0" normalizeH="0" baseline="0" noProof="0" dirty="0">
                <a:ln>
                  <a:noFill/>
                </a:ln>
                <a:solidFill>
                  <a:srgbClr val="44546A">
                    <a:lumMod val="20000"/>
                    <a:lumOff val="80000"/>
                  </a:srgbClr>
                </a:solidFill>
                <a:effectLst/>
                <a:uLnTx/>
                <a:uFillTx/>
                <a:latin typeface="Arial"/>
                <a:ea typeface="+mn-ea"/>
                <a:cs typeface="+mn-cs"/>
              </a:rPr>
              <a:t> </a:t>
            </a:r>
            <a:endParaRPr kumimoji="0" lang="en-GB" sz="2400" b="1" i="0" u="sng" strike="noStrike" kern="1200" cap="none" spc="0" normalizeH="0" baseline="0" noProof="0" dirty="0">
              <a:ln>
                <a:noFill/>
              </a:ln>
              <a:solidFill>
                <a:srgbClr val="44546A">
                  <a:lumMod val="20000"/>
                  <a:lumOff val="80000"/>
                </a:srgbClr>
              </a:solidFill>
              <a:effectLst/>
              <a:uLnTx/>
              <a:uFillTx/>
              <a:latin typeface="Arial"/>
              <a:ea typeface="+mn-ea"/>
              <a:cs typeface="+mn-cs"/>
            </a:endParaRPr>
          </a:p>
        </p:txBody>
      </p:sp>
      <p:pic>
        <p:nvPicPr>
          <p:cNvPr id="2050" name="Picture 2">
            <a:extLst>
              <a:ext uri="{FF2B5EF4-FFF2-40B4-BE49-F238E27FC236}">
                <a16:creationId xmlns:a16="http://schemas.microsoft.com/office/drawing/2014/main" id="{A27B71C1-78EE-4035-895E-F7A7E9C586BC}"/>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415"/>
          <a:stretch/>
        </p:blipFill>
        <p:spPr bwMode="auto">
          <a:xfrm rot="606653">
            <a:off x="10100572" y="127121"/>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5B81C69-2B51-47FE-9BA8-A34736CA05F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7981" y="1958373"/>
            <a:ext cx="5715000" cy="3057525"/>
          </a:xfrm>
          <a:prstGeom prst="rect">
            <a:avLst/>
          </a:prstGeom>
        </p:spPr>
      </p:pic>
    </p:spTree>
    <p:extLst>
      <p:ext uri="{BB962C8B-B14F-4D97-AF65-F5344CB8AC3E}">
        <p14:creationId xmlns:p14="http://schemas.microsoft.com/office/powerpoint/2010/main" val="406112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BF0C-644B-49FF-9F44-9AC8EC4855A2}"/>
              </a:ext>
            </a:extLst>
          </p:cNvPr>
          <p:cNvSpPr>
            <a:spLocks noGrp="1"/>
          </p:cNvSpPr>
          <p:nvPr>
            <p:ph type="title"/>
          </p:nvPr>
        </p:nvSpPr>
        <p:spPr/>
        <p:txBody>
          <a:bodyPr/>
          <a:lstStyle/>
          <a:p>
            <a:pPr algn="ctr"/>
            <a:r>
              <a:rPr lang="en-GB" u="sng" dirty="0"/>
              <a:t>Content of the session</a:t>
            </a:r>
          </a:p>
        </p:txBody>
      </p:sp>
      <p:sp>
        <p:nvSpPr>
          <p:cNvPr id="4" name="Text Placeholder 2">
            <a:extLst>
              <a:ext uri="{FF2B5EF4-FFF2-40B4-BE49-F238E27FC236}">
                <a16:creationId xmlns:a16="http://schemas.microsoft.com/office/drawing/2014/main" id="{3FBDF1AA-F4B3-4B5D-A7A3-E1D1FEB1D783}"/>
              </a:ext>
            </a:extLst>
          </p:cNvPr>
          <p:cNvSpPr>
            <a:spLocks noGrp="1"/>
          </p:cNvSpPr>
          <p:nvPr>
            <p:ph type="body" sz="quarter" idx="10"/>
          </p:nvPr>
        </p:nvSpPr>
        <p:spPr>
          <a:xfrm>
            <a:off x="838200" y="1857375"/>
            <a:ext cx="10515600" cy="4002088"/>
          </a:xfrm>
        </p:spPr>
        <p:txBody>
          <a:bodyPr/>
          <a:lstStyle/>
          <a:p>
            <a:pPr marL="457200" indent="-457200">
              <a:lnSpc>
                <a:spcPct val="150000"/>
              </a:lnSpc>
            </a:pPr>
            <a:r>
              <a:rPr lang="en-GB" kern="0" spc="-120" dirty="0">
                <a:latin typeface="Arial" panose="020B0604020202020204" pitchFamily="34" charset="0"/>
                <a:cs typeface="Arial" panose="020B0604020202020204" pitchFamily="34" charset="0"/>
              </a:rPr>
              <a:t>What are stress and resilience?</a:t>
            </a:r>
          </a:p>
          <a:p>
            <a:pPr marL="457200" indent="-457200">
              <a:lnSpc>
                <a:spcPct val="150000"/>
              </a:lnSpc>
            </a:pPr>
            <a:r>
              <a:rPr lang="en-GB" kern="0" spc="-120" dirty="0">
                <a:latin typeface="Arial" panose="020B0604020202020204" pitchFamily="34" charset="0"/>
                <a:cs typeface="Arial" panose="020B0604020202020204" pitchFamily="34" charset="0"/>
              </a:rPr>
              <a:t>What distraction and relaxation techniques could I try?</a:t>
            </a:r>
          </a:p>
        </p:txBody>
      </p:sp>
    </p:spTree>
    <p:extLst>
      <p:ext uri="{BB962C8B-B14F-4D97-AF65-F5344CB8AC3E}">
        <p14:creationId xmlns:p14="http://schemas.microsoft.com/office/powerpoint/2010/main" val="557304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49D14-D7AA-4B94-8387-D2417B3D61EB}"/>
              </a:ext>
            </a:extLst>
          </p:cNvPr>
          <p:cNvSpPr txBox="1"/>
          <p:nvPr/>
        </p:nvSpPr>
        <p:spPr>
          <a:xfrm>
            <a:off x="1115209" y="682926"/>
            <a:ext cx="9961581" cy="2708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kern="0" spc="-120" dirty="0">
                <a:solidFill>
                  <a:prstClr val="white"/>
                </a:solidFill>
                <a:latin typeface="Arial" panose="020B0604020202020204" pitchFamily="34" charset="0"/>
                <a:cs typeface="Arial" panose="020B0604020202020204" pitchFamily="34" charset="0"/>
              </a:rPr>
              <a:t>What are Stress and Resilience?</a:t>
            </a:r>
            <a:endPar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descr="Resilience, noun, the capacity to recover quickly from difficulties; toughness is written in a square with rounded corners.">
            <a:extLst>
              <a:ext uri="{FF2B5EF4-FFF2-40B4-BE49-F238E27FC236}">
                <a16:creationId xmlns:a16="http://schemas.microsoft.com/office/drawing/2014/main" id="{EF011DAA-99A3-49A2-92A7-AD823BF6FB2E}"/>
              </a:ext>
            </a:extLst>
          </p:cNvPr>
          <p:cNvSpPr/>
          <p:nvPr/>
        </p:nvSpPr>
        <p:spPr>
          <a:xfrm>
            <a:off x="6372675" y="2971339"/>
            <a:ext cx="4893088" cy="1993127"/>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MT Lt"/>
              <a:ea typeface="+mn-ea"/>
              <a:cs typeface="+mn-cs"/>
            </a:endParaRPr>
          </a:p>
        </p:txBody>
      </p:sp>
      <p:sp>
        <p:nvSpPr>
          <p:cNvPr id="6" name="Rectangle: Rounded Corners 5" descr="Stress, noun, a state of mental or emotional strain or tension resulting from adverse or demanding circumstances is written in a square with rounded corners.">
            <a:extLst>
              <a:ext uri="{FF2B5EF4-FFF2-40B4-BE49-F238E27FC236}">
                <a16:creationId xmlns:a16="http://schemas.microsoft.com/office/drawing/2014/main" id="{7342A5F8-F236-493C-A3C8-B9E03B819901}"/>
              </a:ext>
            </a:extLst>
          </p:cNvPr>
          <p:cNvSpPr/>
          <p:nvPr/>
        </p:nvSpPr>
        <p:spPr>
          <a:xfrm>
            <a:off x="926236" y="2971340"/>
            <a:ext cx="4733290" cy="1993127"/>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0" lang="en-GB" sz="2000" b="0" i="0" u="none" strike="noStrike" kern="1200" cap="none" spc="0" normalizeH="0" baseline="0" noProof="0" dirty="0">
              <a:ln>
                <a:noFill/>
              </a:ln>
              <a:solidFill>
                <a:prstClr val="black"/>
              </a:solidFill>
              <a:effectLst/>
              <a:uLnTx/>
              <a:uFillTx/>
              <a:latin typeface="Arial MT Lt"/>
            </a:endParaRPr>
          </a:p>
        </p:txBody>
      </p:sp>
      <p:sp>
        <p:nvSpPr>
          <p:cNvPr id="2" name="Rectangle 1">
            <a:extLst>
              <a:ext uri="{FF2B5EF4-FFF2-40B4-BE49-F238E27FC236}">
                <a16:creationId xmlns:a16="http://schemas.microsoft.com/office/drawing/2014/main" id="{4CEB4034-A42B-4EFB-8FE7-01B47034A837}"/>
              </a:ext>
              <a:ext uri="{C183D7F6-B498-43B3-948B-1728B52AA6E4}">
                <adec:decorative xmlns:adec="http://schemas.microsoft.com/office/drawing/2017/decorative" val="1"/>
              </a:ext>
            </a:extLst>
          </p:cNvPr>
          <p:cNvSpPr/>
          <p:nvPr/>
        </p:nvSpPr>
        <p:spPr>
          <a:xfrm>
            <a:off x="6247469" y="3047078"/>
            <a:ext cx="5143500" cy="1446550"/>
          </a:xfrm>
          <a:prstGeom prst="rect">
            <a:avLst/>
          </a:prstGeom>
        </p:spPr>
        <p:txBody>
          <a:bodyPr wrap="square">
            <a:spAutoFit/>
          </a:bodyPr>
          <a:lstStyle/>
          <a:p>
            <a:pPr algn="ctr"/>
            <a:r>
              <a:rPr lang="en-GB" sz="2800" b="1" dirty="0"/>
              <a:t>Resilience</a:t>
            </a:r>
          </a:p>
          <a:p>
            <a:pPr algn="ctr"/>
            <a:r>
              <a:rPr lang="en-GB" sz="2000" dirty="0"/>
              <a:t>NOUN</a:t>
            </a:r>
          </a:p>
          <a:p>
            <a:pPr algn="ctr"/>
            <a:r>
              <a:rPr lang="en-GB" sz="2000" dirty="0"/>
              <a:t>the capacity to recover quickly from difficulties; toughness.</a:t>
            </a:r>
          </a:p>
        </p:txBody>
      </p:sp>
      <p:sp>
        <p:nvSpPr>
          <p:cNvPr id="3" name="Rectangle 2">
            <a:extLst>
              <a:ext uri="{FF2B5EF4-FFF2-40B4-BE49-F238E27FC236}">
                <a16:creationId xmlns:a16="http://schemas.microsoft.com/office/drawing/2014/main" id="{8D322A69-183A-4278-81F4-9C6F84DA493D}"/>
              </a:ext>
              <a:ext uri="{C183D7F6-B498-43B3-948B-1728B52AA6E4}">
                <adec:decorative xmlns:adec="http://schemas.microsoft.com/office/drawing/2017/decorative" val="1"/>
              </a:ext>
            </a:extLst>
          </p:cNvPr>
          <p:cNvSpPr/>
          <p:nvPr/>
        </p:nvSpPr>
        <p:spPr>
          <a:xfrm>
            <a:off x="696031" y="3047078"/>
            <a:ext cx="5193699" cy="1754326"/>
          </a:xfrm>
          <a:prstGeom prst="rect">
            <a:avLst/>
          </a:prstGeom>
        </p:spPr>
        <p:txBody>
          <a:bodyPr wrap="square">
            <a:spAutoFit/>
          </a:bodyPr>
          <a:lstStyle/>
          <a:p>
            <a:pPr algn="ctr"/>
            <a:r>
              <a:rPr lang="en-GB" sz="2800" b="1" dirty="0"/>
              <a:t>Stress</a:t>
            </a:r>
          </a:p>
          <a:p>
            <a:pPr algn="ctr"/>
            <a:r>
              <a:rPr lang="en-GB" sz="2000" dirty="0"/>
              <a:t>NOUN</a:t>
            </a:r>
          </a:p>
          <a:p>
            <a:pPr lvl="0" algn="ctr">
              <a:defRPr/>
            </a:pPr>
            <a:r>
              <a:rPr lang="en-GB" sz="2000" dirty="0"/>
              <a:t>a state of mental or emotional strain or tension resulting from adverse or demanding circumstances.</a:t>
            </a:r>
            <a:endParaRPr lang="en-GB" sz="2000" dirty="0">
              <a:solidFill>
                <a:prstClr val="black"/>
              </a:solidFill>
              <a:latin typeface="Arial MT Lt"/>
            </a:endParaRPr>
          </a:p>
        </p:txBody>
      </p:sp>
    </p:spTree>
    <p:extLst>
      <p:ext uri="{BB962C8B-B14F-4D97-AF65-F5344CB8AC3E}">
        <p14:creationId xmlns:p14="http://schemas.microsoft.com/office/powerpoint/2010/main" val="82011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0BBF77-044C-4067-94A9-714493E6D28C}"/>
              </a:ext>
            </a:extLst>
          </p:cNvPr>
          <p:cNvSpPr>
            <a:spLocks noGrp="1"/>
          </p:cNvSpPr>
          <p:nvPr>
            <p:ph type="title"/>
          </p:nvPr>
        </p:nvSpPr>
        <p:spPr>
          <a:xfrm>
            <a:off x="838200" y="365125"/>
            <a:ext cx="10515600" cy="1325563"/>
          </a:xfrm>
        </p:spPr>
        <p:txBody>
          <a:bodyPr/>
          <a:lstStyle/>
          <a:p>
            <a:pPr algn="ctr"/>
            <a:r>
              <a:rPr lang="en-GB" dirty="0"/>
              <a:t>What is Stress?</a:t>
            </a:r>
          </a:p>
        </p:txBody>
      </p:sp>
      <p:sp>
        <p:nvSpPr>
          <p:cNvPr id="11" name="Text Placeholder 2">
            <a:extLst>
              <a:ext uri="{FF2B5EF4-FFF2-40B4-BE49-F238E27FC236}">
                <a16:creationId xmlns:a16="http://schemas.microsoft.com/office/drawing/2014/main" id="{F9FCF1C8-4045-4561-8295-8953480A31B2}"/>
              </a:ext>
            </a:extLst>
          </p:cNvPr>
          <p:cNvSpPr>
            <a:spLocks noGrp="1"/>
          </p:cNvSpPr>
          <p:nvPr>
            <p:ph type="body" sz="quarter" idx="10"/>
          </p:nvPr>
        </p:nvSpPr>
        <p:spPr>
          <a:xfrm>
            <a:off x="838200" y="1027906"/>
            <a:ext cx="10515600" cy="4002088"/>
          </a:xfrm>
        </p:spPr>
        <p:txBody>
          <a:bodyPr/>
          <a:lstStyle/>
          <a:p>
            <a:pPr marL="0" indent="0" algn="ctr">
              <a:buNone/>
            </a:pPr>
            <a:r>
              <a:rPr lang="en-GB" b="0" dirty="0">
                <a:solidFill>
                  <a:schemeClr val="tx1"/>
                </a:solidFill>
              </a:rPr>
              <a:t>Stress is a normal response from your body when it feels threatened.</a:t>
            </a:r>
          </a:p>
        </p:txBody>
      </p:sp>
      <p:sp>
        <p:nvSpPr>
          <p:cNvPr id="12" name="Rectangle: Rounded Corners 11" descr="a red rectangle with rounded corners containing the text:&#10;Fight or flight response&#10;Feelings of fear, anxiety, anger">
            <a:extLst>
              <a:ext uri="{FF2B5EF4-FFF2-40B4-BE49-F238E27FC236}">
                <a16:creationId xmlns:a16="http://schemas.microsoft.com/office/drawing/2014/main" id="{4D409200-C129-45B2-B69D-1C8B98CC95F9}"/>
              </a:ext>
            </a:extLst>
          </p:cNvPr>
          <p:cNvSpPr/>
          <p:nvPr/>
        </p:nvSpPr>
        <p:spPr>
          <a:xfrm>
            <a:off x="5630461" y="2300192"/>
            <a:ext cx="4682002" cy="2592959"/>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Fight or flight response</a:t>
            </a:r>
          </a:p>
          <a:p>
            <a:pPr algn="ctr"/>
            <a:r>
              <a:rPr lang="en-GB" sz="2400" dirty="0">
                <a:solidFill>
                  <a:schemeClr val="bg1"/>
                </a:solidFill>
              </a:rPr>
              <a:t>Feelings of fear, anxiety, anger</a:t>
            </a:r>
          </a:p>
        </p:txBody>
      </p:sp>
      <p:pic>
        <p:nvPicPr>
          <p:cNvPr id="13" name="Picture 12" descr="An image of a person with their head resting into their hands" title="What is Stress">
            <a:extLst>
              <a:ext uri="{FF2B5EF4-FFF2-40B4-BE49-F238E27FC236}">
                <a16:creationId xmlns:a16="http://schemas.microsoft.com/office/drawing/2014/main" id="{8B84B583-FE19-433A-9F11-5E762F52C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0869" y="2326830"/>
            <a:ext cx="2539682" cy="2539682"/>
          </a:xfrm>
          <a:prstGeom prst="rect">
            <a:avLst/>
          </a:prstGeom>
        </p:spPr>
      </p:pic>
    </p:spTree>
    <p:extLst>
      <p:ext uri="{BB962C8B-B14F-4D97-AF65-F5344CB8AC3E}">
        <p14:creationId xmlns:p14="http://schemas.microsoft.com/office/powerpoint/2010/main" val="3702310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132095F-B79D-4DC7-8699-B6BA98322B2E}"/>
              </a:ext>
            </a:extLst>
          </p:cNvPr>
          <p:cNvSpPr>
            <a:spLocks noGrp="1"/>
          </p:cNvSpPr>
          <p:nvPr>
            <p:ph type="title"/>
          </p:nvPr>
        </p:nvSpPr>
        <p:spPr>
          <a:xfrm>
            <a:off x="838200" y="365125"/>
            <a:ext cx="10515600" cy="1325563"/>
          </a:xfrm>
        </p:spPr>
        <p:txBody>
          <a:bodyPr/>
          <a:lstStyle/>
          <a:p>
            <a:pPr algn="ctr"/>
            <a:r>
              <a:rPr lang="en-GB" dirty="0"/>
              <a:t>What is Resilience?</a:t>
            </a:r>
          </a:p>
        </p:txBody>
      </p:sp>
      <p:sp>
        <p:nvSpPr>
          <p:cNvPr id="10" name="Text Placeholder 2">
            <a:extLst>
              <a:ext uri="{FF2B5EF4-FFF2-40B4-BE49-F238E27FC236}">
                <a16:creationId xmlns:a16="http://schemas.microsoft.com/office/drawing/2014/main" id="{F664487E-B669-4E22-860A-95F280334C56}"/>
              </a:ext>
            </a:extLst>
          </p:cNvPr>
          <p:cNvSpPr>
            <a:spLocks noGrp="1"/>
          </p:cNvSpPr>
          <p:nvPr>
            <p:ph type="body" sz="quarter" idx="10"/>
          </p:nvPr>
        </p:nvSpPr>
        <p:spPr>
          <a:xfrm>
            <a:off x="838200" y="1027906"/>
            <a:ext cx="10515600" cy="4515240"/>
          </a:xfrm>
        </p:spPr>
        <p:txBody>
          <a:bodyPr/>
          <a:lstStyle/>
          <a:p>
            <a:pPr marL="0" indent="0" algn="ctr">
              <a:buNone/>
            </a:pPr>
            <a:r>
              <a:rPr lang="en-GB" b="0" dirty="0">
                <a:solidFill>
                  <a:schemeClr val="tx1"/>
                </a:solidFill>
              </a:rPr>
              <a:t>Resilience is the mental processes we all have to deal with challenging and difficult situations.</a:t>
            </a:r>
          </a:p>
        </p:txBody>
      </p:sp>
      <p:sp>
        <p:nvSpPr>
          <p:cNvPr id="11" name="Rectangle: Rounded Corners 10" descr="a red rectangle with rounded corners containing the text:&#10;Fight or flight response&#10;Feelings of fear, anxiety, anger">
            <a:extLst>
              <a:ext uri="{FF2B5EF4-FFF2-40B4-BE49-F238E27FC236}">
                <a16:creationId xmlns:a16="http://schemas.microsoft.com/office/drawing/2014/main" id="{95AF1268-FD44-4758-A744-AF61D50CCB32}"/>
              </a:ext>
            </a:extLst>
          </p:cNvPr>
          <p:cNvSpPr/>
          <p:nvPr/>
        </p:nvSpPr>
        <p:spPr>
          <a:xfrm>
            <a:off x="1515661" y="2353469"/>
            <a:ext cx="4682002" cy="2592959"/>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solidFill>
                <a:schemeClr val="bg1"/>
              </a:solidFill>
            </a:endParaRPr>
          </a:p>
          <a:p>
            <a:pPr algn="ctr"/>
            <a:r>
              <a:rPr lang="en-GB" sz="2400" dirty="0">
                <a:solidFill>
                  <a:schemeClr val="bg1"/>
                </a:solidFill>
              </a:rPr>
              <a:t>You have it and you can work on it so you have more</a:t>
            </a:r>
          </a:p>
          <a:p>
            <a:pPr algn="ctr"/>
            <a:endParaRPr lang="en-GB" sz="2400" dirty="0">
              <a:solidFill>
                <a:schemeClr val="bg1"/>
              </a:solidFill>
            </a:endParaRPr>
          </a:p>
        </p:txBody>
      </p:sp>
      <p:pic>
        <p:nvPicPr>
          <p:cNvPr id="12" name="Picture 11" descr="An image of an arrow pushing into a series of lines that a bending slightly to show how they can bounce back" title="Resilience">
            <a:extLst>
              <a:ext uri="{FF2B5EF4-FFF2-40B4-BE49-F238E27FC236}">
                <a16:creationId xmlns:a16="http://schemas.microsoft.com/office/drawing/2014/main" id="{A12743D2-DB1B-47D5-9BE7-C7FBD6B56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879" y="2353469"/>
            <a:ext cx="2539682" cy="2539682"/>
          </a:xfrm>
          <a:prstGeom prst="rect">
            <a:avLst/>
          </a:prstGeom>
        </p:spPr>
      </p:pic>
    </p:spTree>
    <p:extLst>
      <p:ext uri="{BB962C8B-B14F-4D97-AF65-F5344CB8AC3E}">
        <p14:creationId xmlns:p14="http://schemas.microsoft.com/office/powerpoint/2010/main" val="2999151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9D700BF-DFD3-48B3-80BD-D1CAE9EFF361}"/>
              </a:ext>
            </a:extLst>
          </p:cNvPr>
          <p:cNvSpPr>
            <a:spLocks noGrp="1"/>
          </p:cNvSpPr>
          <p:nvPr>
            <p:ph type="title"/>
          </p:nvPr>
        </p:nvSpPr>
        <p:spPr>
          <a:xfrm>
            <a:off x="838200" y="365125"/>
            <a:ext cx="10515600" cy="1325563"/>
          </a:xfrm>
        </p:spPr>
        <p:txBody>
          <a:bodyPr/>
          <a:lstStyle/>
          <a:p>
            <a:pPr algn="ctr"/>
            <a:r>
              <a:rPr lang="en-GB" dirty="0"/>
              <a:t>How does this connect to resilience?</a:t>
            </a:r>
          </a:p>
        </p:txBody>
      </p:sp>
      <p:sp>
        <p:nvSpPr>
          <p:cNvPr id="11" name="Rectangle: Rounded Corners 10" descr="a purple rectangle containing the text:&#10;stressful situations need resilience to deal with them.">
            <a:extLst>
              <a:ext uri="{FF2B5EF4-FFF2-40B4-BE49-F238E27FC236}">
                <a16:creationId xmlns:a16="http://schemas.microsoft.com/office/drawing/2014/main" id="{F72A338C-EC8B-4852-8A70-6209D0AC6E95}"/>
              </a:ext>
            </a:extLst>
          </p:cNvPr>
          <p:cNvSpPr/>
          <p:nvPr/>
        </p:nvSpPr>
        <p:spPr>
          <a:xfrm>
            <a:off x="838200" y="1836052"/>
            <a:ext cx="3740513" cy="1244032"/>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Stressful situations need resilience to deal with them</a:t>
            </a:r>
          </a:p>
        </p:txBody>
      </p:sp>
      <p:sp>
        <p:nvSpPr>
          <p:cNvPr id="12" name="Text Placeholder 5" descr="a red square containing the text:&#10;finding ways to deal with negative emotions is building your resilience.">
            <a:extLst>
              <a:ext uri="{FF2B5EF4-FFF2-40B4-BE49-F238E27FC236}">
                <a16:creationId xmlns:a16="http://schemas.microsoft.com/office/drawing/2014/main" id="{1134E83F-F164-43AF-97E5-9E3B256FD80E}"/>
              </a:ext>
            </a:extLst>
          </p:cNvPr>
          <p:cNvSpPr>
            <a:spLocks noGrp="1"/>
          </p:cNvSpPr>
          <p:nvPr>
            <p:ph type="body" sz="quarter" idx="10"/>
          </p:nvPr>
        </p:nvSpPr>
        <p:spPr>
          <a:xfrm>
            <a:off x="7406390" y="1836052"/>
            <a:ext cx="3947410" cy="1244033"/>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marL="0" indent="0" algn="ctr">
              <a:buNone/>
            </a:pPr>
            <a:r>
              <a:rPr lang="en-GB" sz="2400" b="0" dirty="0">
                <a:solidFill>
                  <a:schemeClr val="bg1"/>
                </a:solidFill>
              </a:rPr>
              <a:t>Finding ways to deal with negative emotions is building your resilience</a:t>
            </a:r>
          </a:p>
        </p:txBody>
      </p:sp>
      <p:sp>
        <p:nvSpPr>
          <p:cNvPr id="13" name="Text Placeholder 5" descr="a red rectangle with rounded corners containing the text:&#10;these techniques are extra tools in your Resilience Toolkit.">
            <a:extLst>
              <a:ext uri="{FF2B5EF4-FFF2-40B4-BE49-F238E27FC236}">
                <a16:creationId xmlns:a16="http://schemas.microsoft.com/office/drawing/2014/main" id="{4E181824-E712-40CA-B546-E3A33A4D0882}"/>
              </a:ext>
            </a:extLst>
          </p:cNvPr>
          <p:cNvSpPr txBox="1">
            <a:spLocks/>
          </p:cNvSpPr>
          <p:nvPr/>
        </p:nvSpPr>
        <p:spPr>
          <a:xfrm>
            <a:off x="4122295" y="5000358"/>
            <a:ext cx="3947410" cy="1244033"/>
          </a:xfrm>
          <a:prstGeom prst="roundRect">
            <a:avLst/>
          </a:prstGeom>
          <a:solidFill>
            <a:srgbClr val="A53959"/>
          </a:solidFill>
          <a:ln w="12700" cap="flat" cmpd="sng" algn="ctr">
            <a:solidFill>
              <a:srgbClr val="A53959"/>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b="0" dirty="0">
                <a:solidFill>
                  <a:schemeClr val="bg1"/>
                </a:solidFill>
              </a:rPr>
              <a:t>These techniques are extra tools in your Resilience Toolkit</a:t>
            </a:r>
          </a:p>
        </p:txBody>
      </p:sp>
      <p:pic>
        <p:nvPicPr>
          <p:cNvPr id="14" name="Picture 13" descr="An image of a person with orange balls acting as heads coming out of a body to represent letting things go." title="Stress and resilience">
            <a:extLst>
              <a:ext uri="{FF2B5EF4-FFF2-40B4-BE49-F238E27FC236}">
                <a16:creationId xmlns:a16="http://schemas.microsoft.com/office/drawing/2014/main" id="{A138850C-7E37-481C-91AD-1AE2FB635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649" y="2458068"/>
            <a:ext cx="2090702" cy="2289673"/>
          </a:xfrm>
          <a:prstGeom prst="rect">
            <a:avLst/>
          </a:prstGeom>
        </p:spPr>
      </p:pic>
    </p:spTree>
    <p:extLst>
      <p:ext uri="{BB962C8B-B14F-4D97-AF65-F5344CB8AC3E}">
        <p14:creationId xmlns:p14="http://schemas.microsoft.com/office/powerpoint/2010/main" val="896388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49D14-D7AA-4B94-8387-D2417B3D61EB}"/>
              </a:ext>
            </a:extLst>
          </p:cNvPr>
          <p:cNvSpPr txBox="1"/>
          <p:nvPr/>
        </p:nvSpPr>
        <p:spPr>
          <a:xfrm>
            <a:off x="1115209" y="682926"/>
            <a:ext cx="996158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kern="0" spc="-120" dirty="0">
                <a:solidFill>
                  <a:prstClr val="white"/>
                </a:solidFill>
                <a:latin typeface="Arial" panose="020B0604020202020204" pitchFamily="34" charset="0"/>
                <a:cs typeface="Arial" panose="020B0604020202020204" pitchFamily="34" charset="0"/>
              </a:rPr>
              <a:t>What distraction and relaxation techniques could I try?</a:t>
            </a:r>
            <a:endPar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angle: Rounded Corners 5" descr="Stress, noun, a state of mental or emotional strain or tension resulting from adverse or demanding circumstances is written in a square with rounded corners.">
            <a:extLst>
              <a:ext uri="{FF2B5EF4-FFF2-40B4-BE49-F238E27FC236}">
                <a16:creationId xmlns:a16="http://schemas.microsoft.com/office/drawing/2014/main" id="{7342A5F8-F236-493C-A3C8-B9E03B819901}"/>
              </a:ext>
            </a:extLst>
          </p:cNvPr>
          <p:cNvSpPr/>
          <p:nvPr/>
        </p:nvSpPr>
        <p:spPr>
          <a:xfrm>
            <a:off x="820053" y="4451684"/>
            <a:ext cx="10551891" cy="945920"/>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0" lang="en-GB" sz="2000" b="0" i="0" u="none" strike="noStrike" kern="1200" cap="none" spc="0" normalizeH="0" baseline="0" noProof="0" dirty="0">
                <a:ln>
                  <a:noFill/>
                </a:ln>
                <a:solidFill>
                  <a:prstClr val="black"/>
                </a:solidFill>
                <a:effectLst/>
                <a:uLnTx/>
                <a:uFillTx/>
                <a:latin typeface="Arial MT Lt"/>
              </a:rPr>
              <a:t>There are techniques to try to help you control how you are feeling!</a:t>
            </a:r>
          </a:p>
        </p:txBody>
      </p:sp>
    </p:spTree>
    <p:extLst>
      <p:ext uri="{BB962C8B-B14F-4D97-AF65-F5344CB8AC3E}">
        <p14:creationId xmlns:p14="http://schemas.microsoft.com/office/powerpoint/2010/main" val="89224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4">
      <a:dk1>
        <a:sysClr val="windowText" lastClr="000000"/>
      </a:dk1>
      <a:lt1>
        <a:sysClr val="window" lastClr="FFFFFF"/>
      </a:lt1>
      <a:dk2>
        <a:srgbClr val="44546A"/>
      </a:dk2>
      <a:lt2>
        <a:srgbClr val="E7E6E6"/>
      </a:lt2>
      <a:accent1>
        <a:srgbClr val="4472C4"/>
      </a:accent1>
      <a:accent2>
        <a:srgbClr val="70AD47"/>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e9ee432-0e1b-47be-908a-5d8697065c14">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199EC0106CD24C9E494FE677B99E76" ma:contentTypeVersion="12" ma:contentTypeDescription="Create a new document." ma:contentTypeScope="" ma:versionID="7d27de631b135d17277fd3e00c879fa1">
  <xsd:schema xmlns:xsd="http://www.w3.org/2001/XMLSchema" xmlns:xs="http://www.w3.org/2001/XMLSchema" xmlns:p="http://schemas.microsoft.com/office/2006/metadata/properties" xmlns:ns2="21ede475-8dd6-476c-9b3d-8a2310c3645b" xmlns:ns3="ce9ee432-0e1b-47be-908a-5d8697065c14" targetNamespace="http://schemas.microsoft.com/office/2006/metadata/properties" ma:root="true" ma:fieldsID="e1eea30642e6687358e877b4693c6e2b" ns2:_="" ns3:_="">
    <xsd:import namespace="21ede475-8dd6-476c-9b3d-8a2310c3645b"/>
    <xsd:import namespace="ce9ee432-0e1b-47be-908a-5d8697065c1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de475-8dd6-476c-9b3d-8a2310c364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9ee432-0e1b-47be-908a-5d8697065c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DE459A-B9D2-413D-9A99-F1A206E92AF0}">
  <ds:schemaRefs>
    <ds:schemaRef ds:uri="http://schemas.microsoft.com/sharepoint/v3/contenttype/forms"/>
  </ds:schemaRefs>
</ds:datastoreItem>
</file>

<file path=customXml/itemProps2.xml><?xml version="1.0" encoding="utf-8"?>
<ds:datastoreItem xmlns:ds="http://schemas.openxmlformats.org/officeDocument/2006/customXml" ds:itemID="{6EACB49D-F4C4-4BAA-A3D5-15878D9B1F3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CF5DFFA-6320-446D-8CC4-C795AFD0A058}"/>
</file>

<file path=docProps/app.xml><?xml version="1.0" encoding="utf-8"?>
<Properties xmlns="http://schemas.openxmlformats.org/officeDocument/2006/extended-properties" xmlns:vt="http://schemas.openxmlformats.org/officeDocument/2006/docPropsVTypes">
  <TotalTime>683</TotalTime>
  <Words>1074</Words>
  <Application>Microsoft Office PowerPoint</Application>
  <PresentationFormat>Widescreen</PresentationFormat>
  <Paragraphs>123</Paragraphs>
  <Slides>13</Slides>
  <Notes>12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13</vt:i4>
      </vt:variant>
    </vt:vector>
  </HeadingPairs>
  <TitlesOfParts>
    <vt:vector size="20" baseType="lpstr">
      <vt:lpstr>Arial</vt:lpstr>
      <vt:lpstr>Arial MT Lt</vt:lpstr>
      <vt:lpstr>Calibri</vt:lpstr>
      <vt:lpstr>Office Theme</vt:lpstr>
      <vt:lpstr>Custom Design</vt:lpstr>
      <vt:lpstr>1_Custom Design</vt:lpstr>
      <vt:lpstr>3_Custom Design</vt:lpstr>
      <vt:lpstr>Success with Stress: Distraction and Relaxation</vt:lpstr>
      <vt:lpstr>Want this resource in another format?</vt:lpstr>
      <vt:lpstr>Help us to help you! </vt:lpstr>
      <vt:lpstr>Content of the session</vt:lpstr>
      <vt:lpstr>PowerPoint Presentation</vt:lpstr>
      <vt:lpstr>What is Stress?</vt:lpstr>
      <vt:lpstr>What is Resilience?</vt:lpstr>
      <vt:lpstr>How does this connect to resilience?</vt:lpstr>
      <vt:lpstr>PowerPoint Presentation</vt:lpstr>
      <vt:lpstr>5, 4, 3, 2, 1</vt:lpstr>
      <vt:lpstr>Drop 3</vt:lpstr>
      <vt:lpstr>Don’t forget to complete our survey!</vt:lpstr>
      <vt:lpstr>Success with Stress: Distraction and Relaxation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Pearce</dc:creator>
  <cp:lastModifiedBy>Simon Chapman</cp:lastModifiedBy>
  <cp:revision>48</cp:revision>
  <dcterms:created xsi:type="dcterms:W3CDTF">2019-09-11T07:44:27Z</dcterms:created>
  <dcterms:modified xsi:type="dcterms:W3CDTF">2020-11-09T16:02:29Z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0x010100B2199EC0106CD24C9E494FE677B99E76</vt:lpwstr>
  </property>
  <property fmtid="{D5CDD505-2E9C-101B-9397-08002B2CF9AE}" pid="3" name="Order">
    <vt:r8>1030800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