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Lst>
  <p:notesMasterIdLst>
    <p:notesMasterId r:id="rId21"/>
  </p:notesMasterIdLst>
  <p:sldIdLst>
    <p:sldId id="257" r:id="rId8"/>
    <p:sldId id="481" r:id="rId9"/>
    <p:sldId id="469" r:id="rId10"/>
    <p:sldId id="282" r:id="rId11"/>
    <p:sldId id="470" r:id="rId12"/>
    <p:sldId id="451" r:id="rId13"/>
    <p:sldId id="452" r:id="rId14"/>
    <p:sldId id="467" r:id="rId15"/>
    <p:sldId id="471" r:id="rId16"/>
    <p:sldId id="460" r:id="rId17"/>
    <p:sldId id="461" r:id="rId18"/>
    <p:sldId id="258"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959"/>
    <a:srgbClr val="6B355A"/>
    <a:srgbClr val="FCB8C5"/>
    <a:srgbClr val="E93752"/>
    <a:srgbClr val="8A5873"/>
    <a:srgbClr val="9C5FB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A936EF-EE7A-458A-9899-DBD736DC4DD6}" v="7" dt="2020-11-09T15:59:49.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389" autoAdjust="0"/>
  </p:normalViewPr>
  <p:slideViewPr>
    <p:cSldViewPr snapToGrid="0">
      <p:cViewPr varScale="1">
        <p:scale>
          <a:sx n="50" d="100"/>
          <a:sy n="50" d="100"/>
        </p:scale>
        <p:origin x="14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hapman" userId="816af3fd-68a4-4ce6-ad5d-4f6db6abff7c" providerId="ADAL" clId="{A5A936EF-EE7A-458A-9899-DBD736DC4DD6}"/>
    <pc:docChg chg="addSld modSld sldOrd">
      <pc:chgData name="Simon Chapman" userId="816af3fd-68a4-4ce6-ad5d-4f6db6abff7c" providerId="ADAL" clId="{A5A936EF-EE7A-458A-9899-DBD736DC4DD6}" dt="2020-11-09T15:59:57.120" v="9" actId="113"/>
      <pc:docMkLst>
        <pc:docMk/>
      </pc:docMkLst>
      <pc:sldChg chg="modSp add ord">
        <pc:chgData name="Simon Chapman" userId="816af3fd-68a4-4ce6-ad5d-4f6db6abff7c" providerId="ADAL" clId="{A5A936EF-EE7A-458A-9899-DBD736DC4DD6}" dt="2020-11-09T15:59:57.120" v="9" actId="113"/>
        <pc:sldMkLst>
          <pc:docMk/>
          <pc:sldMk cId="4213740159" sldId="481"/>
        </pc:sldMkLst>
        <pc:spChg chg="mod">
          <ac:chgData name="Simon Chapman" userId="816af3fd-68a4-4ce6-ad5d-4f6db6abff7c" providerId="ADAL" clId="{A5A936EF-EE7A-458A-9899-DBD736DC4DD6}" dt="2020-11-09T15:59:57.120" v="9" actId="113"/>
          <ac:spMkLst>
            <pc:docMk/>
            <pc:sldMk cId="4213740159" sldId="481"/>
            <ac:spMk id="5" creationId="{483F341A-5BC0-4E86-89F3-D457EDCC2C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09/11/2020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urodrying2019.com/uk/page.asp?PID=97"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ngimg.com/internet/feedba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endParaRPr lang="en-GB" dirty="0"/>
          </a:p>
          <a:p>
            <a:r>
              <a:rPr lang="en-GB" dirty="0"/>
              <a:t>Introduce yourself – Smile! </a:t>
            </a:r>
          </a:p>
          <a:p>
            <a:endParaRPr lang="en-GB" dirty="0"/>
          </a:p>
          <a:p>
            <a:r>
              <a:rPr lang="en-GB" sz="1200" b="0" i="0" kern="1200" dirty="0">
                <a:solidFill>
                  <a:schemeClr val="tx1"/>
                </a:solidFill>
                <a:effectLst/>
                <a:latin typeface="+mn-lt"/>
                <a:ea typeface="+mn-ea"/>
                <a:cs typeface="+mn-cs"/>
              </a:rPr>
              <a:t>Explain Aspire higher are University of  Northampton, University of Bedford  and University of Hertfordshire  working together to increase participation in higher education.</a:t>
            </a:r>
            <a:endParaRPr lang="en-GB" dirty="0"/>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a:t>
            </a:fld>
            <a:endParaRPr lang="en-GB"/>
          </a:p>
        </p:txBody>
      </p:sp>
    </p:spTree>
    <p:extLst>
      <p:ext uri="{BB962C8B-B14F-4D97-AF65-F5344CB8AC3E}">
        <p14:creationId xmlns:p14="http://schemas.microsoft.com/office/powerpoint/2010/main" val="420822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know how to breathe right? You’d be surprised! Your breath is one of the key things that you can control and that can have a major impact on how you feel.  It can quickly bring your attention back to where it needs to be, help you focus and generally calm you down.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There’s 2 really straight forward ways you can try. You are in control of your breath – make sure you don’t overdo it and make yourself lightheaded on the out breath. Try both of them – lots of people prefer one to the other.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7/11 breathing</a:t>
            </a:r>
          </a:p>
          <a:p>
            <a:r>
              <a:rPr lang="en-GB" sz="1200" kern="1200" dirty="0">
                <a:solidFill>
                  <a:schemeClr val="tx1"/>
                </a:solidFill>
                <a:effectLst/>
                <a:latin typeface="+mn-lt"/>
                <a:ea typeface="+mn-ea"/>
                <a:cs typeface="+mn-cs"/>
              </a:rPr>
              <a:t>Breathe in for a count of 7 and out for a count of 11.  That’s it! You set the count and control your breath.  Pay attention to how you feel when you’re doing this – controlling your breath with help calm your heart beat, get more oxygen into your bloodstream so you feel more focussed and energised. Pay attention to how you feel doing this – you shouldn’t feel out of breath or have any discomfort.</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Source: https://www.bing.com/images/search?view=detailV2&amp;ccid=Kpg228sf&amp;id=287C962B0A04F863C824F6C87FFF567BAC30C671&amp;thid=OIP.Kpg228sf5Eh6MknGUEjjiwHaIB&amp;mediaurl=http%3a%2f%2fwww.remember-to-breathe.org%2fimages%2fdreamstime_m_38900403.png&amp;exph=550&amp;expw=508&amp;q=breathing+transparent&amp;simid=608029986271203095&amp;ck=DA803A6F3A1FB12A5853856101399BC5&amp;selectedIndex=11&amp;FORM=IRPRST&amp;ajaxhist=0</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324696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Breathe like no-one’s watching – they aren’t! Breathe in through your nose, fill your lungs and let your belly expand as you do. Then as you breathe out, push your belly in to empty the air out of your lungs. Pay attention to how you feel doing this – you shouldn’t feel out of breath or have any discomfort.</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11</a:t>
            </a:fld>
            <a:endParaRPr lang="en-GB"/>
          </a:p>
        </p:txBody>
      </p:sp>
    </p:spTree>
    <p:extLst>
      <p:ext uri="{BB962C8B-B14F-4D97-AF65-F5344CB8AC3E}">
        <p14:creationId xmlns:p14="http://schemas.microsoft.com/office/powerpoint/2010/main" val="2006309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 </a:t>
            </a:r>
          </a:p>
          <a:p>
            <a:endParaRPr lang="en-GB" dirty="0"/>
          </a:p>
          <a:p>
            <a:r>
              <a:rPr lang="en-GB" dirty="0"/>
              <a:t>Please complete the survey. </a:t>
            </a:r>
          </a:p>
          <a:p>
            <a:endParaRPr lang="en-GB" dirty="0"/>
          </a:p>
          <a:p>
            <a:r>
              <a:rPr lang="en-GB" dirty="0"/>
              <a:t>Photo source </a:t>
            </a:r>
            <a:r>
              <a:rPr lang="en-GB" dirty="0">
                <a:hlinkClick r:id="rId3"/>
              </a:rPr>
              <a:t>https://www.eurodrying2019.com/uk/page.asp?PID=97</a:t>
            </a:r>
            <a:endParaRPr lang="en-GB" dirty="0"/>
          </a:p>
          <a:p>
            <a:r>
              <a:rPr lang="en-GB" dirty="0"/>
              <a:t>Company logo: Twitter </a:t>
            </a:r>
          </a:p>
        </p:txBody>
      </p:sp>
      <p:sp>
        <p:nvSpPr>
          <p:cNvPr id="4" name="Slide Number Placeholder 3"/>
          <p:cNvSpPr>
            <a:spLocks noGrp="1"/>
          </p:cNvSpPr>
          <p:nvPr>
            <p:ph type="sldNum" sz="quarter" idx="10"/>
          </p:nvPr>
        </p:nvSpPr>
        <p:spPr/>
        <p:txBody>
          <a:bodyPr/>
          <a:lstStyle/>
          <a:p>
            <a:fld id="{7537C9D1-CDB2-4F96-A64D-1F58BFE53F84}" type="slidenum">
              <a:rPr lang="en-GB" smtClean="0"/>
              <a:t>12</a:t>
            </a:fld>
            <a:endParaRPr lang="en-GB"/>
          </a:p>
        </p:txBody>
      </p:sp>
    </p:spTree>
    <p:extLst>
      <p:ext uri="{BB962C8B-B14F-4D97-AF65-F5344CB8AC3E}">
        <p14:creationId xmlns:p14="http://schemas.microsoft.com/office/powerpoint/2010/main" val="85537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a:t>
            </a:fld>
            <a:endParaRPr lang="en-GB"/>
          </a:p>
        </p:txBody>
      </p:sp>
    </p:spTree>
    <p:extLst>
      <p:ext uri="{BB962C8B-B14F-4D97-AF65-F5344CB8AC3E}">
        <p14:creationId xmlns:p14="http://schemas.microsoft.com/office/powerpoint/2010/main" val="81140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a:t>
            </a:r>
            <a:endParaRPr lang="en-US" dirty="0"/>
          </a:p>
          <a:p>
            <a:r>
              <a:rPr lang="en-GB" dirty="0"/>
              <a:t>Please complete the survey – it takes just 2 minutes</a:t>
            </a:r>
            <a:endParaRPr lang="en-GB" dirty="0">
              <a:cs typeface="Calibri"/>
            </a:endParaRPr>
          </a:p>
          <a:p>
            <a:r>
              <a:rPr lang="en-GB" dirty="0"/>
              <a:t>It will help us support you more in the future</a:t>
            </a:r>
          </a:p>
          <a:p>
            <a:endParaRPr lang="en-GB" dirty="0">
              <a:cs typeface="Calibri"/>
            </a:endParaRPr>
          </a:p>
          <a:p>
            <a:endParaRPr lang="en-GB" dirty="0">
              <a:cs typeface="Calibri"/>
            </a:endParaRPr>
          </a:p>
          <a:p>
            <a:r>
              <a:rPr lang="en-GB" dirty="0"/>
              <a:t>Picture source </a:t>
            </a:r>
            <a:r>
              <a:rPr lang="en-GB" dirty="0">
                <a:hlinkClick r:id="rId3"/>
              </a:rPr>
              <a:t>https://www.freepngimg.com/internet/feedback</a:t>
            </a:r>
            <a:endParaRPr lang="en-GB" dirty="0"/>
          </a:p>
          <a:p>
            <a:pPr algn="l"/>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7C9D1-CDB2-4F96-A64D-1F58BFE53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596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is going to go over the instructions for the breathing techniques in the workshop.  You can stop and start the video as you need to while you’re practising.</a:t>
            </a:r>
          </a:p>
        </p:txBody>
      </p:sp>
      <p:sp>
        <p:nvSpPr>
          <p:cNvPr id="4" name="Slide Number Placeholder 3"/>
          <p:cNvSpPr>
            <a:spLocks noGrp="1"/>
          </p:cNvSpPr>
          <p:nvPr>
            <p:ph type="sldNum" sz="quarter" idx="5"/>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343143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of our big questions are about what stress and resilience are and how to recognise when you need to use one of your stress-busting techniques to help yourself.</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5</a:t>
            </a:fld>
            <a:endParaRPr lang="en-GB"/>
          </a:p>
        </p:txBody>
      </p:sp>
    </p:spTree>
    <p:extLst>
      <p:ext uri="{BB962C8B-B14F-4D97-AF65-F5344CB8AC3E}">
        <p14:creationId xmlns:p14="http://schemas.microsoft.com/office/powerpoint/2010/main" val="369658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Remember that stress is a normal response to something your body thinks is threatening. It can be helpful in some situations but a lot of that depends on the strategies you have for managing it.  You can’t stop it happening, but you can take steps to bring down your stress levels and feel less nervous or anxious. That’s where resilience comes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dirty="0"/>
              <a:t>Image Source: https://static.thenounproject.com/png/1760-200.png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2131110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all have resilience – it the mental processes that help us cope when things are a bit challenging and to bounce back after we have gone through something difficult.  It’s something we can develop so we have a bigger reserve of mental energy to help us feel better when we feel stressed or are having a hard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Resilience is something we can develop so we have a bigger reserve of mental energy to help us feel better when we feel stressed or are having a hard time. So what I want do here is introduce you to some ideas that you can use to try and help you manage day-to-day stress and build your resilience up even more.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Image Source: https://d30y9cdsu7xlg0.cloudfront.net/png/147367-200.png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1559478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we’ve said, resilience is your ability to deal with and bounce back from challenging situations.  Any situation that makes you feel stress, like staying home during lockdown or having to deal with your family all day or doing exams can be very challenging so developing skills that you can use in the moment is as important to resilience as being able to deal with challenges or difficult situations that might be lower stress but last longer. So the more tools that work for you that you have at your fingertips, and the more practised you are in using them, the better the result is for your mental wellbeing.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Source: https://angelairvin.files.wordpress.com/2014/12/black-icon-transparent-background.png?w=1387&amp;h=1519 </a:t>
            </a:r>
          </a:p>
          <a:p>
            <a:endParaRPr lang="en-GB" dirty="0"/>
          </a:p>
          <a:p>
            <a:r>
              <a:rPr lang="en-GB" dirty="0"/>
              <a:t>.</a:t>
            </a:r>
          </a:p>
        </p:txBody>
      </p:sp>
      <p:sp>
        <p:nvSpPr>
          <p:cNvPr id="4" name="Slide Number Placeholder 3"/>
          <p:cNvSpPr>
            <a:spLocks noGrp="1"/>
          </p:cNvSpPr>
          <p:nvPr>
            <p:ph type="sldNum" sz="quarter" idx="5"/>
          </p:nvPr>
        </p:nvSpPr>
        <p:spPr/>
        <p:txBody>
          <a:bodyPr/>
          <a:lstStyle/>
          <a:p>
            <a:fld id="{7537C9D1-CDB2-4F96-A64D-1F58BFE53F84}" type="slidenum">
              <a:rPr lang="en-GB" smtClean="0"/>
              <a:t>8</a:t>
            </a:fld>
            <a:endParaRPr lang="en-GB"/>
          </a:p>
        </p:txBody>
      </p:sp>
    </p:spTree>
    <p:extLst>
      <p:ext uri="{BB962C8B-B14F-4D97-AF65-F5344CB8AC3E}">
        <p14:creationId xmlns:p14="http://schemas.microsoft.com/office/powerpoint/2010/main" val="290385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of our big questions are about what stress and resilience are and how to recognise when you need to use one of your stress-busting techniques to help yourself.</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33483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09/11/2020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2567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109292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7020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7"/>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 id="2147483678"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orthampton.mediaspace.kaltura.com/media/Success+With+StressA+Breathing+techniques/1_dh3ljy5z"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dirty="0"/>
              <a:t>Success with Stress:</a:t>
            </a:r>
            <a:br>
              <a:rPr lang="en-GB" dirty="0"/>
            </a:br>
            <a:r>
              <a:rPr lang="en-GB" dirty="0"/>
              <a:t>Breathing Techniques</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E300347-22FC-4327-A968-E926C6345CD9}"/>
              </a:ext>
            </a:extLst>
          </p:cNvPr>
          <p:cNvSpPr>
            <a:spLocks noGrp="1"/>
          </p:cNvSpPr>
          <p:nvPr>
            <p:ph type="title"/>
          </p:nvPr>
        </p:nvSpPr>
        <p:spPr>
          <a:xfrm>
            <a:off x="838200" y="365125"/>
            <a:ext cx="10515600" cy="1325563"/>
          </a:xfrm>
        </p:spPr>
        <p:txBody>
          <a:bodyPr/>
          <a:lstStyle/>
          <a:p>
            <a:pPr algn="ctr"/>
            <a:r>
              <a:rPr lang="en-GB" dirty="0"/>
              <a:t>7/11 breathing</a:t>
            </a:r>
          </a:p>
        </p:txBody>
      </p:sp>
      <p:sp>
        <p:nvSpPr>
          <p:cNvPr id="11" name="Text Placeholder 5" descr="a red rectangle with rounded corners containing the text: works by taking your focus away from the thought and onto something else">
            <a:extLst>
              <a:ext uri="{FF2B5EF4-FFF2-40B4-BE49-F238E27FC236}">
                <a16:creationId xmlns:a16="http://schemas.microsoft.com/office/drawing/2014/main" id="{B69F55DA-5846-42BA-B989-50EFCDB36937}"/>
              </a:ext>
            </a:extLst>
          </p:cNvPr>
          <p:cNvSpPr txBox="1">
            <a:spLocks/>
          </p:cNvSpPr>
          <p:nvPr/>
        </p:nvSpPr>
        <p:spPr>
          <a:xfrm>
            <a:off x="938462" y="2027377"/>
            <a:ext cx="10415337" cy="699327"/>
          </a:xfrm>
          <a:prstGeom prst="roundRect">
            <a:avLst/>
          </a:prstGeom>
          <a:solidFill>
            <a:srgbClr val="A53959"/>
          </a:solidFill>
          <a:ln w="12700" cap="flat" cmpd="sng" algn="ctr">
            <a:solidFill>
              <a:srgbClr val="A53959"/>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b="0" dirty="0">
                <a:solidFill>
                  <a:schemeClr val="bg1"/>
                </a:solidFill>
              </a:rPr>
              <a:t>Works by taking your focus away from the thought and onto something else</a:t>
            </a:r>
          </a:p>
        </p:txBody>
      </p:sp>
      <p:sp>
        <p:nvSpPr>
          <p:cNvPr id="12" name="Text Placeholder 5" descr="a red rectangle with rounded corners containign the text:&#10;name out loud:&#10;5 things you can see; 4 things you can touch; 3 things you can hear; 2 things you can smell; 1 thing you can taste">
            <a:extLst>
              <a:ext uri="{FF2B5EF4-FFF2-40B4-BE49-F238E27FC236}">
                <a16:creationId xmlns:a16="http://schemas.microsoft.com/office/drawing/2014/main" id="{F5BA8825-0D8F-420A-8478-ADCFCBF16CA0}"/>
              </a:ext>
            </a:extLst>
          </p:cNvPr>
          <p:cNvSpPr txBox="1">
            <a:spLocks/>
          </p:cNvSpPr>
          <p:nvPr/>
        </p:nvSpPr>
        <p:spPr>
          <a:xfrm>
            <a:off x="6324598" y="2956091"/>
            <a:ext cx="5029201" cy="3056021"/>
          </a:xfrm>
          <a:prstGeom prst="roundRect">
            <a:avLst/>
          </a:prstGeom>
          <a:solidFill>
            <a:srgbClr val="E93752"/>
          </a:solidFill>
          <a:ln w="12700" cap="flat" cmpd="sng" algn="ctr">
            <a:solidFill>
              <a:srgbClr val="E93752"/>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endParaRPr lang="en-GB" b="0" dirty="0">
              <a:solidFill>
                <a:schemeClr val="bg1"/>
              </a:solidFill>
            </a:endParaRPr>
          </a:p>
          <a:p>
            <a:pPr marL="0" indent="0" algn="ctr">
              <a:buNone/>
            </a:pPr>
            <a:r>
              <a:rPr lang="en-GB" b="0" dirty="0">
                <a:solidFill>
                  <a:schemeClr val="bg1"/>
                </a:solidFill>
              </a:rPr>
              <a:t>Breathe in for a count of 7.</a:t>
            </a:r>
          </a:p>
          <a:p>
            <a:pPr marL="0" indent="0" algn="ctr">
              <a:buNone/>
            </a:pPr>
            <a:r>
              <a:rPr lang="en-GB" b="0" dirty="0">
                <a:solidFill>
                  <a:schemeClr val="bg1"/>
                </a:solidFill>
              </a:rPr>
              <a:t>Breathe out for a count of 11.</a:t>
            </a:r>
          </a:p>
          <a:p>
            <a:pPr marL="0" indent="0" algn="ctr">
              <a:buNone/>
            </a:pPr>
            <a:r>
              <a:rPr lang="en-GB" b="0" dirty="0">
                <a:solidFill>
                  <a:schemeClr val="bg1"/>
                </a:solidFill>
              </a:rPr>
              <a:t>Breathe comfortably!</a:t>
            </a:r>
          </a:p>
          <a:p>
            <a:pPr marL="0" indent="0" algn="ctr">
              <a:buNone/>
            </a:pPr>
            <a:endParaRPr lang="en-GB" b="0" dirty="0">
              <a:solidFill>
                <a:schemeClr val="bg1"/>
              </a:solidFill>
            </a:endParaRPr>
          </a:p>
        </p:txBody>
      </p:sp>
      <p:sp>
        <p:nvSpPr>
          <p:cNvPr id="13" name="Rectangle: Rounded Corners 12" descr="a purple rectangle with rounded corners containing the text: good for breaking a thought that wont go away">
            <a:extLst>
              <a:ext uri="{FF2B5EF4-FFF2-40B4-BE49-F238E27FC236}">
                <a16:creationId xmlns:a16="http://schemas.microsoft.com/office/drawing/2014/main" id="{F58C91BE-21F3-4E0D-9831-998664008410}"/>
              </a:ext>
            </a:extLst>
          </p:cNvPr>
          <p:cNvSpPr/>
          <p:nvPr/>
        </p:nvSpPr>
        <p:spPr>
          <a:xfrm>
            <a:off x="938462" y="1196251"/>
            <a:ext cx="10415337" cy="699327"/>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Good for relaxing and calming yourself down</a:t>
            </a:r>
          </a:p>
        </p:txBody>
      </p:sp>
      <p:pic>
        <p:nvPicPr>
          <p:cNvPr id="14" name="Picture 13" descr="Image of a woman practising controlled breathing" title="Breathing">
            <a:extLst>
              <a:ext uri="{FF2B5EF4-FFF2-40B4-BE49-F238E27FC236}">
                <a16:creationId xmlns:a16="http://schemas.microsoft.com/office/drawing/2014/main" id="{A0D2CF2D-5ACF-4CF5-A40F-1095F49E7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018" y="2726704"/>
            <a:ext cx="3034523" cy="3285408"/>
          </a:xfrm>
          <a:prstGeom prst="rect">
            <a:avLst/>
          </a:prstGeom>
        </p:spPr>
      </p:pic>
    </p:spTree>
    <p:extLst>
      <p:ext uri="{BB962C8B-B14F-4D97-AF65-F5344CB8AC3E}">
        <p14:creationId xmlns:p14="http://schemas.microsoft.com/office/powerpoint/2010/main" val="242519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D46F30-CA51-4C6F-8944-43B0C5B78F1F}"/>
              </a:ext>
            </a:extLst>
          </p:cNvPr>
          <p:cNvSpPr>
            <a:spLocks noGrp="1"/>
          </p:cNvSpPr>
          <p:nvPr>
            <p:ph type="title"/>
          </p:nvPr>
        </p:nvSpPr>
        <p:spPr>
          <a:xfrm>
            <a:off x="838200" y="365125"/>
            <a:ext cx="10515600" cy="1325563"/>
          </a:xfrm>
        </p:spPr>
        <p:txBody>
          <a:bodyPr/>
          <a:lstStyle/>
          <a:p>
            <a:pPr algn="ctr"/>
            <a:r>
              <a:rPr lang="en-GB" dirty="0"/>
              <a:t>Belly breathing</a:t>
            </a:r>
          </a:p>
        </p:txBody>
      </p:sp>
      <p:sp>
        <p:nvSpPr>
          <p:cNvPr id="11" name="Text Placeholder 5" descr="a red rectangle with rounded corners containing the text: works by taking your focus away from the thought and onto something else">
            <a:extLst>
              <a:ext uri="{FF2B5EF4-FFF2-40B4-BE49-F238E27FC236}">
                <a16:creationId xmlns:a16="http://schemas.microsoft.com/office/drawing/2014/main" id="{625ADE96-0ED6-4755-9952-15F5CCB8859F}"/>
              </a:ext>
            </a:extLst>
          </p:cNvPr>
          <p:cNvSpPr txBox="1">
            <a:spLocks/>
          </p:cNvSpPr>
          <p:nvPr/>
        </p:nvSpPr>
        <p:spPr>
          <a:xfrm>
            <a:off x="938462" y="2027377"/>
            <a:ext cx="10415337" cy="699327"/>
          </a:xfrm>
          <a:prstGeom prst="roundRect">
            <a:avLst/>
          </a:prstGeom>
          <a:solidFill>
            <a:srgbClr val="A53959"/>
          </a:solidFill>
          <a:ln w="12700" cap="flat" cmpd="sng" algn="ctr">
            <a:solidFill>
              <a:srgbClr val="A53959"/>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Works by taking your focus away from the thought and onto something else</a:t>
            </a:r>
          </a:p>
        </p:txBody>
      </p:sp>
      <p:sp>
        <p:nvSpPr>
          <p:cNvPr id="12" name="Text Placeholder 5" descr="a red rectangle with rounded corners containign the text:&#10;name out loud:&#10;5 things you can see; 4 things you can touch; 3 things you can hear; 2 things you can smell; 1 thing you can taste">
            <a:extLst>
              <a:ext uri="{FF2B5EF4-FFF2-40B4-BE49-F238E27FC236}">
                <a16:creationId xmlns:a16="http://schemas.microsoft.com/office/drawing/2014/main" id="{85E9C38B-F31F-4FFC-9875-5DB3C91CC050}"/>
              </a:ext>
            </a:extLst>
          </p:cNvPr>
          <p:cNvSpPr txBox="1">
            <a:spLocks/>
          </p:cNvSpPr>
          <p:nvPr/>
        </p:nvSpPr>
        <p:spPr>
          <a:xfrm>
            <a:off x="6324598" y="2956091"/>
            <a:ext cx="5029201" cy="3056021"/>
          </a:xfrm>
          <a:prstGeom prst="roundRect">
            <a:avLst/>
          </a:prstGeom>
          <a:solidFill>
            <a:srgbClr val="E93752"/>
          </a:solidFill>
          <a:ln w="12700" cap="flat" cmpd="sng" algn="ctr">
            <a:solidFill>
              <a:srgbClr val="E93752"/>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Breathe in through your nose, fill your lungs and let your belly expand.</a:t>
            </a:r>
          </a:p>
          <a:p>
            <a:pPr marL="0" indent="0" algn="ctr">
              <a:buNone/>
            </a:pPr>
            <a:r>
              <a:rPr lang="en-GB" b="0" dirty="0">
                <a:solidFill>
                  <a:schemeClr val="bg1"/>
                </a:solidFill>
              </a:rPr>
              <a:t>Breathe out through your mouth and let your belly fall.</a:t>
            </a:r>
          </a:p>
          <a:p>
            <a:pPr marL="0" indent="0" algn="ctr">
              <a:buNone/>
            </a:pPr>
            <a:r>
              <a:rPr lang="en-GB" b="0" dirty="0">
                <a:solidFill>
                  <a:schemeClr val="bg1"/>
                </a:solidFill>
              </a:rPr>
              <a:t>Breathe comfortably.</a:t>
            </a:r>
          </a:p>
        </p:txBody>
      </p:sp>
      <p:sp>
        <p:nvSpPr>
          <p:cNvPr id="13" name="Rectangle: Rounded Corners 12" descr="a purple rectangle with rounded corners containing the text: good for breaking a thought that wont go away">
            <a:extLst>
              <a:ext uri="{FF2B5EF4-FFF2-40B4-BE49-F238E27FC236}">
                <a16:creationId xmlns:a16="http://schemas.microsoft.com/office/drawing/2014/main" id="{72E6302F-A3A7-42D6-A311-AB0410FB3592}"/>
              </a:ext>
            </a:extLst>
          </p:cNvPr>
          <p:cNvSpPr/>
          <p:nvPr/>
        </p:nvSpPr>
        <p:spPr>
          <a:xfrm>
            <a:off x="938462" y="1196251"/>
            <a:ext cx="10415337" cy="699327"/>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Good for relaxing and calming yourself down</a:t>
            </a:r>
          </a:p>
        </p:txBody>
      </p:sp>
      <p:pic>
        <p:nvPicPr>
          <p:cNvPr id="14" name="Picture 13" descr="Image of a woman practising controlled breathing" title="Breathing">
            <a:extLst>
              <a:ext uri="{FF2B5EF4-FFF2-40B4-BE49-F238E27FC236}">
                <a16:creationId xmlns:a16="http://schemas.microsoft.com/office/drawing/2014/main" id="{739B6A95-C821-4046-8B1C-ABC6E1F13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018" y="2726704"/>
            <a:ext cx="3034523" cy="3285408"/>
          </a:xfrm>
          <a:prstGeom prst="rect">
            <a:avLst/>
          </a:prstGeom>
        </p:spPr>
      </p:pic>
    </p:spTree>
    <p:extLst>
      <p:ext uri="{BB962C8B-B14F-4D97-AF65-F5344CB8AC3E}">
        <p14:creationId xmlns:p14="http://schemas.microsoft.com/office/powerpoint/2010/main" val="4115670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descr="a purple rectangle with rounded corners containing the hyperlink to the survey">
            <a:extLst>
              <a:ext uri="{FF2B5EF4-FFF2-40B4-BE49-F238E27FC236}">
                <a16:creationId xmlns:a16="http://schemas.microsoft.com/office/drawing/2014/main" id="{8FE6BD03-188B-4D20-83FE-CB11A57A484D}"/>
              </a:ext>
            </a:extLst>
          </p:cNvPr>
          <p:cNvSpPr/>
          <p:nvPr/>
        </p:nvSpPr>
        <p:spPr>
          <a:xfrm>
            <a:off x="3653790" y="4754608"/>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b="1" dirty="0">
                <a:solidFill>
                  <a:schemeClr val="bg2"/>
                </a:solidFill>
                <a:hlinkClick r:id="rId3">
                  <a:extLst>
                    <a:ext uri="{A12FA001-AC4F-418D-AE19-62706E023703}">
                      <ahyp:hlinkClr xmlns:ahyp="http://schemas.microsoft.com/office/drawing/2018/hyperlinkcolor" val="tx"/>
                    </a:ext>
                  </a:extLst>
                </a:hlinkClick>
              </a:rPr>
              <a:t>Click Here for Survey</a:t>
            </a:r>
            <a:endParaRPr lang="en-GB" sz="2400" b="1" u="sng" dirty="0">
              <a:solidFill>
                <a:schemeClr val="bg2"/>
              </a:solidFill>
            </a:endParaRP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a:extLst>
              <a:ext uri="{FF2B5EF4-FFF2-40B4-BE49-F238E27FC236}">
                <a16:creationId xmlns:a16="http://schemas.microsoft.com/office/drawing/2014/main" id="{F326BC29-8FBD-418F-9FA2-13154C63230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40" y="1490998"/>
            <a:ext cx="3902441" cy="3242470"/>
          </a:xfrm>
          <a:prstGeom prst="rect">
            <a:avLst/>
          </a:prstGeom>
        </p:spPr>
      </p:pic>
      <p:pic>
        <p:nvPicPr>
          <p:cNvPr id="9" name="Picture 2">
            <a:extLst>
              <a:ext uri="{FF2B5EF4-FFF2-40B4-BE49-F238E27FC236}">
                <a16:creationId xmlns:a16="http://schemas.microsoft.com/office/drawing/2014/main" id="{D425CCBD-83FF-459F-9E82-8695BDB80B55}"/>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spire logo ">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639" y="428162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val="tx"/>
                    </a:ext>
                  </a:extLst>
                </a:hlinkClick>
              </a:rPr>
              <a:t>aspire-higher.co.uk/</a:t>
            </a:r>
            <a:r>
              <a:rPr lang="en-GB" dirty="0">
                <a:solidFill>
                  <a:srgbClr val="A53959"/>
                </a:solidFill>
              </a:rPr>
              <a:t> </a:t>
            </a:r>
          </a:p>
        </p:txBody>
      </p:sp>
      <p:pic>
        <p:nvPicPr>
          <p:cNvPr id="26" name="Picture 25" descr="Twitter sign ">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161112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550A-0ACE-4B99-8F77-E6F0093920BC}"/>
              </a:ext>
            </a:extLst>
          </p:cNvPr>
          <p:cNvSpPr>
            <a:spLocks noGrp="1"/>
          </p:cNvSpPr>
          <p:nvPr>
            <p:ph type="title"/>
          </p:nvPr>
        </p:nvSpPr>
        <p:spPr/>
        <p:txBody>
          <a:bodyPr/>
          <a:lstStyle/>
          <a:p>
            <a:r>
              <a:rPr lang="en-GB"/>
              <a:t>Success with Stress:</a:t>
            </a:r>
            <a:br>
              <a:rPr lang="en-GB"/>
            </a:br>
            <a:r>
              <a:rPr lang="en-GB"/>
              <a:t>Breathing Techniques</a:t>
            </a:r>
          </a:p>
        </p:txBody>
      </p:sp>
    </p:spTree>
    <p:extLst>
      <p:ext uri="{BB962C8B-B14F-4D97-AF65-F5344CB8AC3E}">
        <p14:creationId xmlns:p14="http://schemas.microsoft.com/office/powerpoint/2010/main" val="346232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388620" y="648465"/>
            <a:ext cx="11465560" cy="1325563"/>
          </a:xfrm>
        </p:spPr>
        <p:txBody>
          <a:bodyPr/>
          <a:lstStyle/>
          <a:p>
            <a:pPr algn="ctr"/>
            <a:r>
              <a:rPr lang="en-GB" kern="0" spc="-120" dirty="0">
                <a:latin typeface="Arial" panose="020B0604020202020204" pitchFamily="34" charset="0"/>
                <a:cs typeface="Arial" panose="020B0604020202020204" pitchFamily="34" charset="0"/>
              </a:rPr>
              <a:t>Want this resource in another format?</a:t>
            </a: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1737360" y="1558529"/>
            <a:ext cx="8717280" cy="830997"/>
          </a:xfrm>
          <a:prstGeom prst="rect">
            <a:avLst/>
          </a:prstGeom>
        </p:spPr>
        <p:txBody>
          <a:bodyPr wrap="square">
            <a:spAutoFit/>
          </a:bodyPr>
          <a:lstStyle/>
          <a:p>
            <a:pPr algn="ctr"/>
            <a:r>
              <a:rPr lang="en-GB" sz="2400" dirty="0"/>
              <a:t>If you require this presentation with an audio voiceover and subtitles, click the link below.</a:t>
            </a:r>
          </a:p>
        </p:txBody>
      </p:sp>
      <p:sp>
        <p:nvSpPr>
          <p:cNvPr id="5" name="Rectangle: Rounded Corners 4" descr="a box with rounded corners that contains the hyperlink to the Aspire Higher survey">
            <a:extLst>
              <a:ext uri="{FF2B5EF4-FFF2-40B4-BE49-F238E27FC236}">
                <a16:creationId xmlns:a16="http://schemas.microsoft.com/office/drawing/2014/main" id="{483F341A-5BC0-4E86-89F3-D457EDCC2C78}"/>
              </a:ext>
            </a:extLst>
          </p:cNvPr>
          <p:cNvSpPr/>
          <p:nvPr/>
        </p:nvSpPr>
        <p:spPr>
          <a:xfrm>
            <a:off x="821466" y="2849505"/>
            <a:ext cx="10549068" cy="711438"/>
          </a:xfrm>
          <a:prstGeom prst="roundRect">
            <a:avLst/>
          </a:prstGeom>
          <a:solidFill>
            <a:srgbClr val="E93752"/>
          </a:solidFill>
          <a:ln w="76200">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u="sng" dirty="0">
                <a:solidFill>
                  <a:schemeClr val="bg1"/>
                </a:solidFill>
                <a:hlinkClick r:id="rId3">
                  <a:extLst>
                    <a:ext uri="{A12FA001-AC4F-418D-AE19-62706E023703}">
                      <ahyp:hlinkClr xmlns:ahyp="http://schemas.microsoft.com/office/drawing/2018/hyperlinkcolor" val="tx"/>
                    </a:ext>
                  </a:extLst>
                </a:hlinkClick>
              </a:rPr>
              <a:t>Click Here for Breathing Techniques Presentation with Audio and Subtitles</a:t>
            </a:r>
            <a:endParaRPr lang="en-GB" sz="2400" dirty="0">
              <a:solidFill>
                <a:schemeClr val="bg1"/>
              </a:solidFill>
            </a:endParaRPr>
          </a:p>
        </p:txBody>
      </p:sp>
      <p:pic>
        <p:nvPicPr>
          <p:cNvPr id="1026" name="Picture 2" descr="See the source image">
            <a:extLst>
              <a:ext uri="{FF2B5EF4-FFF2-40B4-BE49-F238E27FC236}">
                <a16:creationId xmlns:a16="http://schemas.microsoft.com/office/drawing/2014/main" id="{03F8A590-EE4B-4B6F-A725-7257940B7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75" b="9783"/>
          <a:stretch/>
        </p:blipFill>
        <p:spPr bwMode="auto">
          <a:xfrm>
            <a:off x="3268153" y="3660225"/>
            <a:ext cx="1305411" cy="1072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CF02244-299B-4498-BA31-BB67AEEAEA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44" b="12557"/>
          <a:stretch/>
        </p:blipFill>
        <p:spPr bwMode="auto">
          <a:xfrm>
            <a:off x="7618438" y="3701839"/>
            <a:ext cx="1361540" cy="10306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descr="a box with rounded corners that contains the hyperlink to the Aspire Higher survey">
            <a:extLst>
              <a:ext uri="{FF2B5EF4-FFF2-40B4-BE49-F238E27FC236}">
                <a16:creationId xmlns:a16="http://schemas.microsoft.com/office/drawing/2014/main" id="{8E48B07E-4409-4196-A72E-64F97926A640}"/>
              </a:ext>
            </a:extLst>
          </p:cNvPr>
          <p:cNvSpPr/>
          <p:nvPr/>
        </p:nvSpPr>
        <p:spPr>
          <a:xfrm>
            <a:off x="2735580" y="5118092"/>
            <a:ext cx="6720840" cy="645564"/>
          </a:xfrm>
          <a:prstGeom prst="roundRect">
            <a:avLst/>
          </a:prstGeom>
          <a:solidFill>
            <a:srgbClr val="6B355A"/>
          </a:solidFill>
          <a:ln w="76200">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solidFill>
                  <a:schemeClr val="bg1"/>
                </a:solidFill>
              </a:rPr>
              <a:t>Use  the       button to adjust subtitle options </a:t>
            </a:r>
          </a:p>
        </p:txBody>
      </p:sp>
      <p:pic>
        <p:nvPicPr>
          <p:cNvPr id="6" name="Picture 5">
            <a:extLst>
              <a:ext uri="{FF2B5EF4-FFF2-40B4-BE49-F238E27FC236}">
                <a16:creationId xmlns:a16="http://schemas.microsoft.com/office/drawing/2014/main" id="{FC5E098D-910A-41C2-B24A-F947EE8939A9}"/>
              </a:ext>
            </a:extLst>
          </p:cNvPr>
          <p:cNvPicPr>
            <a:picLocks noChangeAspect="1"/>
          </p:cNvPicPr>
          <p:nvPr/>
        </p:nvPicPr>
        <p:blipFill>
          <a:blip r:embed="rId6"/>
          <a:stretch>
            <a:fillRect/>
          </a:stretch>
        </p:blipFill>
        <p:spPr>
          <a:xfrm>
            <a:off x="4390134" y="5257444"/>
            <a:ext cx="366859" cy="366859"/>
          </a:xfrm>
          <a:prstGeom prst="rect">
            <a:avLst/>
          </a:prstGeom>
        </p:spPr>
      </p:pic>
    </p:spTree>
    <p:extLst>
      <p:ext uri="{BB962C8B-B14F-4D97-AF65-F5344CB8AC3E}">
        <p14:creationId xmlns:p14="http://schemas.microsoft.com/office/powerpoint/2010/main" val="421374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normAutofit fontScale="90000"/>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Please complete the survey – it takes just 2 minutes!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It will help us support you more in the future!</a:t>
            </a:r>
          </a:p>
        </p:txBody>
      </p:sp>
      <p:sp>
        <p:nvSpPr>
          <p:cNvPr id="5" name="Rectangle: Rounded Corners 4" descr="a purple rectangle with rounded corners containing the hyperlink to the survey">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hlinkClick r:id="rId3">
                  <a:extLst>
                    <a:ext uri="{A12FA001-AC4F-418D-AE19-62706E023703}">
                      <ahyp:hlinkClr xmlns:ahyp="http://schemas.microsoft.com/office/drawing/2018/hyperlinkcolor" val="tx"/>
                    </a:ext>
                  </a:extLst>
                </a:hlinkClick>
              </a:rPr>
              <a:t>Click here for survey</a:t>
            </a: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rPr>
              <a:t> </a:t>
            </a:r>
            <a:endParaRPr kumimoji="0" lang="en-GB" sz="2400" b="1" i="0" u="sng" strike="noStrike" kern="1200" cap="none" spc="0" normalizeH="0" baseline="0" noProof="0" dirty="0">
              <a:ln>
                <a:noFill/>
              </a:ln>
              <a:solidFill>
                <a:srgbClr val="44546A">
                  <a:lumMod val="20000"/>
                  <a:lumOff val="80000"/>
                </a:srgbClr>
              </a:solidFill>
              <a:effectLst/>
              <a:uLnTx/>
              <a:uFillTx/>
              <a:latin typeface="Arial"/>
              <a:ea typeface="+mn-ea"/>
              <a:cs typeface="+mn-cs"/>
            </a:endParaRPr>
          </a:p>
        </p:txBody>
      </p:sp>
      <p:pic>
        <p:nvPicPr>
          <p:cNvPr id="2050" name="Picture 2">
            <a:extLst>
              <a:ext uri="{FF2B5EF4-FFF2-40B4-BE49-F238E27FC236}">
                <a16:creationId xmlns:a16="http://schemas.microsoft.com/office/drawing/2014/main" id="{A27B71C1-78EE-4035-895E-F7A7E9C586B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5B81C69-2B51-47FE-9BA8-A34736CA05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981" y="1958373"/>
            <a:ext cx="5715000" cy="3057525"/>
          </a:xfrm>
          <a:prstGeom prst="rect">
            <a:avLst/>
          </a:prstGeom>
        </p:spPr>
      </p:pic>
    </p:spTree>
    <p:extLst>
      <p:ext uri="{BB962C8B-B14F-4D97-AF65-F5344CB8AC3E}">
        <p14:creationId xmlns:p14="http://schemas.microsoft.com/office/powerpoint/2010/main" val="348902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BF0C-644B-49FF-9F44-9AC8EC4855A2}"/>
              </a:ext>
            </a:extLst>
          </p:cNvPr>
          <p:cNvSpPr>
            <a:spLocks noGrp="1"/>
          </p:cNvSpPr>
          <p:nvPr>
            <p:ph type="title"/>
          </p:nvPr>
        </p:nvSpPr>
        <p:spPr/>
        <p:txBody>
          <a:bodyPr/>
          <a:lstStyle/>
          <a:p>
            <a:pPr algn="ctr"/>
            <a:r>
              <a:rPr lang="en-GB" u="sng" dirty="0"/>
              <a:t>Content of the session</a:t>
            </a:r>
          </a:p>
        </p:txBody>
      </p:sp>
      <p:sp>
        <p:nvSpPr>
          <p:cNvPr id="4" name="Text Placeholder 2">
            <a:extLst>
              <a:ext uri="{FF2B5EF4-FFF2-40B4-BE49-F238E27FC236}">
                <a16:creationId xmlns:a16="http://schemas.microsoft.com/office/drawing/2014/main" id="{3FBDF1AA-F4B3-4B5D-A7A3-E1D1FEB1D783}"/>
              </a:ext>
            </a:extLst>
          </p:cNvPr>
          <p:cNvSpPr>
            <a:spLocks noGrp="1"/>
          </p:cNvSpPr>
          <p:nvPr>
            <p:ph type="body" sz="quarter" idx="10"/>
          </p:nvPr>
        </p:nvSpPr>
        <p:spPr>
          <a:xfrm>
            <a:off x="838200" y="1857375"/>
            <a:ext cx="10515600" cy="4002088"/>
          </a:xfrm>
        </p:spPr>
        <p:txBody>
          <a:bodyPr/>
          <a:lstStyle/>
          <a:p>
            <a:pPr marL="457200" indent="-457200">
              <a:lnSpc>
                <a:spcPct val="150000"/>
              </a:lnSpc>
            </a:pPr>
            <a:r>
              <a:rPr lang="en-GB" kern="0" spc="-120" dirty="0">
                <a:latin typeface="Arial" panose="020B0604020202020204" pitchFamily="34" charset="0"/>
                <a:cs typeface="Arial" panose="020B0604020202020204" pitchFamily="34" charset="0"/>
              </a:rPr>
              <a:t>What are stress and resilience?</a:t>
            </a:r>
          </a:p>
          <a:p>
            <a:pPr marL="457200" indent="-457200">
              <a:lnSpc>
                <a:spcPct val="150000"/>
              </a:lnSpc>
            </a:pPr>
            <a:r>
              <a:rPr lang="en-GB" kern="0" spc="-120" dirty="0">
                <a:latin typeface="Arial" panose="020B0604020202020204" pitchFamily="34" charset="0"/>
                <a:cs typeface="Arial" panose="020B0604020202020204" pitchFamily="34" charset="0"/>
              </a:rPr>
              <a:t>What breathing techniques can I try?</a:t>
            </a:r>
          </a:p>
        </p:txBody>
      </p:sp>
    </p:spTree>
    <p:extLst>
      <p:ext uri="{BB962C8B-B14F-4D97-AF65-F5344CB8AC3E}">
        <p14:creationId xmlns:p14="http://schemas.microsoft.com/office/powerpoint/2010/main" val="35106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682926"/>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What are Stress and Resilience?</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descr="Resilience, noun, the capacity to recover quickly from difficulties; toughness is written in a square with rounded corners.">
            <a:extLst>
              <a:ext uri="{FF2B5EF4-FFF2-40B4-BE49-F238E27FC236}">
                <a16:creationId xmlns:a16="http://schemas.microsoft.com/office/drawing/2014/main" id="{EF011DAA-99A3-49A2-92A7-AD823BF6FB2E}"/>
              </a:ext>
            </a:extLst>
          </p:cNvPr>
          <p:cNvSpPr/>
          <p:nvPr/>
        </p:nvSpPr>
        <p:spPr>
          <a:xfrm>
            <a:off x="6372675" y="2971339"/>
            <a:ext cx="4893088" cy="1993127"/>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
        <p:nvSpPr>
          <p:cNvPr id="6" name="Rectangle: Rounded Corners 5" descr="Stress, noun, a state of mental or emotional strain or tension resulting from adverse or demanding circumstances is written in a square with rounded corners.">
            <a:extLst>
              <a:ext uri="{FF2B5EF4-FFF2-40B4-BE49-F238E27FC236}">
                <a16:creationId xmlns:a16="http://schemas.microsoft.com/office/drawing/2014/main" id="{7342A5F8-F236-493C-A3C8-B9E03B819901}"/>
              </a:ext>
            </a:extLst>
          </p:cNvPr>
          <p:cNvSpPr/>
          <p:nvPr/>
        </p:nvSpPr>
        <p:spPr>
          <a:xfrm>
            <a:off x="926236" y="2971340"/>
            <a:ext cx="4733290" cy="1993127"/>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0" lang="en-GB" sz="2000" b="0" i="0" u="none" strike="noStrike" kern="1200" cap="none" spc="0" normalizeH="0" baseline="0" noProof="0" dirty="0">
              <a:ln>
                <a:noFill/>
              </a:ln>
              <a:solidFill>
                <a:prstClr val="black"/>
              </a:solidFill>
              <a:effectLst/>
              <a:uLnTx/>
              <a:uFillTx/>
              <a:latin typeface="Arial MT Lt"/>
            </a:endParaRPr>
          </a:p>
        </p:txBody>
      </p:sp>
      <p:sp>
        <p:nvSpPr>
          <p:cNvPr id="2" name="Rectangle 1">
            <a:extLst>
              <a:ext uri="{FF2B5EF4-FFF2-40B4-BE49-F238E27FC236}">
                <a16:creationId xmlns:a16="http://schemas.microsoft.com/office/drawing/2014/main" id="{4CEB4034-A42B-4EFB-8FE7-01B47034A837}"/>
              </a:ext>
              <a:ext uri="{C183D7F6-B498-43B3-948B-1728B52AA6E4}">
                <adec:decorative xmlns:adec="http://schemas.microsoft.com/office/drawing/2017/decorative" val="1"/>
              </a:ext>
            </a:extLst>
          </p:cNvPr>
          <p:cNvSpPr/>
          <p:nvPr/>
        </p:nvSpPr>
        <p:spPr>
          <a:xfrm>
            <a:off x="6247469" y="3047078"/>
            <a:ext cx="5143500" cy="1446550"/>
          </a:xfrm>
          <a:prstGeom prst="rect">
            <a:avLst/>
          </a:prstGeom>
        </p:spPr>
        <p:txBody>
          <a:bodyPr wrap="square">
            <a:spAutoFit/>
          </a:bodyPr>
          <a:lstStyle/>
          <a:p>
            <a:pPr algn="ctr"/>
            <a:r>
              <a:rPr lang="en-GB" sz="2800" b="1" dirty="0"/>
              <a:t>Resilience</a:t>
            </a:r>
          </a:p>
          <a:p>
            <a:pPr algn="ctr"/>
            <a:r>
              <a:rPr lang="en-GB" sz="2000" dirty="0"/>
              <a:t>NOUN</a:t>
            </a:r>
          </a:p>
          <a:p>
            <a:pPr algn="ctr"/>
            <a:r>
              <a:rPr lang="en-GB" sz="2000" dirty="0"/>
              <a:t>the capacity to recover quickly from difficulties; toughness.</a:t>
            </a:r>
          </a:p>
        </p:txBody>
      </p:sp>
      <p:sp>
        <p:nvSpPr>
          <p:cNvPr id="3" name="Rectangle 2">
            <a:extLst>
              <a:ext uri="{FF2B5EF4-FFF2-40B4-BE49-F238E27FC236}">
                <a16:creationId xmlns:a16="http://schemas.microsoft.com/office/drawing/2014/main" id="{8D322A69-183A-4278-81F4-9C6F84DA493D}"/>
              </a:ext>
              <a:ext uri="{C183D7F6-B498-43B3-948B-1728B52AA6E4}">
                <adec:decorative xmlns:adec="http://schemas.microsoft.com/office/drawing/2017/decorative" val="1"/>
              </a:ext>
            </a:extLst>
          </p:cNvPr>
          <p:cNvSpPr/>
          <p:nvPr/>
        </p:nvSpPr>
        <p:spPr>
          <a:xfrm>
            <a:off x="696031" y="3047078"/>
            <a:ext cx="5193699" cy="1754326"/>
          </a:xfrm>
          <a:prstGeom prst="rect">
            <a:avLst/>
          </a:prstGeom>
        </p:spPr>
        <p:txBody>
          <a:bodyPr wrap="square">
            <a:spAutoFit/>
          </a:bodyPr>
          <a:lstStyle/>
          <a:p>
            <a:pPr algn="ctr"/>
            <a:r>
              <a:rPr lang="en-GB" sz="2800" b="1" dirty="0"/>
              <a:t>Stress</a:t>
            </a:r>
          </a:p>
          <a:p>
            <a:pPr algn="ctr"/>
            <a:r>
              <a:rPr lang="en-GB" sz="2000" dirty="0"/>
              <a:t>NOUN</a:t>
            </a:r>
          </a:p>
          <a:p>
            <a:pPr lvl="0" algn="ctr">
              <a:defRPr/>
            </a:pPr>
            <a:r>
              <a:rPr lang="en-GB" sz="2000" dirty="0"/>
              <a:t>a state of mental or emotional strain or tension resulting from adverse or demanding circumstances.</a:t>
            </a:r>
            <a:endParaRPr lang="en-GB" sz="2000" dirty="0">
              <a:solidFill>
                <a:prstClr val="black"/>
              </a:solidFill>
              <a:latin typeface="Arial MT Lt"/>
            </a:endParaRPr>
          </a:p>
        </p:txBody>
      </p:sp>
    </p:spTree>
    <p:extLst>
      <p:ext uri="{BB962C8B-B14F-4D97-AF65-F5344CB8AC3E}">
        <p14:creationId xmlns:p14="http://schemas.microsoft.com/office/powerpoint/2010/main" val="82011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0BBF77-044C-4067-94A9-714493E6D28C}"/>
              </a:ext>
            </a:extLst>
          </p:cNvPr>
          <p:cNvSpPr>
            <a:spLocks noGrp="1"/>
          </p:cNvSpPr>
          <p:nvPr>
            <p:ph type="title"/>
          </p:nvPr>
        </p:nvSpPr>
        <p:spPr>
          <a:xfrm>
            <a:off x="838200" y="365125"/>
            <a:ext cx="10515600" cy="1325563"/>
          </a:xfrm>
        </p:spPr>
        <p:txBody>
          <a:bodyPr/>
          <a:lstStyle/>
          <a:p>
            <a:pPr algn="ctr"/>
            <a:r>
              <a:rPr lang="en-GB" dirty="0"/>
              <a:t>What is Stress?</a:t>
            </a:r>
          </a:p>
        </p:txBody>
      </p:sp>
      <p:sp>
        <p:nvSpPr>
          <p:cNvPr id="11" name="Text Placeholder 2">
            <a:extLst>
              <a:ext uri="{FF2B5EF4-FFF2-40B4-BE49-F238E27FC236}">
                <a16:creationId xmlns:a16="http://schemas.microsoft.com/office/drawing/2014/main" id="{F9FCF1C8-4045-4561-8295-8953480A31B2}"/>
              </a:ext>
            </a:extLst>
          </p:cNvPr>
          <p:cNvSpPr>
            <a:spLocks noGrp="1"/>
          </p:cNvSpPr>
          <p:nvPr>
            <p:ph type="body" sz="quarter" idx="10"/>
          </p:nvPr>
        </p:nvSpPr>
        <p:spPr>
          <a:xfrm>
            <a:off x="838200" y="1027906"/>
            <a:ext cx="10515600" cy="4002088"/>
          </a:xfrm>
        </p:spPr>
        <p:txBody>
          <a:bodyPr/>
          <a:lstStyle/>
          <a:p>
            <a:pPr marL="0" indent="0" algn="ctr">
              <a:buNone/>
            </a:pPr>
            <a:r>
              <a:rPr lang="en-GB" b="0" dirty="0">
                <a:solidFill>
                  <a:schemeClr val="tx1"/>
                </a:solidFill>
              </a:rPr>
              <a:t>Stress is a normal response from your body when it feels threatened.</a:t>
            </a:r>
          </a:p>
        </p:txBody>
      </p:sp>
      <p:sp>
        <p:nvSpPr>
          <p:cNvPr id="12" name="Rectangle: Rounded Corners 11" descr="a red rectangle with rounded corners containing the text:&#10;Fight or flight response&#10;Feelings of fear, anxiety, anger">
            <a:extLst>
              <a:ext uri="{FF2B5EF4-FFF2-40B4-BE49-F238E27FC236}">
                <a16:creationId xmlns:a16="http://schemas.microsoft.com/office/drawing/2014/main" id="{4D409200-C129-45B2-B69D-1C8B98CC95F9}"/>
              </a:ext>
            </a:extLst>
          </p:cNvPr>
          <p:cNvSpPr/>
          <p:nvPr/>
        </p:nvSpPr>
        <p:spPr>
          <a:xfrm>
            <a:off x="5630461" y="2300192"/>
            <a:ext cx="4682002" cy="2592959"/>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Fight or flight response</a:t>
            </a:r>
          </a:p>
          <a:p>
            <a:pPr algn="ctr"/>
            <a:r>
              <a:rPr lang="en-GB" sz="2400" dirty="0">
                <a:solidFill>
                  <a:schemeClr val="bg1"/>
                </a:solidFill>
              </a:rPr>
              <a:t>Feelings of fear, anxiety, anger</a:t>
            </a:r>
          </a:p>
        </p:txBody>
      </p:sp>
      <p:pic>
        <p:nvPicPr>
          <p:cNvPr id="13" name="Picture 12" descr="An image of a person with their head resting into their hands" title="What is Stress">
            <a:extLst>
              <a:ext uri="{FF2B5EF4-FFF2-40B4-BE49-F238E27FC236}">
                <a16:creationId xmlns:a16="http://schemas.microsoft.com/office/drawing/2014/main" id="{8B84B583-FE19-433A-9F11-5E762F52C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869" y="2326830"/>
            <a:ext cx="2539682" cy="2539682"/>
          </a:xfrm>
          <a:prstGeom prst="rect">
            <a:avLst/>
          </a:prstGeom>
        </p:spPr>
      </p:pic>
    </p:spTree>
    <p:extLst>
      <p:ext uri="{BB962C8B-B14F-4D97-AF65-F5344CB8AC3E}">
        <p14:creationId xmlns:p14="http://schemas.microsoft.com/office/powerpoint/2010/main" val="370231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132095F-B79D-4DC7-8699-B6BA98322B2E}"/>
              </a:ext>
            </a:extLst>
          </p:cNvPr>
          <p:cNvSpPr>
            <a:spLocks noGrp="1"/>
          </p:cNvSpPr>
          <p:nvPr>
            <p:ph type="title"/>
          </p:nvPr>
        </p:nvSpPr>
        <p:spPr>
          <a:xfrm>
            <a:off x="838200" y="365125"/>
            <a:ext cx="10515600" cy="1325563"/>
          </a:xfrm>
        </p:spPr>
        <p:txBody>
          <a:bodyPr/>
          <a:lstStyle/>
          <a:p>
            <a:pPr algn="ctr"/>
            <a:r>
              <a:rPr lang="en-GB" dirty="0"/>
              <a:t>What is Resilience?</a:t>
            </a:r>
          </a:p>
        </p:txBody>
      </p:sp>
      <p:sp>
        <p:nvSpPr>
          <p:cNvPr id="10" name="Text Placeholder 2">
            <a:extLst>
              <a:ext uri="{FF2B5EF4-FFF2-40B4-BE49-F238E27FC236}">
                <a16:creationId xmlns:a16="http://schemas.microsoft.com/office/drawing/2014/main" id="{F664487E-B669-4E22-860A-95F280334C56}"/>
              </a:ext>
            </a:extLst>
          </p:cNvPr>
          <p:cNvSpPr>
            <a:spLocks noGrp="1"/>
          </p:cNvSpPr>
          <p:nvPr>
            <p:ph type="body" sz="quarter" idx="10"/>
          </p:nvPr>
        </p:nvSpPr>
        <p:spPr>
          <a:xfrm>
            <a:off x="838200" y="1027906"/>
            <a:ext cx="10515600" cy="4515240"/>
          </a:xfrm>
        </p:spPr>
        <p:txBody>
          <a:bodyPr/>
          <a:lstStyle/>
          <a:p>
            <a:pPr marL="0" indent="0" algn="ctr">
              <a:buNone/>
            </a:pPr>
            <a:r>
              <a:rPr lang="en-GB" b="0" dirty="0">
                <a:solidFill>
                  <a:schemeClr val="tx1"/>
                </a:solidFill>
              </a:rPr>
              <a:t>Resilience is the mental processes we all have to deal with challenging and difficult situations.</a:t>
            </a:r>
          </a:p>
        </p:txBody>
      </p:sp>
      <p:sp>
        <p:nvSpPr>
          <p:cNvPr id="11" name="Rectangle: Rounded Corners 10" descr="a red rectangle with rounded corners containing the text:&#10;Fight or flight response&#10;Feelings of fear, anxiety, anger">
            <a:extLst>
              <a:ext uri="{FF2B5EF4-FFF2-40B4-BE49-F238E27FC236}">
                <a16:creationId xmlns:a16="http://schemas.microsoft.com/office/drawing/2014/main" id="{95AF1268-FD44-4758-A744-AF61D50CCB32}"/>
              </a:ext>
            </a:extLst>
          </p:cNvPr>
          <p:cNvSpPr/>
          <p:nvPr/>
        </p:nvSpPr>
        <p:spPr>
          <a:xfrm>
            <a:off x="1515661" y="2353469"/>
            <a:ext cx="4682002" cy="2592959"/>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r>
              <a:rPr lang="en-GB" sz="2400" dirty="0">
                <a:solidFill>
                  <a:schemeClr val="bg1"/>
                </a:solidFill>
              </a:rPr>
              <a:t>You have it and you can work on it so you have more</a:t>
            </a:r>
          </a:p>
          <a:p>
            <a:pPr algn="ctr"/>
            <a:endParaRPr lang="en-GB" sz="2400" dirty="0">
              <a:solidFill>
                <a:schemeClr val="bg1"/>
              </a:solidFill>
            </a:endParaRPr>
          </a:p>
        </p:txBody>
      </p:sp>
      <p:pic>
        <p:nvPicPr>
          <p:cNvPr id="12" name="Picture 11" descr="An image of an arrow pushing into a series of lines that a bending slightly to show how they can bounce back" title="Resilience">
            <a:extLst>
              <a:ext uri="{FF2B5EF4-FFF2-40B4-BE49-F238E27FC236}">
                <a16:creationId xmlns:a16="http://schemas.microsoft.com/office/drawing/2014/main" id="{A12743D2-DB1B-47D5-9BE7-C7FBD6B56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879" y="2353469"/>
            <a:ext cx="2539682" cy="2539682"/>
          </a:xfrm>
          <a:prstGeom prst="rect">
            <a:avLst/>
          </a:prstGeom>
        </p:spPr>
      </p:pic>
    </p:spTree>
    <p:extLst>
      <p:ext uri="{BB962C8B-B14F-4D97-AF65-F5344CB8AC3E}">
        <p14:creationId xmlns:p14="http://schemas.microsoft.com/office/powerpoint/2010/main" val="299915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9D700BF-DFD3-48B3-80BD-D1CAE9EFF361}"/>
              </a:ext>
            </a:extLst>
          </p:cNvPr>
          <p:cNvSpPr>
            <a:spLocks noGrp="1"/>
          </p:cNvSpPr>
          <p:nvPr>
            <p:ph type="title"/>
          </p:nvPr>
        </p:nvSpPr>
        <p:spPr>
          <a:xfrm>
            <a:off x="838200" y="365125"/>
            <a:ext cx="10515600" cy="1325563"/>
          </a:xfrm>
        </p:spPr>
        <p:txBody>
          <a:bodyPr/>
          <a:lstStyle/>
          <a:p>
            <a:pPr algn="ctr"/>
            <a:r>
              <a:rPr lang="en-GB" dirty="0"/>
              <a:t>How does this connect to resilience?</a:t>
            </a:r>
          </a:p>
        </p:txBody>
      </p:sp>
      <p:sp>
        <p:nvSpPr>
          <p:cNvPr id="11" name="Rectangle: Rounded Corners 10" descr="a purple rectangle containing the text:&#10;stressful situations need resilience to deal with them.">
            <a:extLst>
              <a:ext uri="{FF2B5EF4-FFF2-40B4-BE49-F238E27FC236}">
                <a16:creationId xmlns:a16="http://schemas.microsoft.com/office/drawing/2014/main" id="{F72A338C-EC8B-4852-8A70-6209D0AC6E95}"/>
              </a:ext>
            </a:extLst>
          </p:cNvPr>
          <p:cNvSpPr/>
          <p:nvPr/>
        </p:nvSpPr>
        <p:spPr>
          <a:xfrm>
            <a:off x="838200" y="1836052"/>
            <a:ext cx="3740513" cy="1244032"/>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Stressful situations need resilience to deal with them</a:t>
            </a:r>
          </a:p>
        </p:txBody>
      </p:sp>
      <p:sp>
        <p:nvSpPr>
          <p:cNvPr id="12" name="Text Placeholder 5" descr="a red square containing the text:&#10;finding ways to deal with negative emotions is building your resilience.">
            <a:extLst>
              <a:ext uri="{FF2B5EF4-FFF2-40B4-BE49-F238E27FC236}">
                <a16:creationId xmlns:a16="http://schemas.microsoft.com/office/drawing/2014/main" id="{1134E83F-F164-43AF-97E5-9E3B256FD80E}"/>
              </a:ext>
            </a:extLst>
          </p:cNvPr>
          <p:cNvSpPr>
            <a:spLocks noGrp="1"/>
          </p:cNvSpPr>
          <p:nvPr>
            <p:ph type="body" sz="quarter" idx="10"/>
          </p:nvPr>
        </p:nvSpPr>
        <p:spPr>
          <a:xfrm>
            <a:off x="7406390" y="1836052"/>
            <a:ext cx="3947410" cy="1244033"/>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sz="2400" b="0" dirty="0">
                <a:solidFill>
                  <a:schemeClr val="bg1"/>
                </a:solidFill>
              </a:rPr>
              <a:t>Finding ways to deal with negative emotions is building your resilience</a:t>
            </a:r>
          </a:p>
        </p:txBody>
      </p:sp>
      <p:sp>
        <p:nvSpPr>
          <p:cNvPr id="13" name="Text Placeholder 5" descr="a red rectangle with rounded corners containing the text:&#10;these techniques are extra tools in your Resilience Toolkit.">
            <a:extLst>
              <a:ext uri="{FF2B5EF4-FFF2-40B4-BE49-F238E27FC236}">
                <a16:creationId xmlns:a16="http://schemas.microsoft.com/office/drawing/2014/main" id="{4E181824-E712-40CA-B546-E3A33A4D0882}"/>
              </a:ext>
            </a:extLst>
          </p:cNvPr>
          <p:cNvSpPr txBox="1">
            <a:spLocks/>
          </p:cNvSpPr>
          <p:nvPr/>
        </p:nvSpPr>
        <p:spPr>
          <a:xfrm>
            <a:off x="4122295" y="5000358"/>
            <a:ext cx="3947410" cy="1244033"/>
          </a:xfrm>
          <a:prstGeom prst="roundRect">
            <a:avLst/>
          </a:prstGeom>
          <a:solidFill>
            <a:srgbClr val="A53959"/>
          </a:solidFill>
          <a:ln w="12700" cap="flat" cmpd="sng" algn="ctr">
            <a:solidFill>
              <a:srgbClr val="A53959"/>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These techniques are extra tools in your Resilience Toolkit</a:t>
            </a:r>
          </a:p>
        </p:txBody>
      </p:sp>
      <p:pic>
        <p:nvPicPr>
          <p:cNvPr id="14" name="Picture 13" descr="An image of a person with orange balls acting as heads coming out of a body to represent letting things go." title="Stress and resilience">
            <a:extLst>
              <a:ext uri="{FF2B5EF4-FFF2-40B4-BE49-F238E27FC236}">
                <a16:creationId xmlns:a16="http://schemas.microsoft.com/office/drawing/2014/main" id="{A138850C-7E37-481C-91AD-1AE2FB635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649" y="2458068"/>
            <a:ext cx="2090702" cy="2289673"/>
          </a:xfrm>
          <a:prstGeom prst="rect">
            <a:avLst/>
          </a:prstGeom>
        </p:spPr>
      </p:pic>
    </p:spTree>
    <p:extLst>
      <p:ext uri="{BB962C8B-B14F-4D97-AF65-F5344CB8AC3E}">
        <p14:creationId xmlns:p14="http://schemas.microsoft.com/office/powerpoint/2010/main" val="89638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682926"/>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What breathing techniques could I try?</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Rounded Corners 5" descr="Stress, noun, a state of mental or emotional strain or tension resulting from adverse or demanding circumstances is written in a square with rounded corners.">
            <a:extLst>
              <a:ext uri="{FF2B5EF4-FFF2-40B4-BE49-F238E27FC236}">
                <a16:creationId xmlns:a16="http://schemas.microsoft.com/office/drawing/2014/main" id="{7342A5F8-F236-493C-A3C8-B9E03B819901}"/>
              </a:ext>
            </a:extLst>
          </p:cNvPr>
          <p:cNvSpPr/>
          <p:nvPr/>
        </p:nvSpPr>
        <p:spPr>
          <a:xfrm>
            <a:off x="820053" y="4451684"/>
            <a:ext cx="10551891" cy="945920"/>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0" lang="en-GB" sz="2000" b="0" i="0" u="none" strike="noStrike" kern="1200" cap="none" spc="0" normalizeH="0" baseline="0" noProof="0" dirty="0">
                <a:ln>
                  <a:noFill/>
                </a:ln>
                <a:solidFill>
                  <a:prstClr val="black"/>
                </a:solidFill>
                <a:effectLst/>
                <a:uLnTx/>
                <a:uFillTx/>
                <a:latin typeface="Arial MT Lt"/>
              </a:rPr>
              <a:t>There are techniques to try to help you control how you are feeling!</a:t>
            </a:r>
          </a:p>
        </p:txBody>
      </p:sp>
    </p:spTree>
    <p:extLst>
      <p:ext uri="{BB962C8B-B14F-4D97-AF65-F5344CB8AC3E}">
        <p14:creationId xmlns:p14="http://schemas.microsoft.com/office/powerpoint/2010/main" val="8922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Props1.xml><?xml version="1.0" encoding="utf-8"?>
<ds:datastoreItem xmlns:ds="http://schemas.openxmlformats.org/officeDocument/2006/customXml" ds:itemID="{C717D0DC-5241-4331-8B1F-A8895CDD21CE}"/>
</file>

<file path=customXml/itemProps2.xml><?xml version="1.0" encoding="utf-8"?>
<ds:datastoreItem xmlns:ds="http://schemas.openxmlformats.org/officeDocument/2006/customXml" ds:itemID="{1CDE459A-B9D2-413D-9A99-F1A206E92AF0}">
  <ds:schemaRefs>
    <ds:schemaRef ds:uri="http://schemas.microsoft.com/sharepoint/v3/contenttype/forms"/>
  </ds:schemaRefs>
</ds:datastoreItem>
</file>

<file path=customXml/itemProps3.xml><?xml version="1.0" encoding="utf-8"?>
<ds:datastoreItem xmlns:ds="http://schemas.openxmlformats.org/officeDocument/2006/customXml" ds:itemID="{6EACB49D-F4C4-4BAA-A3D5-15878D9B1F3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863</TotalTime>
  <Words>1077</Words>
  <Application>Microsoft Office PowerPoint</Application>
  <PresentationFormat>Widescreen</PresentationFormat>
  <Paragraphs>109</Paragraphs>
  <Slides>13</Slides>
  <Notes>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Arial</vt:lpstr>
      <vt:lpstr>Arial MT Lt</vt:lpstr>
      <vt:lpstr>Calibri</vt:lpstr>
      <vt:lpstr>Office Theme</vt:lpstr>
      <vt:lpstr>Custom Design</vt:lpstr>
      <vt:lpstr>1_Custom Design</vt:lpstr>
      <vt:lpstr>3_Custom Design</vt:lpstr>
      <vt:lpstr>Success with Stress: Breathing Techniques</vt:lpstr>
      <vt:lpstr>Want this resource in another format?</vt:lpstr>
      <vt:lpstr>Help us to help you! </vt:lpstr>
      <vt:lpstr>Content of the session</vt:lpstr>
      <vt:lpstr>PowerPoint Presentation</vt:lpstr>
      <vt:lpstr>What is Stress?</vt:lpstr>
      <vt:lpstr>What is Resilience?</vt:lpstr>
      <vt:lpstr>How does this connect to resilience?</vt:lpstr>
      <vt:lpstr>PowerPoint Presentation</vt:lpstr>
      <vt:lpstr>7/11 breathing</vt:lpstr>
      <vt:lpstr>Belly breathing</vt:lpstr>
      <vt:lpstr>Don’t forget to complete our survey!</vt:lpstr>
      <vt:lpstr>Success with Stress: Breathing Techniques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Simon Chapman</cp:lastModifiedBy>
  <cp:revision>49</cp:revision>
  <dcterms:created xsi:type="dcterms:W3CDTF">2019-09-11T07:44:27Z</dcterms:created>
  <dcterms:modified xsi:type="dcterms:W3CDTF">2020-11-09T16:00:00Z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Order">
    <vt:r8>1030700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