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19"/>
  </p:notesMasterIdLst>
  <p:sldIdLst>
    <p:sldId id="257" r:id="rId8"/>
    <p:sldId id="481" r:id="rId9"/>
    <p:sldId id="468" r:id="rId10"/>
    <p:sldId id="450" r:id="rId11"/>
    <p:sldId id="451" r:id="rId12"/>
    <p:sldId id="452" r:id="rId13"/>
    <p:sldId id="467" r:id="rId14"/>
    <p:sldId id="464" r:id="rId15"/>
    <p:sldId id="465" r:id="rId16"/>
    <p:sldId id="258" r:id="rId17"/>
    <p:sldId id="4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959"/>
    <a:srgbClr val="6B355A"/>
    <a:srgbClr val="FCB8C5"/>
    <a:srgbClr val="E93752"/>
    <a:srgbClr val="8A5873"/>
    <a:srgbClr val="9C5FB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5ADD6-34A1-4991-B55C-8BBFFB373A32}" v="9" dt="2020-11-09T16:01:06.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389" autoAdjust="0"/>
  </p:normalViewPr>
  <p:slideViewPr>
    <p:cSldViewPr snapToGrid="0">
      <p:cViewPr varScale="1">
        <p:scale>
          <a:sx n="31" d="100"/>
          <a:sy n="31" d="100"/>
        </p:scale>
        <p:origin x="13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AB75ADD6-34A1-4991-B55C-8BBFFB373A32}"/>
    <pc:docChg chg="addSld delSld modSld sldOrd">
      <pc:chgData name="Simon Chapman" userId="816af3fd-68a4-4ce6-ad5d-4f6db6abff7c" providerId="ADAL" clId="{AB75ADD6-34A1-4991-B55C-8BBFFB373A32}" dt="2020-11-09T16:01:08.364" v="9" actId="403"/>
      <pc:docMkLst>
        <pc:docMk/>
      </pc:docMkLst>
      <pc:sldChg chg="modSp add del ord">
        <pc:chgData name="Simon Chapman" userId="816af3fd-68a4-4ce6-ad5d-4f6db6abff7c" providerId="ADAL" clId="{AB75ADD6-34A1-4991-B55C-8BBFFB373A32}" dt="2020-11-09T16:01:08.364" v="9" actId="403"/>
        <pc:sldMkLst>
          <pc:docMk/>
          <pc:sldMk cId="4213740159" sldId="481"/>
        </pc:sldMkLst>
        <pc:spChg chg="mod">
          <ac:chgData name="Simon Chapman" userId="816af3fd-68a4-4ce6-ad5d-4f6db6abff7c" providerId="ADAL" clId="{AB75ADD6-34A1-4991-B55C-8BBFFB373A32}" dt="2020-11-09T16:01:08.364" v="9" actId="403"/>
          <ac:spMkLst>
            <pc:docMk/>
            <pc:sldMk cId="4213740159" sldId="481"/>
            <ac:spMk id="5" creationId="{483F341A-5BC0-4E86-89F3-D457EDCC2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 Smile! </a:t>
            </a:r>
          </a:p>
          <a:p>
            <a:endParaRPr lang="en-GB" dirty="0"/>
          </a:p>
          <a:p>
            <a:r>
              <a:rPr lang="en-GB" sz="1200" b="0" i="0" kern="1200" dirty="0">
                <a:solidFill>
                  <a:schemeClr val="tx1"/>
                </a:solidFill>
                <a:effectLst/>
                <a:latin typeface="+mn-lt"/>
                <a:ea typeface="+mn-ea"/>
                <a:cs typeface="+mn-cs"/>
              </a:rPr>
              <a:t>Explain Aspire higher are University of  Northampton, University of Bedford  and University of Hertfordshire  working together to increase participation in higher education.</a:t>
            </a:r>
            <a:endParaRPr lang="en-GB" dirty="0"/>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420822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 </a:t>
            </a:r>
          </a:p>
          <a:p>
            <a:endParaRPr lang="en-GB" dirty="0"/>
          </a:p>
          <a:p>
            <a:r>
              <a:rPr lang="en-GB" dirty="0"/>
              <a:t>Please complete the survey. </a:t>
            </a:r>
          </a:p>
          <a:p>
            <a:endParaRPr lang="en-GB" dirty="0"/>
          </a:p>
          <a:p>
            <a:r>
              <a:rPr lang="en-GB" dirty="0"/>
              <a:t>Photo source </a:t>
            </a:r>
            <a:r>
              <a:rPr lang="en-GB" dirty="0">
                <a:hlinkClick r:id="rId3"/>
              </a:rPr>
              <a:t>https://www.eurodrying2019.com/uk/page.asp?PID=97</a:t>
            </a:r>
            <a:endParaRPr lang="en-GB" dirty="0"/>
          </a:p>
          <a:p>
            <a:r>
              <a:rPr lang="en-GB" dirty="0"/>
              <a:t>Company logo: Twitter </a:t>
            </a:r>
          </a:p>
        </p:txBody>
      </p:sp>
      <p:sp>
        <p:nvSpPr>
          <p:cNvPr id="4" name="Slide Number Placeholder 3"/>
          <p:cNvSpPr>
            <a:spLocks noGrp="1"/>
          </p:cNvSpPr>
          <p:nvPr>
            <p:ph type="sldNum" sz="quarter" idx="10"/>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310019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 Smile! </a:t>
            </a:r>
          </a:p>
          <a:p>
            <a:endParaRPr lang="en-GB" dirty="0"/>
          </a:p>
          <a:p>
            <a:r>
              <a:rPr lang="en-GB" sz="1200" b="0" i="0" kern="1200" dirty="0">
                <a:solidFill>
                  <a:schemeClr val="tx1"/>
                </a:solidFill>
                <a:effectLst/>
                <a:latin typeface="+mn-lt"/>
                <a:ea typeface="+mn-ea"/>
                <a:cs typeface="+mn-cs"/>
              </a:rPr>
              <a:t>Explain Aspire higher are University of  Northampton, University of Bedford  and University of Hertfordshire  working together to increase participation in higher education.</a:t>
            </a:r>
            <a:endParaRPr lang="en-GB" dirty="0"/>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198368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p>
          <a:p>
            <a:endParaRPr lang="en-GB" dirty="0">
              <a:cs typeface="Calibri"/>
            </a:endParaRPr>
          </a:p>
          <a:p>
            <a:endParaRPr lang="en-GB" dirty="0">
              <a:cs typeface="Calibri"/>
            </a:endParaRPr>
          </a:p>
          <a:p>
            <a:r>
              <a:rPr lang="en-GB" dirty="0"/>
              <a:t>Picture source </a:t>
            </a:r>
            <a:r>
              <a:rPr lang="en-GB" dirty="0">
                <a:hlinkClick r:id="rId3"/>
              </a:rPr>
              <a:t>https://www.freepngimg.com/internet/feedback</a:t>
            </a:r>
            <a:endParaRPr lang="en-GB" dirty="0"/>
          </a:p>
          <a:p>
            <a:pPr algn="l"/>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7C9D1-CDB2-4F96-A64D-1F58BFE53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50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is going to revisit the first section of the workshop which looks at what stress and resilience are, how they connect and how feeling and stress connect.</a:t>
            </a:r>
          </a:p>
        </p:txBody>
      </p:sp>
      <p:sp>
        <p:nvSpPr>
          <p:cNvPr id="4" name="Slide Number Placeholder 3"/>
          <p:cNvSpPr>
            <a:spLocks noGrp="1"/>
          </p:cNvSpPr>
          <p:nvPr>
            <p:ph type="sldNum" sz="quarter" idx="5"/>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50625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Stress is a normal response we feel when we feel threatened by something. It triggers our fight or flight response. Basically, its evolved with humans to help us stay alive by running away from that dangerous animal or by fighting our way out when we’re cornered by warriors from the next tribe over.  Its still useful now too – in small doses.  All the healthy living tips you’ve been hearing throughout the Coronavirus Pandemic are part of dealing with the stressful situation and so is our resilience.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Another example is when you go into the exam room, take your driving test or be faced with a new situation, you might feel nervous. Again, that’s totally normal – your body has recognised a potentially stressful situation and flooded your body with a hormone called adrenalin as that’s the automatic reaction.  You can’t stop it happening, but you can take steps to bring down your stress levels and feel less nervous or anxious. That’s where resilience comes in.</a:t>
            </a:r>
          </a:p>
          <a:p>
            <a:endParaRPr lang="en-GB" dirty="0"/>
          </a:p>
          <a:p>
            <a:r>
              <a:rPr lang="en-GB" dirty="0"/>
              <a:t>Image Source: https://static.thenounproject.com/png/1760-200.png </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56141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all have resilience – it the mental processes that helps us cope when things are a bit challenging and bounce back after we have gone through something difficult.  It’s something we can develop so we have a bigger reserve of mental energy to help us feel better when we feel stressed or are having a hard time. So the aim of this video series is introduce you to some ideas that you can use to try and help you manage your feelings in stressful situations and build your resilience up even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a few things that really help with our resilience–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being positive. Using positive language really does make a difference to how you think and feel if you keep doing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Being able to regulate our emotions. Recognising what we’re feeling and why and recognising that feelings aren’t permanent and they pass is important to helping us cope with negative feelings.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Being able to learn when we don’t get things right. Being able to learn from getting things wrong is an important form of feedback and being able to use it really helps us see things in a different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Resilience is something we can develop so we have a bigger reserve of mental energy to help us feel better when we feel stressed or are having a hard time. So what I want do here is introduce you to some ideas that you can use to try and help you manage day-to-day stress and build your resilience up even more.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techniques you’ll learn in this series of videos will, with a bit of practise, become part of your resilience toolkit and you can use them to help you to reclaim a calm and focussed state of mind so you can do your best to cope with what ever stressful situation you come up against. They are good for helping you now, during lockdown and the gradual return to life outside the home coming up over the rest of this year but they’re also useful for any stressful situation you find yourself needing a bit of calm in – exams, driving tests, job interviews, meeting your partner’s parents…..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Source: https://d30y9cdsu7xlg0.cloudfront.net/png/147367-200.png</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61858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we’ve said, resilience is your ability to deal with and bounce back from challenging situations.  Any situation that makes you feel stress, like staying home during lockdown or having to deal with your family all day or doing exams can be very challenging so developing skills that you can use in the moment is as important to resilience as being able to deal with challenges or difficult situations that might be lower stress but last longer. So the more tools that work for you that you have at your fingertips, and the more practised you are in using them, the better the result is for your mental wellbeing.  Have a look at our Looking After Yourself in Tough Times presentation too for some tips on longer term strategies you can use to help you on a day-to-day basis.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Source: https://angelairvin.files.wordpress.com/2014/12/black-icon-transparent-background.png?w=1387&amp;h=1519 </a:t>
            </a:r>
          </a:p>
          <a:p>
            <a:endParaRPr lang="en-GB" dirty="0"/>
          </a:p>
          <a:p>
            <a:endParaRPr lang="en-GB" dirty="0"/>
          </a:p>
          <a:p>
            <a:r>
              <a:rPr lang="en-GB" dirty="0"/>
              <a:t>.</a:t>
            </a:r>
          </a:p>
        </p:txBody>
      </p:sp>
      <p:sp>
        <p:nvSpPr>
          <p:cNvPr id="4" name="Slide Number Placeholder 3"/>
          <p:cNvSpPr>
            <a:spLocks noGrp="1"/>
          </p:cNvSpPr>
          <p:nvPr>
            <p:ph type="sldNum" sz="quarter" idx="5"/>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120850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Yes, you will. This isn’t about stopping feelings – they are important and you’re feeling them for a reason.  This is about helping you recognise when you feel them and what you can do to help yourself stop feeling worse and feel more in control. The techniques I’m going to show you aren’t about stopping feelings, but giving yourself some help to manage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important that if you are having negative emotions for too long, you tell someone, it could be that just talking to someone you trust about it could make you feel better – don’t bottle it up. If that doesn’t help, then tell your parents/carers and/or GP who can find you the right help and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Source: https://www.bing.com/images/search?view=detailV2&amp;ccid=W%2b1tZBJD&amp;id=C25C5AD859E4C3F34CE962DF2E98764F39568FD8&amp;thid=OIP.W-1tZBJDS5W0kscGGgYLiAHaG9&amp;mediaurl=http%3a%2f%2fpluspng.com%2fimg-png%2fpng-emotions-faces-faces-and-emotions-600.png&amp;exph=564&amp;expw=600&amp;q=feelings++transparent&amp;simid=608031240369209748&amp;ck=1493AE7994FD0BA012AAE4F9B30BEC3B&amp;selectedIndex=4&amp;FORM=IRPRST&amp;ajaxhist=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56725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more you practise, the easier doing these things will be and when you need them, they’ll work for you. Like any other skills, you need to put a bit of effort in now for a good outcome later.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its over to you now. Try out the different techniques and see what works best for you then keep them in your resilience toolbox. Take them out now and again and practise the ones that work best for you, so you have them handy when you need them. Use them when you need them so they help you get control of your calm.</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331003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5374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28400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Success+with+StressA+What+are+stress+and+resilienceF/1_vjq6xp7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Success with Stress:</a:t>
            </a:r>
            <a:br>
              <a:rPr lang="en-GB" dirty="0"/>
            </a:br>
            <a:r>
              <a:rPr lang="en-GB" dirty="0"/>
              <a:t>What are Stress </a:t>
            </a:r>
            <a:br>
              <a:rPr lang="en-GB" dirty="0"/>
            </a:br>
            <a:r>
              <a:rPr lang="en-GB" dirty="0"/>
              <a:t>and Resilience?</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descr="purple rectangle with rounded corners containing hyperlink to survey">
            <a:extLst>
              <a:ext uri="{FF2B5EF4-FFF2-40B4-BE49-F238E27FC236}">
                <a16:creationId xmlns:a16="http://schemas.microsoft.com/office/drawing/2014/main" id="{8FE6BD03-188B-4D20-83FE-CB11A57A484D}"/>
              </a:ext>
            </a:extLst>
          </p:cNvPr>
          <p:cNvSpPr/>
          <p:nvPr/>
        </p:nvSpPr>
        <p:spPr>
          <a:xfrm>
            <a:off x="3690101"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2"/>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bg2"/>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a:extLst>
              <a:ext uri="{FF2B5EF4-FFF2-40B4-BE49-F238E27FC236}">
                <a16:creationId xmlns:a16="http://schemas.microsoft.com/office/drawing/2014/main" id="{F326BC29-8FBD-418F-9FA2-13154C63230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39" y="1463979"/>
            <a:ext cx="3902441" cy="3242470"/>
          </a:xfrm>
          <a:prstGeom prst="rect">
            <a:avLst/>
          </a:prstGeom>
        </p:spPr>
      </p:pic>
      <p:pic>
        <p:nvPicPr>
          <p:cNvPr id="9" name="Picture 2">
            <a:extLst>
              <a:ext uri="{FF2B5EF4-FFF2-40B4-BE49-F238E27FC236}">
                <a16:creationId xmlns:a16="http://schemas.microsoft.com/office/drawing/2014/main" id="{D425CCBD-83FF-459F-9E82-8695BDB80B55}"/>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spire logo ">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descr="Twitter sign ">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126987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Success with Stress:</a:t>
            </a:r>
            <a:br>
              <a:rPr lang="en-GB" dirty="0"/>
            </a:br>
            <a:r>
              <a:rPr lang="en-GB" dirty="0"/>
              <a:t>What are Stress </a:t>
            </a:r>
            <a:br>
              <a:rPr lang="en-GB" dirty="0"/>
            </a:br>
            <a:r>
              <a:rPr lang="en-GB" dirty="0"/>
              <a:t>and Resilience?</a:t>
            </a:r>
          </a:p>
        </p:txBody>
      </p:sp>
    </p:spTree>
    <p:extLst>
      <p:ext uri="{BB962C8B-B14F-4D97-AF65-F5344CB8AC3E}">
        <p14:creationId xmlns:p14="http://schemas.microsoft.com/office/powerpoint/2010/main" val="275529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bg1"/>
                </a:solidFill>
                <a:hlinkClick r:id="rId3">
                  <a:extLst>
                    <a:ext uri="{A12FA001-AC4F-418D-AE19-62706E023703}">
                      <ahyp:hlinkClr xmlns:ahyp="http://schemas.microsoft.com/office/drawing/2018/hyperlinkcolor" val="tx"/>
                    </a:ext>
                  </a:extLst>
                </a:hlinkClick>
              </a:rPr>
              <a:t>Click Here for What are Stress and Resilience with Audio and Subtitles</a:t>
            </a:r>
            <a:endParaRPr lang="en-GB" sz="2400"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normAutofit fontScale="90000"/>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Please complete the survey – it takes just 2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It will help us support you more in the future!</a:t>
            </a:r>
          </a:p>
        </p:txBody>
      </p:sp>
      <p:sp>
        <p:nvSpPr>
          <p:cNvPr id="5" name="Rectangle: Rounded Corners 4" descr="a purple rectangle with rounded corners containing a hyperlink to the survey">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2"/>
                </a:solidFill>
                <a:effectLst/>
                <a:uLnTx/>
                <a:uFillTx/>
                <a:latin typeface="Arial"/>
                <a:ea typeface="+mn-ea"/>
                <a:cs typeface="+mn-cs"/>
                <a:hlinkClick r:id="rId3">
                  <a:extLst>
                    <a:ext uri="{A12FA001-AC4F-418D-AE19-62706E023703}">
                      <ahyp:hlinkClr xmlns:ahyp="http://schemas.microsoft.com/office/drawing/2018/hyperlinkcolor" val="tx"/>
                    </a:ext>
                  </a:extLst>
                </a:hlinkClick>
              </a:rPr>
              <a:t>Click here for survey</a:t>
            </a: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rPr>
              <a:t> </a:t>
            </a:r>
            <a:endParaRPr kumimoji="0" lang="en-GB" sz="2400" b="1" i="0" u="sng" strike="noStrike" kern="1200" cap="none" spc="0" normalizeH="0" baseline="0" noProof="0" dirty="0">
              <a:ln>
                <a:noFill/>
              </a:ln>
              <a:solidFill>
                <a:srgbClr val="44546A">
                  <a:lumMod val="20000"/>
                  <a:lumOff val="80000"/>
                </a:srgbClr>
              </a:solidFill>
              <a:effectLst/>
              <a:uLnTx/>
              <a:uFillTx/>
              <a:latin typeface="Arial"/>
              <a:ea typeface="+mn-ea"/>
              <a:cs typeface="+mn-cs"/>
            </a:endParaRPr>
          </a:p>
        </p:txBody>
      </p:sp>
      <p:pic>
        <p:nvPicPr>
          <p:cNvPr id="2050" name="Picture 2">
            <a:extLst>
              <a:ext uri="{FF2B5EF4-FFF2-40B4-BE49-F238E27FC236}">
                <a16:creationId xmlns:a16="http://schemas.microsoft.com/office/drawing/2014/main" id="{A27B71C1-78EE-4035-895E-F7A7E9C586B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5B81C69-2B51-47FE-9BA8-A34736CA05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3342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992864" y="761935"/>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are stress and resilience?</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descr="a white rectangle with rounded corners containing the text: resilience, noun, the capacity to recover quickly from difficulties; toughness">
            <a:extLst>
              <a:ext uri="{FF2B5EF4-FFF2-40B4-BE49-F238E27FC236}">
                <a16:creationId xmlns:a16="http://schemas.microsoft.com/office/drawing/2014/main" id="{EF011DAA-99A3-49A2-92A7-AD823BF6FB2E}"/>
              </a:ext>
            </a:extLst>
          </p:cNvPr>
          <p:cNvSpPr/>
          <p:nvPr/>
        </p:nvSpPr>
        <p:spPr>
          <a:xfrm>
            <a:off x="6372676" y="3429000"/>
            <a:ext cx="4893088"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1" dirty="0"/>
              <a:t>Resilience [</a:t>
            </a:r>
            <a:r>
              <a:rPr lang="en-GB" sz="2800" b="1" dirty="0" err="1"/>
              <a:t>rɪˈzɪlɪəns</a:t>
            </a:r>
            <a:r>
              <a:rPr lang="en-GB" sz="2800" b="1" dirty="0"/>
              <a:t>]</a:t>
            </a:r>
          </a:p>
          <a:p>
            <a:pPr algn="ctr"/>
            <a:r>
              <a:rPr lang="en-GB" sz="2000" dirty="0"/>
              <a:t>NOUN</a:t>
            </a:r>
          </a:p>
          <a:p>
            <a:pPr algn="ctr"/>
            <a:r>
              <a:rPr lang="en-GB" sz="2000" dirty="0"/>
              <a:t>the capacity to recover quickly from difficulties; toughness.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
        <p:nvSpPr>
          <p:cNvPr id="6" name="Rectangle: Rounded Corners 5" descr="a white rectangle with rounded corners containing the text: stress, noun, a state of mental or emotional strain or tension resulting from adverse or demanding circumstances">
            <a:extLst>
              <a:ext uri="{FF2B5EF4-FFF2-40B4-BE49-F238E27FC236}">
                <a16:creationId xmlns:a16="http://schemas.microsoft.com/office/drawing/2014/main" id="{7342A5F8-F236-493C-A3C8-B9E03B819901}"/>
              </a:ext>
            </a:extLst>
          </p:cNvPr>
          <p:cNvSpPr/>
          <p:nvPr/>
        </p:nvSpPr>
        <p:spPr>
          <a:xfrm>
            <a:off x="566680" y="3466640"/>
            <a:ext cx="4893088"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1" dirty="0"/>
              <a:t>Stress [strɛs]</a:t>
            </a:r>
          </a:p>
          <a:p>
            <a:pPr algn="ctr"/>
            <a:r>
              <a:rPr lang="en-GB" dirty="0"/>
              <a:t>NOUN</a:t>
            </a:r>
          </a:p>
          <a:p>
            <a:pPr lvl="0" algn="ctr">
              <a:defRPr/>
            </a:pPr>
            <a:r>
              <a:rPr lang="en-GB" sz="2000" dirty="0"/>
              <a:t>a state of mental or emotional strain or tension resulting from adverse or demanding circumstances.</a:t>
            </a:r>
            <a:endParaRPr kumimoji="0" lang="en-GB" sz="2000" b="0" i="0" u="none" strike="noStrike" kern="1200" cap="none" spc="0" normalizeH="0" baseline="0" noProof="0" dirty="0">
              <a:ln>
                <a:noFill/>
              </a:ln>
              <a:solidFill>
                <a:prstClr val="black"/>
              </a:solidFill>
              <a:effectLst/>
              <a:uLnTx/>
              <a:uFillTx/>
              <a:latin typeface="Arial MT Lt"/>
            </a:endParaRPr>
          </a:p>
        </p:txBody>
      </p:sp>
    </p:spTree>
    <p:extLst>
      <p:ext uri="{BB962C8B-B14F-4D97-AF65-F5344CB8AC3E}">
        <p14:creationId xmlns:p14="http://schemas.microsoft.com/office/powerpoint/2010/main" val="8201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F8F377-BAB0-4675-B8AE-35613829CBC4}"/>
              </a:ext>
            </a:extLst>
          </p:cNvPr>
          <p:cNvSpPr>
            <a:spLocks noGrp="1"/>
          </p:cNvSpPr>
          <p:nvPr>
            <p:ph type="title"/>
          </p:nvPr>
        </p:nvSpPr>
        <p:spPr>
          <a:xfrm>
            <a:off x="838200" y="365125"/>
            <a:ext cx="10515600" cy="1325563"/>
          </a:xfrm>
        </p:spPr>
        <p:txBody>
          <a:bodyPr/>
          <a:lstStyle/>
          <a:p>
            <a:pPr algn="ctr"/>
            <a:r>
              <a:rPr lang="en-GB" dirty="0"/>
              <a:t>What is Stress?</a:t>
            </a:r>
          </a:p>
        </p:txBody>
      </p:sp>
      <p:sp>
        <p:nvSpPr>
          <p:cNvPr id="11" name="Text Placeholder 2">
            <a:extLst>
              <a:ext uri="{FF2B5EF4-FFF2-40B4-BE49-F238E27FC236}">
                <a16:creationId xmlns:a16="http://schemas.microsoft.com/office/drawing/2014/main" id="{51E6587B-10C7-4109-8C9B-ECBC403AD8A0}"/>
              </a:ext>
            </a:extLst>
          </p:cNvPr>
          <p:cNvSpPr>
            <a:spLocks noGrp="1"/>
          </p:cNvSpPr>
          <p:nvPr>
            <p:ph type="body" sz="quarter" idx="10"/>
          </p:nvPr>
        </p:nvSpPr>
        <p:spPr>
          <a:xfrm>
            <a:off x="838200" y="1027906"/>
            <a:ext cx="10515600" cy="4002088"/>
          </a:xfrm>
        </p:spPr>
        <p:txBody>
          <a:bodyPr/>
          <a:lstStyle/>
          <a:p>
            <a:pPr marL="0" indent="0" algn="ctr">
              <a:buNone/>
            </a:pPr>
            <a:r>
              <a:rPr lang="en-GB" b="0" dirty="0">
                <a:solidFill>
                  <a:schemeClr val="tx1"/>
                </a:solidFill>
              </a:rPr>
              <a:t>Stress is a normal response from your body when it feels threatened.</a:t>
            </a:r>
          </a:p>
        </p:txBody>
      </p:sp>
      <p:sp>
        <p:nvSpPr>
          <p:cNvPr id="12" name="Rectangle: Rounded Corners 11" descr="a red rectangle with rounded corners containing the text:&#10;Fight or flight response&#10;Feelings of fear, anxiety, anger">
            <a:extLst>
              <a:ext uri="{FF2B5EF4-FFF2-40B4-BE49-F238E27FC236}">
                <a16:creationId xmlns:a16="http://schemas.microsoft.com/office/drawing/2014/main" id="{39497E16-97BA-47F2-9C1C-A680971C7DED}"/>
              </a:ext>
            </a:extLst>
          </p:cNvPr>
          <p:cNvSpPr/>
          <p:nvPr/>
        </p:nvSpPr>
        <p:spPr>
          <a:xfrm>
            <a:off x="5630461" y="2300192"/>
            <a:ext cx="4682002" cy="2592959"/>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Fight or flight response</a:t>
            </a:r>
          </a:p>
          <a:p>
            <a:pPr algn="ctr"/>
            <a:r>
              <a:rPr lang="en-GB" sz="2400" dirty="0">
                <a:solidFill>
                  <a:schemeClr val="bg1"/>
                </a:solidFill>
              </a:rPr>
              <a:t>Feelings of fear, anxiety, anger</a:t>
            </a:r>
          </a:p>
        </p:txBody>
      </p:sp>
      <p:pic>
        <p:nvPicPr>
          <p:cNvPr id="13" name="Picture 12" descr="An image of a person with their head resting into their hands" title="What is Stress">
            <a:extLst>
              <a:ext uri="{FF2B5EF4-FFF2-40B4-BE49-F238E27FC236}">
                <a16:creationId xmlns:a16="http://schemas.microsoft.com/office/drawing/2014/main" id="{A367FD0D-E7BF-4A15-B542-FFD7F470F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869" y="2326830"/>
            <a:ext cx="2539682" cy="2539682"/>
          </a:xfrm>
          <a:prstGeom prst="rect">
            <a:avLst/>
          </a:prstGeom>
        </p:spPr>
      </p:pic>
    </p:spTree>
    <p:extLst>
      <p:ext uri="{BB962C8B-B14F-4D97-AF65-F5344CB8AC3E}">
        <p14:creationId xmlns:p14="http://schemas.microsoft.com/office/powerpoint/2010/main" val="95638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92E780C-29D8-4E78-AEF5-E3C9BF07D7FE}"/>
              </a:ext>
            </a:extLst>
          </p:cNvPr>
          <p:cNvSpPr>
            <a:spLocks noGrp="1"/>
          </p:cNvSpPr>
          <p:nvPr>
            <p:ph type="title"/>
          </p:nvPr>
        </p:nvSpPr>
        <p:spPr>
          <a:xfrm>
            <a:off x="838200" y="365125"/>
            <a:ext cx="10515600" cy="1325563"/>
          </a:xfrm>
        </p:spPr>
        <p:txBody>
          <a:bodyPr/>
          <a:lstStyle/>
          <a:p>
            <a:pPr algn="ctr"/>
            <a:r>
              <a:rPr lang="en-GB" dirty="0"/>
              <a:t>What is Resilience?</a:t>
            </a:r>
          </a:p>
        </p:txBody>
      </p:sp>
      <p:sp>
        <p:nvSpPr>
          <p:cNvPr id="10" name="Text Placeholder 2">
            <a:extLst>
              <a:ext uri="{FF2B5EF4-FFF2-40B4-BE49-F238E27FC236}">
                <a16:creationId xmlns:a16="http://schemas.microsoft.com/office/drawing/2014/main" id="{178BA7BF-1CC3-4C0C-A52E-A381750496AD}"/>
              </a:ext>
            </a:extLst>
          </p:cNvPr>
          <p:cNvSpPr>
            <a:spLocks noGrp="1"/>
          </p:cNvSpPr>
          <p:nvPr>
            <p:ph type="body" sz="quarter" idx="10"/>
          </p:nvPr>
        </p:nvSpPr>
        <p:spPr>
          <a:xfrm>
            <a:off x="838200" y="1027906"/>
            <a:ext cx="10515600" cy="4515240"/>
          </a:xfrm>
        </p:spPr>
        <p:txBody>
          <a:bodyPr/>
          <a:lstStyle/>
          <a:p>
            <a:pPr marL="0" indent="0" algn="ctr">
              <a:buNone/>
            </a:pPr>
            <a:r>
              <a:rPr lang="en-GB" b="0" dirty="0">
                <a:solidFill>
                  <a:schemeClr val="tx1"/>
                </a:solidFill>
              </a:rPr>
              <a:t>Resilience is the mental processes we all have to deal with challenging and difficult situations.</a:t>
            </a:r>
          </a:p>
        </p:txBody>
      </p:sp>
      <p:sp>
        <p:nvSpPr>
          <p:cNvPr id="11" name="Rectangle: Rounded Corners 10" descr="a red rectangle with rounded corners containing the text:&#10;Fight or flight response&#10;Feelings of fear, anxiety, anger">
            <a:extLst>
              <a:ext uri="{FF2B5EF4-FFF2-40B4-BE49-F238E27FC236}">
                <a16:creationId xmlns:a16="http://schemas.microsoft.com/office/drawing/2014/main" id="{A15C7212-D889-4265-B58B-D7BF21776209}"/>
              </a:ext>
            </a:extLst>
          </p:cNvPr>
          <p:cNvSpPr/>
          <p:nvPr/>
        </p:nvSpPr>
        <p:spPr>
          <a:xfrm>
            <a:off x="1515661" y="2353469"/>
            <a:ext cx="4682002" cy="2592959"/>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You have it and you can work on it so you have more</a:t>
            </a:r>
          </a:p>
          <a:p>
            <a:pPr algn="ctr"/>
            <a:endParaRPr lang="en-GB" sz="2400" dirty="0">
              <a:solidFill>
                <a:schemeClr val="bg1"/>
              </a:solidFill>
            </a:endParaRPr>
          </a:p>
        </p:txBody>
      </p:sp>
      <p:pic>
        <p:nvPicPr>
          <p:cNvPr id="12" name="Picture 11" descr="An image of an arrow pushing into a series of lines that a bending slightly to show how they can bounce back" title="Resilience">
            <a:extLst>
              <a:ext uri="{FF2B5EF4-FFF2-40B4-BE49-F238E27FC236}">
                <a16:creationId xmlns:a16="http://schemas.microsoft.com/office/drawing/2014/main" id="{737C9EA4-51D6-42B5-AFB7-64B6758B2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879" y="2353469"/>
            <a:ext cx="2539682" cy="2539682"/>
          </a:xfrm>
          <a:prstGeom prst="rect">
            <a:avLst/>
          </a:prstGeom>
        </p:spPr>
      </p:pic>
    </p:spTree>
    <p:extLst>
      <p:ext uri="{BB962C8B-B14F-4D97-AF65-F5344CB8AC3E}">
        <p14:creationId xmlns:p14="http://schemas.microsoft.com/office/powerpoint/2010/main" val="304053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32F242-21A8-4182-9D48-899BBD7BFBA7}"/>
              </a:ext>
            </a:extLst>
          </p:cNvPr>
          <p:cNvSpPr>
            <a:spLocks noGrp="1"/>
          </p:cNvSpPr>
          <p:nvPr>
            <p:ph type="title"/>
          </p:nvPr>
        </p:nvSpPr>
        <p:spPr>
          <a:xfrm>
            <a:off x="838200" y="365125"/>
            <a:ext cx="10515600" cy="1325563"/>
          </a:xfrm>
        </p:spPr>
        <p:txBody>
          <a:bodyPr/>
          <a:lstStyle/>
          <a:p>
            <a:pPr algn="ctr"/>
            <a:r>
              <a:rPr lang="en-GB" dirty="0"/>
              <a:t>How does this connect to resilience?</a:t>
            </a:r>
          </a:p>
        </p:txBody>
      </p:sp>
      <p:sp>
        <p:nvSpPr>
          <p:cNvPr id="11" name="Rectangle: Rounded Corners 10" descr="a purple rectangle containing the text:&#10;stressful situations need resilience to deal with them.">
            <a:extLst>
              <a:ext uri="{FF2B5EF4-FFF2-40B4-BE49-F238E27FC236}">
                <a16:creationId xmlns:a16="http://schemas.microsoft.com/office/drawing/2014/main" id="{32D9F10A-9008-443C-8F77-2ECD92E2B706}"/>
              </a:ext>
            </a:extLst>
          </p:cNvPr>
          <p:cNvSpPr/>
          <p:nvPr/>
        </p:nvSpPr>
        <p:spPr>
          <a:xfrm>
            <a:off x="838200" y="1836052"/>
            <a:ext cx="3740513" cy="1244032"/>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Stressful situations need resilience to deal with them</a:t>
            </a:r>
          </a:p>
        </p:txBody>
      </p:sp>
      <p:sp>
        <p:nvSpPr>
          <p:cNvPr id="12" name="Text Placeholder 5" descr="a red square containing the text:&#10;finding ways to deal with negative emotions is building your resilience.">
            <a:extLst>
              <a:ext uri="{FF2B5EF4-FFF2-40B4-BE49-F238E27FC236}">
                <a16:creationId xmlns:a16="http://schemas.microsoft.com/office/drawing/2014/main" id="{EB26B9F8-B1E3-4200-96F0-AC5D5B499DD5}"/>
              </a:ext>
            </a:extLst>
          </p:cNvPr>
          <p:cNvSpPr>
            <a:spLocks noGrp="1"/>
          </p:cNvSpPr>
          <p:nvPr>
            <p:ph type="body" sz="quarter" idx="10"/>
          </p:nvPr>
        </p:nvSpPr>
        <p:spPr>
          <a:xfrm>
            <a:off x="7406390" y="1836052"/>
            <a:ext cx="3947410" cy="124403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b="0" dirty="0">
                <a:solidFill>
                  <a:schemeClr val="bg1"/>
                </a:solidFill>
              </a:rPr>
              <a:t>Finding ways to deal with negative emotions is building your resilience</a:t>
            </a:r>
          </a:p>
        </p:txBody>
      </p:sp>
      <p:sp>
        <p:nvSpPr>
          <p:cNvPr id="13" name="Text Placeholder 5" descr="a red rectangle with rounded corners containing the text:&#10;these techniques are extra tools in your Resilience Toolkit.">
            <a:extLst>
              <a:ext uri="{FF2B5EF4-FFF2-40B4-BE49-F238E27FC236}">
                <a16:creationId xmlns:a16="http://schemas.microsoft.com/office/drawing/2014/main" id="{B68A4F39-A870-4F8C-9510-EE990CB2387C}"/>
              </a:ext>
            </a:extLst>
          </p:cNvPr>
          <p:cNvSpPr txBox="1">
            <a:spLocks/>
          </p:cNvSpPr>
          <p:nvPr/>
        </p:nvSpPr>
        <p:spPr>
          <a:xfrm>
            <a:off x="4122295" y="5000358"/>
            <a:ext cx="3947410" cy="1244033"/>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These techniques are extra tools in your Resilience Toolkit</a:t>
            </a:r>
          </a:p>
        </p:txBody>
      </p:sp>
      <p:pic>
        <p:nvPicPr>
          <p:cNvPr id="14" name="Picture 13" descr="An image of a person with orange balls acting as heads coming out of a body to represent letting things go." title="Stress and resilience">
            <a:extLst>
              <a:ext uri="{FF2B5EF4-FFF2-40B4-BE49-F238E27FC236}">
                <a16:creationId xmlns:a16="http://schemas.microsoft.com/office/drawing/2014/main" id="{E2085454-C357-453B-8F2A-A0E15A9A2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649" y="2458068"/>
            <a:ext cx="2090702" cy="2289673"/>
          </a:xfrm>
          <a:prstGeom prst="rect">
            <a:avLst/>
          </a:prstGeom>
        </p:spPr>
      </p:pic>
    </p:spTree>
    <p:extLst>
      <p:ext uri="{BB962C8B-B14F-4D97-AF65-F5344CB8AC3E}">
        <p14:creationId xmlns:p14="http://schemas.microsoft.com/office/powerpoint/2010/main" val="402423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AD0F9E-41AD-4B5A-8C06-E4ACF138DE43}"/>
              </a:ext>
            </a:extLst>
          </p:cNvPr>
          <p:cNvSpPr>
            <a:spLocks noGrp="1"/>
          </p:cNvSpPr>
          <p:nvPr>
            <p:ph type="title"/>
          </p:nvPr>
        </p:nvSpPr>
        <p:spPr>
          <a:xfrm>
            <a:off x="838200" y="399243"/>
            <a:ext cx="10515600" cy="1325563"/>
          </a:xfrm>
        </p:spPr>
        <p:txBody>
          <a:bodyPr/>
          <a:lstStyle/>
          <a:p>
            <a:pPr algn="ctr"/>
            <a:r>
              <a:rPr lang="en-GB" dirty="0"/>
              <a:t>I’m practising but I’m still feeling feelings</a:t>
            </a:r>
          </a:p>
        </p:txBody>
      </p:sp>
      <p:sp>
        <p:nvSpPr>
          <p:cNvPr id="12" name="Rectangle: Rounded Corners 11" descr="a purple rectangle with rounded corners containing the text: that's ok">
            <a:extLst>
              <a:ext uri="{FF2B5EF4-FFF2-40B4-BE49-F238E27FC236}">
                <a16:creationId xmlns:a16="http://schemas.microsoft.com/office/drawing/2014/main" id="{322C4019-7F2F-4883-880E-9E99E1695C6A}"/>
              </a:ext>
            </a:extLst>
          </p:cNvPr>
          <p:cNvSpPr/>
          <p:nvPr/>
        </p:nvSpPr>
        <p:spPr>
          <a:xfrm>
            <a:off x="1147007" y="1904444"/>
            <a:ext cx="2456934" cy="119283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That’s OK</a:t>
            </a:r>
          </a:p>
        </p:txBody>
      </p:sp>
      <p:sp>
        <p:nvSpPr>
          <p:cNvPr id="13" name="Text Placeholder 5" descr="a red rectangle containing the text: that's normal">
            <a:extLst>
              <a:ext uri="{FF2B5EF4-FFF2-40B4-BE49-F238E27FC236}">
                <a16:creationId xmlns:a16="http://schemas.microsoft.com/office/drawing/2014/main" id="{E094E679-97EF-465F-BA1D-156C05F8A6F1}"/>
              </a:ext>
            </a:extLst>
          </p:cNvPr>
          <p:cNvSpPr>
            <a:spLocks noGrp="1"/>
          </p:cNvSpPr>
          <p:nvPr>
            <p:ph type="body" sz="quarter" idx="10"/>
          </p:nvPr>
        </p:nvSpPr>
        <p:spPr>
          <a:xfrm>
            <a:off x="8588058" y="1904445"/>
            <a:ext cx="2456933" cy="119283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b="0" dirty="0">
                <a:solidFill>
                  <a:schemeClr val="bg1"/>
                </a:solidFill>
              </a:rPr>
              <a:t>That’s normal</a:t>
            </a:r>
          </a:p>
        </p:txBody>
      </p:sp>
      <p:sp>
        <p:nvSpPr>
          <p:cNvPr id="14" name="Rectangle: Rounded Corners 13" descr="a purple rectangle containing the text: you're ok">
            <a:extLst>
              <a:ext uri="{FF2B5EF4-FFF2-40B4-BE49-F238E27FC236}">
                <a16:creationId xmlns:a16="http://schemas.microsoft.com/office/drawing/2014/main" id="{AFDF6BBE-4DF6-4D59-97FF-A17A8ED3C8C8}"/>
              </a:ext>
            </a:extLst>
          </p:cNvPr>
          <p:cNvSpPr/>
          <p:nvPr/>
        </p:nvSpPr>
        <p:spPr>
          <a:xfrm>
            <a:off x="8684311" y="4149092"/>
            <a:ext cx="2456932" cy="119283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You’re OK</a:t>
            </a:r>
          </a:p>
        </p:txBody>
      </p:sp>
      <p:sp>
        <p:nvSpPr>
          <p:cNvPr id="15" name="Text Placeholder 5" descr="a red rectangle containing the text: feelings pass">
            <a:extLst>
              <a:ext uri="{FF2B5EF4-FFF2-40B4-BE49-F238E27FC236}">
                <a16:creationId xmlns:a16="http://schemas.microsoft.com/office/drawing/2014/main" id="{0F87DA79-0D8C-4BC6-A8B6-1EB174336D17}"/>
              </a:ext>
            </a:extLst>
          </p:cNvPr>
          <p:cNvSpPr txBox="1">
            <a:spLocks/>
          </p:cNvSpPr>
          <p:nvPr/>
        </p:nvSpPr>
        <p:spPr>
          <a:xfrm>
            <a:off x="1050755" y="4149091"/>
            <a:ext cx="2456933" cy="1192833"/>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Feelings pass</a:t>
            </a:r>
          </a:p>
        </p:txBody>
      </p:sp>
      <p:pic>
        <p:nvPicPr>
          <p:cNvPr id="16" name="Picture 15" descr="Image showing a range of different emotions such as happiness, sadness, upset, frustration" title="Emojis">
            <a:extLst>
              <a:ext uri="{FF2B5EF4-FFF2-40B4-BE49-F238E27FC236}">
                <a16:creationId xmlns:a16="http://schemas.microsoft.com/office/drawing/2014/main" id="{C2C8F0F6-6A6F-4A90-905A-1078AAE80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065" y="2081463"/>
            <a:ext cx="3727869" cy="3504197"/>
          </a:xfrm>
          <a:prstGeom prst="rect">
            <a:avLst/>
          </a:prstGeom>
        </p:spPr>
      </p:pic>
    </p:spTree>
    <p:extLst>
      <p:ext uri="{BB962C8B-B14F-4D97-AF65-F5344CB8AC3E}">
        <p14:creationId xmlns:p14="http://schemas.microsoft.com/office/powerpoint/2010/main" val="30600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565B7F-01B9-42BD-A2ED-B0DE340E903B}"/>
              </a:ext>
            </a:extLst>
          </p:cNvPr>
          <p:cNvSpPr>
            <a:spLocks noGrp="1"/>
          </p:cNvSpPr>
          <p:nvPr>
            <p:ph type="title"/>
          </p:nvPr>
        </p:nvSpPr>
        <p:spPr>
          <a:xfrm>
            <a:off x="838200" y="365125"/>
            <a:ext cx="10515600" cy="1325563"/>
          </a:xfrm>
        </p:spPr>
        <p:txBody>
          <a:bodyPr/>
          <a:lstStyle/>
          <a:p>
            <a:pPr algn="ctr"/>
            <a:r>
              <a:rPr lang="en-GB" dirty="0"/>
              <a:t>What do I do now?</a:t>
            </a:r>
          </a:p>
        </p:txBody>
      </p:sp>
      <p:sp>
        <p:nvSpPr>
          <p:cNvPr id="9" name="Rectangle: Rounded Corners 8" descr="a purple rectangle with rounded corners containing the text:&#10;Think of a time you had to deal with a challenging or difficult situation. What did you do to feel better? Did it work? Is there anything you would do differently now?">
            <a:extLst>
              <a:ext uri="{FF2B5EF4-FFF2-40B4-BE49-F238E27FC236}">
                <a16:creationId xmlns:a16="http://schemas.microsoft.com/office/drawing/2014/main" id="{5F448AE7-1971-467C-B3B6-B3F159E0EACF}"/>
              </a:ext>
            </a:extLst>
          </p:cNvPr>
          <p:cNvSpPr/>
          <p:nvPr/>
        </p:nvSpPr>
        <p:spPr>
          <a:xfrm>
            <a:off x="1734391" y="3056633"/>
            <a:ext cx="8699149" cy="838375"/>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You’re learning new skills and they need you to practise to get good at them</a:t>
            </a:r>
          </a:p>
        </p:txBody>
      </p:sp>
      <p:sp>
        <p:nvSpPr>
          <p:cNvPr id="10" name="Rectangle: Rounded Corners 9" descr="a red rectangle with rounded corners containing the text:&#10;Fight or flight response&#10;Feelings of fear, anxiety, anger">
            <a:extLst>
              <a:ext uri="{FF2B5EF4-FFF2-40B4-BE49-F238E27FC236}">
                <a16:creationId xmlns:a16="http://schemas.microsoft.com/office/drawing/2014/main" id="{64814F83-95C7-494B-BB65-A2DB586C54DD}"/>
              </a:ext>
            </a:extLst>
          </p:cNvPr>
          <p:cNvSpPr/>
          <p:nvPr/>
        </p:nvSpPr>
        <p:spPr>
          <a:xfrm>
            <a:off x="1734390" y="1692705"/>
            <a:ext cx="8699149" cy="838374"/>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Keep practising a bit every day</a:t>
            </a:r>
          </a:p>
        </p:txBody>
      </p:sp>
      <p:sp>
        <p:nvSpPr>
          <p:cNvPr id="11" name="Rectangle: Rounded Corners 10" descr="a red rectangle with rounded corners containing the text:&#10;Fight or flight response&#10;Feelings of fear, anxiety, anger">
            <a:extLst>
              <a:ext uri="{FF2B5EF4-FFF2-40B4-BE49-F238E27FC236}">
                <a16:creationId xmlns:a16="http://schemas.microsoft.com/office/drawing/2014/main" id="{AD54B3C9-9717-41C1-8AED-35D891305524}"/>
              </a:ext>
            </a:extLst>
          </p:cNvPr>
          <p:cNvSpPr/>
          <p:nvPr/>
        </p:nvSpPr>
        <p:spPr>
          <a:xfrm>
            <a:off x="1734389" y="4422578"/>
            <a:ext cx="8699149" cy="838375"/>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Try the things we’ve looked at – what works best for you?</a:t>
            </a:r>
          </a:p>
        </p:txBody>
      </p:sp>
    </p:spTree>
    <p:extLst>
      <p:ext uri="{BB962C8B-B14F-4D97-AF65-F5344CB8AC3E}">
        <p14:creationId xmlns:p14="http://schemas.microsoft.com/office/powerpoint/2010/main" val="2997156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3.xml><?xml version="1.0" encoding="utf-8"?>
<ds:datastoreItem xmlns:ds="http://schemas.openxmlformats.org/officeDocument/2006/customXml" ds:itemID="{E46326CF-95F0-49B3-AB37-A62E14AA07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de475-8dd6-476c-9b3d-8a2310c3645b"/>
    <ds:schemaRef ds:uri="ce9ee432-0e1b-47be-908a-5d869706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791</TotalTime>
  <Words>1525</Words>
  <Application>Microsoft Office PowerPoint</Application>
  <PresentationFormat>Widescreen</PresentationFormat>
  <Paragraphs>110</Paragraphs>
  <Slides>11</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Arial</vt:lpstr>
      <vt:lpstr>Arial MT Lt</vt:lpstr>
      <vt:lpstr>Calibri</vt:lpstr>
      <vt:lpstr>Office Theme</vt:lpstr>
      <vt:lpstr>Custom Design</vt:lpstr>
      <vt:lpstr>1_Custom Design</vt:lpstr>
      <vt:lpstr>3_Custom Design</vt:lpstr>
      <vt:lpstr>Success with Stress: What are Stress  and Resilience?</vt:lpstr>
      <vt:lpstr>Want this resource in another format?</vt:lpstr>
      <vt:lpstr>Help us to help you! </vt:lpstr>
      <vt:lpstr>PowerPoint Presentation</vt:lpstr>
      <vt:lpstr>What is Stress?</vt:lpstr>
      <vt:lpstr>What is Resilience?</vt:lpstr>
      <vt:lpstr>How does this connect to resilience?</vt:lpstr>
      <vt:lpstr>I’m practising but I’m still feeling feelings</vt:lpstr>
      <vt:lpstr>What do I do now?</vt:lpstr>
      <vt:lpstr>Don’t forget to complete our survey!</vt:lpstr>
      <vt:lpstr>Success with Stress: What are Stress  and Resilience?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54</cp:revision>
  <dcterms:created xsi:type="dcterms:W3CDTF">2019-09-11T07:44:27Z</dcterms:created>
  <dcterms:modified xsi:type="dcterms:W3CDTF">2020-11-09T16:01:10Z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1030600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