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21"/>
  </p:notesMasterIdLst>
  <p:sldIdLst>
    <p:sldId id="257" r:id="rId8"/>
    <p:sldId id="470" r:id="rId9"/>
    <p:sldId id="282" r:id="rId10"/>
    <p:sldId id="448" r:id="rId11"/>
    <p:sldId id="457" r:id="rId12"/>
    <p:sldId id="458" r:id="rId13"/>
    <p:sldId id="447" r:id="rId14"/>
    <p:sldId id="453" r:id="rId15"/>
    <p:sldId id="446" r:id="rId16"/>
    <p:sldId id="455" r:id="rId17"/>
    <p:sldId id="465" r:id="rId18"/>
    <p:sldId id="495"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752"/>
    <a:srgbClr val="9C5FB5"/>
    <a:srgbClr val="6B355A"/>
    <a:srgbClr val="A53959"/>
    <a:srgbClr val="8A5873"/>
    <a:srgbClr val="FFFFFF"/>
    <a:srgbClr val="FCB8C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421" autoAdjust="0"/>
  </p:normalViewPr>
  <p:slideViewPr>
    <p:cSldViewPr snapToGrid="0">
      <p:cViewPr varScale="1">
        <p:scale>
          <a:sx n="76" d="100"/>
          <a:sy n="76" d="100"/>
        </p:scale>
        <p:origin x="11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14/10/2020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aastaticwebsitedemo.wordpress.com/cloudtici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ycargo.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log.jobtestprep.co.uk/star-method-interview-example-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p>
          <a:p>
            <a:endParaRPr lang="en-GB" dirty="0">
              <a:cs typeface="Calibri"/>
            </a:endParaRPr>
          </a:p>
          <a:p>
            <a:endParaRPr lang="en-GB" dirty="0">
              <a:cs typeface="Calibri"/>
            </a:endParaRPr>
          </a:p>
          <a:p>
            <a:r>
              <a:rPr lang="en-GB" dirty="0"/>
              <a:t>Picture source </a:t>
            </a:r>
            <a:r>
              <a:rPr lang="en-GB" dirty="0">
                <a:hlinkClick r:id="rId3"/>
              </a:rPr>
              <a:t>https://www.freepngimg.com/internet/feedback</a:t>
            </a:r>
            <a:endParaRPr lang="en-GB" dirty="0"/>
          </a:p>
          <a:p>
            <a:pPr algn="l"/>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7C9D1-CDB2-4F96-A64D-1F58BFE53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213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given: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rPr>
              <a:t>In Year 12, I played Centre Forward in the school Football Team. </a:t>
            </a:r>
            <a:r>
              <a:rPr lang="en-GB" sz="1200" dirty="0">
                <a:solidFill>
                  <a:schemeClr val="accent1"/>
                </a:solidFill>
              </a:rPr>
              <a:t>This year we made it into the School Cup Final, the first time in 10 years. </a:t>
            </a:r>
            <a:r>
              <a:rPr lang="en-GB" sz="1200" dirty="0">
                <a:solidFill>
                  <a:srgbClr val="00B050"/>
                </a:solidFill>
              </a:rPr>
              <a:t>I was made captain and I spoke to the team before the game about our game plan - working together as a team would give us the best chance of winning the cup. We were playing well, the score was 2-1, and at that point, I hadn’t scored, but I had set up 4 chances for my team (we scored 2 of them)! I remember I got a chance to shoot, and was really desperate to score, but I could see my team mates were in a better position to do so, so I passed. Then 20 minutes before the end of the game, our goalie fell and injured their leg which was devastating to the team as nobody else had the confidence to play in goal. So, as captain, I decided to put the needs of the team before mine and put on the gloves for the rest of the match.</a:t>
            </a:r>
            <a:r>
              <a:rPr lang="en-GB" sz="1200" dirty="0">
                <a:solidFill>
                  <a:srgbClr val="E93752"/>
                </a:solidFill>
              </a:rPr>
              <a:t> We kept the score at 2-1 and won the cup! We worked as a team and put the teams needs before any individuals and celebrated of winning the competition.  </a:t>
            </a:r>
            <a:endParaRPr lang="en-GB" sz="1200" dirty="0">
              <a:solidFill>
                <a:srgbClr val="FF0000"/>
              </a:solidFill>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276809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 </a:t>
            </a:r>
          </a:p>
          <a:p>
            <a:endParaRPr lang="en-GB" dirty="0"/>
          </a:p>
          <a:p>
            <a:r>
              <a:rPr lang="en-GB" dirty="0"/>
              <a:t>Please complete the survey. </a:t>
            </a:r>
          </a:p>
          <a:p>
            <a:endParaRPr lang="en-GB" dirty="0"/>
          </a:p>
          <a:p>
            <a:r>
              <a:rPr lang="en-GB" dirty="0"/>
              <a:t>Photo source </a:t>
            </a:r>
            <a:r>
              <a:rPr lang="en-GB" dirty="0">
                <a:hlinkClick r:id="rId3"/>
              </a:rPr>
              <a:t>https://www.eurodrying2019.com/uk/page.asp?PID=97</a:t>
            </a:r>
            <a:endParaRPr lang="en-GB" dirty="0"/>
          </a:p>
          <a:p>
            <a:r>
              <a:rPr lang="en-GB" dirty="0"/>
              <a:t>Company logo: Twitter </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338805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resource is going to cover 3 sections, What are transferable skills and why are they important, what is teamwork and a teamwork task. </a:t>
            </a:r>
          </a:p>
        </p:txBody>
      </p:sp>
      <p:sp>
        <p:nvSpPr>
          <p:cNvPr id="4" name="Slide Number Placeholder 3"/>
          <p:cNvSpPr>
            <a:spLocks noGrp="1"/>
          </p:cNvSpPr>
          <p:nvPr>
            <p:ph type="sldNum" sz="quarter" idx="10"/>
          </p:nvPr>
        </p:nvSpPr>
        <p:spPr/>
        <p:txBody>
          <a:bodyPr/>
          <a:lstStyle/>
          <a:p>
            <a:fld id="{7537C9D1-CDB2-4F96-A64D-1F58BFE53F84}" type="slidenum">
              <a:rPr lang="en-GB" smtClean="0"/>
              <a:t>3</a:t>
            </a:fld>
            <a:endParaRPr lang="en-GB"/>
          </a:p>
        </p:txBody>
      </p:sp>
    </p:spTree>
    <p:extLst>
      <p:ext uri="{BB962C8B-B14F-4D97-AF65-F5344CB8AC3E}">
        <p14:creationId xmlns:p14="http://schemas.microsoft.com/office/powerpoint/2010/main" val="55218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transferable skills and why are they important?</a:t>
            </a:r>
          </a:p>
          <a:p>
            <a:endParaRPr lang="en-GB" dirty="0"/>
          </a:p>
          <a:p>
            <a:r>
              <a:rPr lang="en-GB" dirty="0" err="1"/>
              <a:t>Its</a:t>
            </a:r>
            <a:r>
              <a:rPr lang="en-GB" dirty="0"/>
              <a:t> all about complementing your education. </a:t>
            </a:r>
          </a:p>
        </p:txBody>
      </p:sp>
      <p:sp>
        <p:nvSpPr>
          <p:cNvPr id="4" name="Slide Number Placeholder 3"/>
          <p:cNvSpPr>
            <a:spLocks noGrp="1"/>
          </p:cNvSpPr>
          <p:nvPr>
            <p:ph type="sldNum" sz="quarter" idx="10"/>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60108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What are transferable skills? There are many transferable skills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Problem solving skills are about the ability to find a solution to a complex situation or challenge</a:t>
            </a:r>
          </a:p>
          <a:p>
            <a:pPr marL="171450" indent="-171450">
              <a:buFont typeface="Arial" panose="020B0604020202020204" pitchFamily="34" charset="0"/>
              <a:buChar char="•"/>
            </a:pPr>
            <a:r>
              <a:rPr lang="en-GB" dirty="0"/>
              <a:t>Creativity is the use of imagination and the generation of new ideas</a:t>
            </a:r>
          </a:p>
          <a:p>
            <a:pPr marL="171450" indent="-171450">
              <a:buFont typeface="Arial" panose="020B0604020202020204" pitchFamily="34" charset="0"/>
              <a:buChar char="•"/>
            </a:pPr>
            <a:r>
              <a:rPr lang="en-GB" dirty="0"/>
              <a:t>Listening and presenting (communication) is the receiving, retaining and processing of information or ideas as well as the oral transmission</a:t>
            </a:r>
          </a:p>
          <a:p>
            <a:pPr marL="171450" indent="-171450">
              <a:buFont typeface="Arial" panose="020B0604020202020204" pitchFamily="34" charset="0"/>
              <a:buChar char="•"/>
            </a:pPr>
            <a:r>
              <a:rPr lang="en-GB" dirty="0"/>
              <a:t>Leadership is about supporting, encouraging and motivating others to achieve a shared goal </a:t>
            </a:r>
          </a:p>
          <a:p>
            <a:pPr marL="171450" indent="-171450">
              <a:buFont typeface="Arial" panose="020B0604020202020204" pitchFamily="34" charset="0"/>
              <a:buChar char="•"/>
            </a:pPr>
            <a:r>
              <a:rPr lang="en-GB" dirty="0"/>
              <a:t>Proactive, is the ability to set clear, tangible goals and devise a robust route to achieving them as well as taking the initiative and making things happen, instead of always reacting to what happens around you </a:t>
            </a:r>
          </a:p>
          <a:p>
            <a:pPr marL="171450" indent="-171450">
              <a:buFont typeface="Arial" panose="020B0604020202020204" pitchFamily="34" charset="0"/>
              <a:buChar char="•"/>
            </a:pPr>
            <a:r>
              <a:rPr lang="en-GB" dirty="0"/>
              <a:t>Staying positive or Resilience  is about the ability to use tactics and strategies to overcome setbacks and achieve goals</a:t>
            </a:r>
          </a:p>
          <a:p>
            <a:pPr marL="171450" indent="-171450">
              <a:buFont typeface="Arial" panose="020B0604020202020204" pitchFamily="34" charset="0"/>
              <a:buChar char="•"/>
            </a:pPr>
            <a:r>
              <a:rPr lang="en-GB" dirty="0"/>
              <a:t>Adaptability is the ability to cope and thrive in changing conditions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This resource is focusing on Teamwork. </a:t>
            </a:r>
          </a:p>
        </p:txBody>
      </p:sp>
      <p:sp>
        <p:nvSpPr>
          <p:cNvPr id="4" name="Slide Number Placeholder 3"/>
          <p:cNvSpPr>
            <a:spLocks noGrp="1"/>
          </p:cNvSpPr>
          <p:nvPr>
            <p:ph type="sldNum" sz="quarter" idx="10"/>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173161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r>
              <a:rPr lang="en-GB" dirty="0">
                <a:cs typeface="Calibri"/>
              </a:rPr>
              <a:t>Why are transferable skills important?</a:t>
            </a:r>
          </a:p>
          <a:p>
            <a:endParaRPr lang="en-GB" dirty="0">
              <a:cs typeface="Calibri"/>
            </a:endParaRPr>
          </a:p>
          <a:p>
            <a:pPr algn="l"/>
            <a:r>
              <a:rPr lang="en-GB" sz="1200" dirty="0"/>
              <a:t>They are skills developed from your previous professional experience, education or even </a:t>
            </a:r>
            <a:r>
              <a:rPr lang="en-GB" sz="1200" dirty="0" err="1"/>
              <a:t>extra curricular</a:t>
            </a:r>
            <a:r>
              <a:rPr lang="en-GB" sz="1200" dirty="0"/>
              <a:t> activities and hobbies.</a:t>
            </a:r>
          </a:p>
          <a:p>
            <a:pPr algn="l"/>
            <a:endParaRPr lang="en-GB" sz="1200" dirty="0"/>
          </a:p>
          <a:p>
            <a:pPr algn="l"/>
            <a:r>
              <a:rPr lang="en-GB" sz="1200" dirty="0"/>
              <a:t>These skills can be applied to a range scenarios where you thought you didn’t have any relevant experience.</a:t>
            </a:r>
          </a:p>
          <a:p>
            <a:pPr algn="l"/>
            <a:endParaRPr lang="en-GB" dirty="0">
              <a:cs typeface="Calibri"/>
            </a:endParaRPr>
          </a:p>
          <a:p>
            <a:endParaRPr lang="en-GB" dirty="0">
              <a:cs typeface="Calibri"/>
            </a:endParaRPr>
          </a:p>
          <a:p>
            <a:endParaRPr lang="en-GB" dirty="0">
              <a:cs typeface="Calibri"/>
            </a:endParaRPr>
          </a:p>
          <a:p>
            <a:r>
              <a:rPr lang="en-GB" dirty="0">
                <a:cs typeface="Calibri"/>
              </a:rPr>
              <a:t>Image source: </a:t>
            </a:r>
            <a:r>
              <a:rPr lang="en-GB" dirty="0">
                <a:hlinkClick r:id="rId3"/>
              </a:rPr>
              <a:t>https://piaastaticwebsitedemo.wordpress.com/cloudticity/</a:t>
            </a:r>
            <a:r>
              <a:rPr lang="en-GB" dirty="0"/>
              <a:t> </a:t>
            </a:r>
          </a:p>
        </p:txBody>
      </p:sp>
      <p:sp>
        <p:nvSpPr>
          <p:cNvPr id="4" name="Slide Number Placeholder 3"/>
          <p:cNvSpPr>
            <a:spLocks noGrp="1"/>
          </p:cNvSpPr>
          <p:nvPr>
            <p:ph type="sldNum" sz="quarter" idx="10"/>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3526374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team work?</a:t>
            </a:r>
          </a:p>
          <a:p>
            <a:endParaRPr lang="en-GB" dirty="0"/>
          </a:p>
          <a:p>
            <a:r>
              <a:rPr lang="en-GB" dirty="0"/>
              <a:t>We are all working together. </a:t>
            </a:r>
          </a:p>
        </p:txBody>
      </p:sp>
      <p:sp>
        <p:nvSpPr>
          <p:cNvPr id="4" name="Slide Number Placeholder 3"/>
          <p:cNvSpPr>
            <a:spLocks noGrp="1"/>
          </p:cNvSpPr>
          <p:nvPr>
            <p:ph type="sldNum" sz="quarter" idx="10"/>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380348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Teamwork </a:t>
            </a:r>
            <a:r>
              <a:rPr lang="en-GB" sz="1200" dirty="0"/>
              <a:t>means you have the ability to work with others towards achieving a common goal. </a:t>
            </a:r>
          </a:p>
          <a:p>
            <a:r>
              <a:rPr lang="en-US" sz="1200" dirty="0">
                <a:solidFill>
                  <a:schemeClr val="bg1"/>
                </a:solidFill>
              </a:rPr>
              <a:t>Effective teamwork requires several other qualities such as empathy, active listening and strong communication. Have examples of how you have worked in a team at any interview.</a:t>
            </a:r>
            <a:endParaRPr lang="en-GB" sz="1200" dirty="0">
              <a:cs typeface="Calibri"/>
            </a:endParaRPr>
          </a:p>
          <a:p>
            <a:endParaRPr lang="en-US" dirty="0">
              <a:cs typeface="Calibri"/>
            </a:endParaRPr>
          </a:p>
          <a:p>
            <a:endParaRPr lang="en-US" dirty="0">
              <a:cs typeface="Calibri"/>
            </a:endParaRPr>
          </a:p>
          <a:p>
            <a:r>
              <a:rPr lang="en-US" dirty="0">
                <a:cs typeface="Calibri"/>
              </a:rPr>
              <a:t>Image source: </a:t>
            </a:r>
            <a:r>
              <a:rPr lang="en-US" dirty="0">
                <a:hlinkClick r:id="rId3"/>
              </a:rPr>
              <a:t>https://www.fycargo.com/</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9490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Teamwork task. </a:t>
            </a:r>
          </a:p>
          <a:p>
            <a:endParaRPr lang="en-GB" dirty="0"/>
          </a:p>
          <a:p>
            <a:r>
              <a:rPr lang="en-GB" dirty="0"/>
              <a:t>How can I evidence teamwork effectively?</a:t>
            </a:r>
          </a:p>
        </p:txBody>
      </p:sp>
      <p:sp>
        <p:nvSpPr>
          <p:cNvPr id="4" name="Slide Number Placeholder 3"/>
          <p:cNvSpPr>
            <a:spLocks noGrp="1"/>
          </p:cNvSpPr>
          <p:nvPr>
            <p:ph type="sldNum" sz="quarter" idx="10"/>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381355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Task </a:t>
            </a:r>
          </a:p>
          <a:p>
            <a:r>
              <a:rPr lang="en-US" dirty="0">
                <a:cs typeface="Calibri"/>
              </a:rPr>
              <a:t>Think of a time when </a:t>
            </a:r>
            <a:r>
              <a:rPr lang="en-US" dirty="0" err="1">
                <a:cs typeface="Calibri"/>
              </a:rPr>
              <a:t>yu</a:t>
            </a:r>
            <a:r>
              <a:rPr lang="en-US" dirty="0">
                <a:cs typeface="Calibri"/>
              </a:rPr>
              <a:t> have worked well as part of a team,</a:t>
            </a:r>
          </a:p>
          <a:p>
            <a:pPr algn="l"/>
            <a:r>
              <a:rPr lang="en-GB" sz="1200" dirty="0">
                <a:solidFill>
                  <a:schemeClr val="bg1"/>
                </a:solidFill>
              </a:rPr>
              <a:t>The </a:t>
            </a:r>
            <a:r>
              <a:rPr lang="en-GB" sz="1200" b="1" dirty="0">
                <a:solidFill>
                  <a:srgbClr val="FFC000"/>
                </a:solidFill>
              </a:rPr>
              <a:t>STAR</a:t>
            </a:r>
            <a:r>
              <a:rPr lang="en-GB" sz="1200" dirty="0">
                <a:solidFill>
                  <a:schemeClr val="bg1"/>
                </a:solidFill>
              </a:rPr>
              <a:t> response method can help structure answers. </a:t>
            </a:r>
          </a:p>
          <a:p>
            <a:pPr algn="l"/>
            <a:r>
              <a:rPr lang="en-GB" sz="1200" dirty="0">
                <a:solidFill>
                  <a:schemeClr val="bg1"/>
                </a:solidFill>
              </a:rPr>
              <a:t>S  - Describe the situation </a:t>
            </a:r>
          </a:p>
          <a:p>
            <a:pPr algn="l"/>
            <a:r>
              <a:rPr lang="en-GB" sz="1200" dirty="0">
                <a:solidFill>
                  <a:schemeClr val="bg1"/>
                </a:solidFill>
              </a:rPr>
              <a:t>T – Explain the task </a:t>
            </a:r>
          </a:p>
          <a:p>
            <a:pPr algn="l"/>
            <a:r>
              <a:rPr lang="en-GB" sz="1200" dirty="0">
                <a:solidFill>
                  <a:schemeClr val="bg1"/>
                </a:solidFill>
              </a:rPr>
              <a:t>A – What Action did you take</a:t>
            </a:r>
          </a:p>
          <a:p>
            <a:pPr algn="l"/>
            <a:r>
              <a:rPr lang="en-GB" sz="1200" dirty="0">
                <a:solidFill>
                  <a:schemeClr val="bg1"/>
                </a:solidFill>
              </a:rPr>
              <a:t>R – What was the result </a:t>
            </a:r>
          </a:p>
          <a:p>
            <a:pPr algn="l"/>
            <a:endParaRPr lang="en-GB" sz="1200" dirty="0">
              <a:solidFill>
                <a:schemeClr val="bg1"/>
              </a:solidFill>
            </a:endParaRPr>
          </a:p>
          <a:p>
            <a:pPr algn="l"/>
            <a:r>
              <a:rPr lang="en-GB" sz="1200" dirty="0">
                <a:solidFill>
                  <a:schemeClr val="bg1"/>
                </a:solidFill>
              </a:rPr>
              <a:t>Let’s try this thinking about teamwork. </a:t>
            </a:r>
          </a:p>
          <a:p>
            <a:pPr algn="l"/>
            <a:endParaRPr lang="en-GB" sz="1200" dirty="0">
              <a:solidFill>
                <a:schemeClr val="bg1"/>
              </a:solidFill>
            </a:endParaRPr>
          </a:p>
          <a:p>
            <a:pPr algn="l"/>
            <a:r>
              <a:rPr lang="en-GB" sz="1200" dirty="0">
                <a:solidFill>
                  <a:schemeClr val="bg1"/>
                </a:solidFill>
              </a:rPr>
              <a:t>Use the STAR method to demonstrate your skill. </a:t>
            </a:r>
          </a:p>
          <a:p>
            <a:pPr algn="l"/>
            <a:endParaRPr lang="en-GB" sz="1200" dirty="0">
              <a:solidFill>
                <a:schemeClr val="bg1"/>
              </a:solidFill>
            </a:endParaRPr>
          </a:p>
          <a:p>
            <a:pPr algn="l"/>
            <a:endParaRPr lang="en-US" dirty="0">
              <a:cs typeface="Calibri"/>
            </a:endParaRPr>
          </a:p>
          <a:p>
            <a:endParaRPr lang="en-US" dirty="0">
              <a:cs typeface="Calibri"/>
            </a:endParaRPr>
          </a:p>
          <a:p>
            <a:r>
              <a:rPr lang="en-US" dirty="0">
                <a:cs typeface="Calibri"/>
              </a:rPr>
              <a:t>Image source: </a:t>
            </a:r>
            <a:r>
              <a:rPr lang="en-US" dirty="0">
                <a:hlinkClick r:id="rId3"/>
              </a:rPr>
              <a:t>https://blog.jobtestprep.co.uk/star-method-interview-example-1</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192321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14/10/2020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96699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Developing Transferable Skills:</a:t>
            </a:r>
            <a:br>
              <a:rPr lang="en-GB" dirty="0"/>
            </a:br>
            <a:r>
              <a:rPr lang="en-GB" dirty="0"/>
              <a:t>Teamwork   </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183057" y="365125"/>
            <a:ext cx="11753525" cy="1325563"/>
          </a:xfrm>
        </p:spPr>
        <p:txBody>
          <a:bodyPr/>
          <a:lstStyle/>
          <a:p>
            <a:pPr algn="ctr"/>
            <a:r>
              <a:rPr lang="en-GB" dirty="0"/>
              <a:t>Activity</a:t>
            </a:r>
            <a:br>
              <a:rPr lang="en-GB" dirty="0"/>
            </a:br>
            <a:br>
              <a:rPr lang="en-GB" dirty="0"/>
            </a:br>
            <a:endParaRPr lang="en-GB" dirty="0"/>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02020" y="1167318"/>
            <a:ext cx="10515600" cy="4476819"/>
          </a:xfrm>
        </p:spPr>
        <p:txBody>
          <a:bodyPr/>
          <a:lstStyle/>
          <a:p>
            <a:pPr marL="0" indent="0">
              <a:buNone/>
            </a:pPr>
            <a:endParaRPr lang="en-GB" dirty="0">
              <a:solidFill>
                <a:schemeClr val="tx1"/>
              </a:solidFill>
            </a:endParaRPr>
          </a:p>
          <a:p>
            <a:pPr marL="0" indent="0">
              <a:buNone/>
            </a:pPr>
            <a:endParaRPr lang="en-GB" dirty="0">
              <a:solidFill>
                <a:schemeClr val="tx1"/>
              </a:solidFill>
            </a:endParaRPr>
          </a:p>
          <a:p>
            <a:pPr marL="0" indent="0">
              <a:buNone/>
            </a:pPr>
            <a:r>
              <a:rPr lang="en-GB" dirty="0"/>
              <a:t> </a:t>
            </a:r>
          </a:p>
          <a:p>
            <a:pPr marL="0" indent="0">
              <a:buNone/>
            </a:pPr>
            <a:r>
              <a:rPr lang="en-GB" dirty="0"/>
              <a:t> </a:t>
            </a:r>
          </a:p>
          <a:p>
            <a:pPr marL="0" indent="0">
              <a:buNone/>
            </a:pPr>
            <a:endParaRPr lang="en-GB" dirty="0"/>
          </a:p>
          <a:p>
            <a:pPr marL="0" indent="0">
              <a:buNone/>
            </a:pPr>
            <a:endParaRPr lang="en-GB" b="0" dirty="0">
              <a:solidFill>
                <a:schemeClr val="tx1"/>
              </a:solidFill>
            </a:endParaRP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576076" y="2161855"/>
            <a:ext cx="2584456" cy="925386"/>
          </a:xfrm>
          <a:prstGeom prst="roundRect">
            <a:avLst/>
          </a:prstGeom>
          <a:solidFill>
            <a:srgbClr val="A53959"/>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Describe the </a:t>
            </a:r>
            <a:r>
              <a:rPr lang="en-GB" sz="2400" b="1" u="sng" dirty="0">
                <a:solidFill>
                  <a:schemeClr val="bg1"/>
                </a:solidFill>
              </a:rPr>
              <a:t>Situation</a:t>
            </a:r>
            <a:r>
              <a:rPr lang="en-GB" sz="2400" dirty="0">
                <a:solidFill>
                  <a:schemeClr val="bg1"/>
                </a:solidFill>
              </a:rPr>
              <a:t> </a:t>
            </a:r>
          </a:p>
        </p:txBody>
      </p:sp>
      <p:sp>
        <p:nvSpPr>
          <p:cNvPr id="7" name="Rectangle: Rounded Corners 6">
            <a:extLst>
              <a:ext uri="{FF2B5EF4-FFF2-40B4-BE49-F238E27FC236}">
                <a16:creationId xmlns:a16="http://schemas.microsoft.com/office/drawing/2014/main" id="{7FC701EB-DA8E-47FF-AA32-2BF883AE0183}"/>
              </a:ext>
            </a:extLst>
          </p:cNvPr>
          <p:cNvSpPr/>
          <p:nvPr/>
        </p:nvSpPr>
        <p:spPr>
          <a:xfrm>
            <a:off x="7953936" y="3429000"/>
            <a:ext cx="2688779" cy="918867"/>
          </a:xfrm>
          <a:prstGeom prst="roundRect">
            <a:avLst/>
          </a:prstGeom>
          <a:solidFill>
            <a:srgbClr val="A53959"/>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What was the </a:t>
            </a:r>
            <a:r>
              <a:rPr lang="en-GB" sz="2400" b="1" u="sng" dirty="0">
                <a:solidFill>
                  <a:schemeClr val="bg1"/>
                </a:solidFill>
              </a:rPr>
              <a:t>Result</a:t>
            </a:r>
            <a:r>
              <a:rPr lang="en-GB" sz="2400" dirty="0">
                <a:solidFill>
                  <a:schemeClr val="bg1"/>
                </a:solidFill>
              </a:rPr>
              <a:t>?</a:t>
            </a:r>
          </a:p>
        </p:txBody>
      </p:sp>
      <p:sp>
        <p:nvSpPr>
          <p:cNvPr id="8" name="Rectangle: Rounded Corners 7">
            <a:extLst>
              <a:ext uri="{FF2B5EF4-FFF2-40B4-BE49-F238E27FC236}">
                <a16:creationId xmlns:a16="http://schemas.microsoft.com/office/drawing/2014/main" id="{0EB42360-A8B6-4882-8410-C892DF8AF563}"/>
              </a:ext>
            </a:extLst>
          </p:cNvPr>
          <p:cNvSpPr/>
          <p:nvPr/>
        </p:nvSpPr>
        <p:spPr>
          <a:xfrm>
            <a:off x="1549285" y="3429000"/>
            <a:ext cx="2649763" cy="947992"/>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Explain the </a:t>
            </a:r>
            <a:r>
              <a:rPr lang="en-GB" sz="2400" b="1" u="sng" dirty="0">
                <a:solidFill>
                  <a:schemeClr val="bg1"/>
                </a:solidFill>
              </a:rPr>
              <a:t>Task</a:t>
            </a:r>
          </a:p>
        </p:txBody>
      </p:sp>
      <p:sp>
        <p:nvSpPr>
          <p:cNvPr id="11" name="Rectangle: Rounded Corners 10">
            <a:extLst>
              <a:ext uri="{FF2B5EF4-FFF2-40B4-BE49-F238E27FC236}">
                <a16:creationId xmlns:a16="http://schemas.microsoft.com/office/drawing/2014/main" id="{BE60CF43-0147-4BE2-BAF6-AA3C6637042E}"/>
              </a:ext>
            </a:extLst>
          </p:cNvPr>
          <p:cNvSpPr/>
          <p:nvPr/>
        </p:nvSpPr>
        <p:spPr>
          <a:xfrm>
            <a:off x="1549285" y="5058375"/>
            <a:ext cx="9092067" cy="1171524"/>
          </a:xfrm>
          <a:prstGeom prst="roundRect">
            <a:avLst/>
          </a:prstGeom>
          <a:solidFill>
            <a:srgbClr val="9C5FB5"/>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The </a:t>
            </a:r>
            <a:r>
              <a:rPr lang="en-GB" sz="2400" b="1" dirty="0">
                <a:solidFill>
                  <a:srgbClr val="FFC000"/>
                </a:solidFill>
              </a:rPr>
              <a:t>STAR</a:t>
            </a:r>
            <a:r>
              <a:rPr lang="en-GB" sz="2400" dirty="0">
                <a:solidFill>
                  <a:schemeClr val="bg1"/>
                </a:solidFill>
              </a:rPr>
              <a:t> response method can help structure answers. </a:t>
            </a:r>
          </a:p>
          <a:p>
            <a:pPr algn="ctr"/>
            <a:r>
              <a:rPr lang="en-GB" sz="2400" dirty="0">
                <a:solidFill>
                  <a:schemeClr val="bg1"/>
                </a:solidFill>
              </a:rPr>
              <a:t>Let’s try this thinking about teamwork. </a:t>
            </a:r>
          </a:p>
        </p:txBody>
      </p:sp>
      <p:sp>
        <p:nvSpPr>
          <p:cNvPr id="12" name="Rectangle: Rounded Corners 11">
            <a:extLst>
              <a:ext uri="{FF2B5EF4-FFF2-40B4-BE49-F238E27FC236}">
                <a16:creationId xmlns:a16="http://schemas.microsoft.com/office/drawing/2014/main" id="{C0827814-940F-4FE3-9CC9-38A602DD8F65}"/>
              </a:ext>
            </a:extLst>
          </p:cNvPr>
          <p:cNvSpPr/>
          <p:nvPr/>
        </p:nvSpPr>
        <p:spPr>
          <a:xfrm>
            <a:off x="8031467" y="2151908"/>
            <a:ext cx="2609885" cy="973142"/>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What </a:t>
            </a:r>
            <a:r>
              <a:rPr lang="en-GB" sz="2400" b="1" u="sng" dirty="0">
                <a:solidFill>
                  <a:schemeClr val="bg1"/>
                </a:solidFill>
              </a:rPr>
              <a:t>Action</a:t>
            </a:r>
            <a:r>
              <a:rPr lang="en-GB" sz="2400" dirty="0">
                <a:solidFill>
                  <a:schemeClr val="bg1"/>
                </a:solidFill>
              </a:rPr>
              <a:t> did you take?</a:t>
            </a:r>
          </a:p>
        </p:txBody>
      </p:sp>
      <p:sp>
        <p:nvSpPr>
          <p:cNvPr id="4" name="TextBox 3">
            <a:extLst>
              <a:ext uri="{FF2B5EF4-FFF2-40B4-BE49-F238E27FC236}">
                <a16:creationId xmlns:a16="http://schemas.microsoft.com/office/drawing/2014/main" id="{72D7CBF1-923F-464A-BE28-DDAE3C329D61}"/>
              </a:ext>
            </a:extLst>
          </p:cNvPr>
          <p:cNvSpPr txBox="1"/>
          <p:nvPr/>
        </p:nvSpPr>
        <p:spPr>
          <a:xfrm>
            <a:off x="1626178" y="1035848"/>
            <a:ext cx="8867281" cy="830997"/>
          </a:xfrm>
          <a:prstGeom prst="rect">
            <a:avLst/>
          </a:prstGeom>
          <a:noFill/>
        </p:spPr>
        <p:txBody>
          <a:bodyPr wrap="square" rtlCol="0">
            <a:spAutoFit/>
          </a:bodyPr>
          <a:lstStyle/>
          <a:p>
            <a:pPr algn="ctr"/>
            <a:r>
              <a:rPr lang="en-GB" sz="2400" dirty="0"/>
              <a:t>Think of a time when you have worked well as part of a team.</a:t>
            </a:r>
          </a:p>
          <a:p>
            <a:pPr algn="ctr"/>
            <a:r>
              <a:rPr lang="en-GB" sz="2400" dirty="0"/>
              <a:t>Use the STAR method below to demonstrate this skill.</a:t>
            </a:r>
          </a:p>
        </p:txBody>
      </p:sp>
      <p:pic>
        <p:nvPicPr>
          <p:cNvPr id="9" name="Picture 8">
            <a:extLst>
              <a:ext uri="{FF2B5EF4-FFF2-40B4-BE49-F238E27FC236}">
                <a16:creationId xmlns:a16="http://schemas.microsoft.com/office/drawing/2014/main" id="{FC7508FC-95E8-4801-9EEA-36A75E0D4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610" y="2098344"/>
            <a:ext cx="3090779" cy="257564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894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FC87C5-CFF1-4605-9795-D61BC2D895A7}"/>
              </a:ext>
            </a:extLst>
          </p:cNvPr>
          <p:cNvSpPr/>
          <p:nvPr/>
        </p:nvSpPr>
        <p:spPr>
          <a:xfrm>
            <a:off x="575342" y="2205123"/>
            <a:ext cx="1407885" cy="1446550"/>
          </a:xfrm>
          <a:prstGeom prst="rect">
            <a:avLst/>
          </a:prstGeom>
        </p:spPr>
        <p:txBody>
          <a:bodyPr wrap="square">
            <a:spAutoFit/>
          </a:bodyPr>
          <a:lstStyle/>
          <a:p>
            <a:pPr algn="ctr" fontAlgn="base"/>
            <a:r>
              <a:rPr lang="en-GB" sz="2200" b="1" dirty="0">
                <a:solidFill>
                  <a:srgbClr val="FF0000"/>
                </a:solidFill>
              </a:rPr>
              <a:t>Situation</a:t>
            </a:r>
          </a:p>
          <a:p>
            <a:pPr algn="ctr" fontAlgn="base"/>
            <a:r>
              <a:rPr lang="en-GB" sz="2200" b="1" dirty="0">
                <a:solidFill>
                  <a:srgbClr val="0070C0"/>
                </a:solidFill>
              </a:rPr>
              <a:t>Task</a:t>
            </a:r>
            <a:endParaRPr lang="en-GB" sz="2200" b="1" dirty="0">
              <a:solidFill>
                <a:srgbClr val="02707A"/>
              </a:solidFill>
            </a:endParaRPr>
          </a:p>
          <a:p>
            <a:pPr algn="ctr" fontAlgn="base"/>
            <a:r>
              <a:rPr lang="en-GB" sz="2200" b="1" dirty="0">
                <a:solidFill>
                  <a:srgbClr val="00B050"/>
                </a:solidFill>
              </a:rPr>
              <a:t>Action</a:t>
            </a:r>
            <a:endParaRPr lang="en-GB" sz="2200" b="1" dirty="0">
              <a:solidFill>
                <a:srgbClr val="02707A"/>
              </a:solidFill>
            </a:endParaRPr>
          </a:p>
          <a:p>
            <a:pPr algn="ctr" fontAlgn="base"/>
            <a:r>
              <a:rPr lang="en-GB" sz="2200" b="1" dirty="0">
                <a:solidFill>
                  <a:srgbClr val="E93752"/>
                </a:solidFill>
              </a:rPr>
              <a:t>Result</a:t>
            </a:r>
            <a:endParaRPr lang="en-GB" sz="2200" dirty="0">
              <a:solidFill>
                <a:srgbClr val="E93752"/>
              </a:solidFill>
            </a:endParaRPr>
          </a:p>
        </p:txBody>
      </p:sp>
      <p:sp>
        <p:nvSpPr>
          <p:cNvPr id="4" name="Rectangle: Rounded Corners 3">
            <a:extLst>
              <a:ext uri="{FF2B5EF4-FFF2-40B4-BE49-F238E27FC236}">
                <a16:creationId xmlns:a16="http://schemas.microsoft.com/office/drawing/2014/main" id="{4CD49A4F-DE9C-4BDE-90D3-CED954A5FC72}"/>
              </a:ext>
            </a:extLst>
          </p:cNvPr>
          <p:cNvSpPr/>
          <p:nvPr/>
        </p:nvSpPr>
        <p:spPr>
          <a:xfrm>
            <a:off x="313186" y="479683"/>
            <a:ext cx="1932195" cy="914400"/>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200" dirty="0">
                <a:solidFill>
                  <a:schemeClr val="bg1"/>
                </a:solidFill>
              </a:rPr>
              <a:t>Example</a:t>
            </a:r>
          </a:p>
          <a:p>
            <a:pPr algn="ctr"/>
            <a:r>
              <a:rPr lang="en-GB" sz="2200" dirty="0">
                <a:solidFill>
                  <a:schemeClr val="bg1"/>
                </a:solidFill>
              </a:rPr>
              <a:t> </a:t>
            </a:r>
          </a:p>
        </p:txBody>
      </p:sp>
      <p:sp>
        <p:nvSpPr>
          <p:cNvPr id="5" name="TextBox 4">
            <a:extLst>
              <a:ext uri="{FF2B5EF4-FFF2-40B4-BE49-F238E27FC236}">
                <a16:creationId xmlns:a16="http://schemas.microsoft.com/office/drawing/2014/main" id="{147F5D4F-B525-4812-99B7-607A74AC8F89}"/>
              </a:ext>
            </a:extLst>
          </p:cNvPr>
          <p:cNvSpPr txBox="1"/>
          <p:nvPr/>
        </p:nvSpPr>
        <p:spPr>
          <a:xfrm>
            <a:off x="2726047" y="637871"/>
            <a:ext cx="8679543" cy="4401205"/>
          </a:xfrm>
          <a:prstGeom prst="rect">
            <a:avLst/>
          </a:prstGeom>
          <a:noFill/>
        </p:spPr>
        <p:txBody>
          <a:bodyPr wrap="square" rtlCol="0">
            <a:spAutoFit/>
          </a:bodyPr>
          <a:lstStyle/>
          <a:p>
            <a:pPr algn="just" fontAlgn="base"/>
            <a:r>
              <a:rPr lang="en-GB" sz="2000" dirty="0">
                <a:solidFill>
                  <a:srgbClr val="FF0000"/>
                </a:solidFill>
              </a:rPr>
              <a:t>In Year 12, I played Centre Forward in the school Football Team. </a:t>
            </a:r>
            <a:r>
              <a:rPr lang="en-GB" sz="2000" dirty="0">
                <a:solidFill>
                  <a:schemeClr val="accent1"/>
                </a:solidFill>
              </a:rPr>
              <a:t>This year we made it into the School Cup Final, the first time in 10 years. </a:t>
            </a:r>
            <a:r>
              <a:rPr lang="en-GB" sz="2000" dirty="0">
                <a:solidFill>
                  <a:srgbClr val="00B050"/>
                </a:solidFill>
              </a:rPr>
              <a:t>I was made captain and I spoke to the team before the game about our game plan - working together as a team would give us the best chance of winning the cup. We were playing well, the score was 2-1, and at that point, I hadn’t scored, but I had set up 4 chances for my team (we scored 2 of them)! I remember I got a chance to shoot, and was really desperate to score, but I could see my team mates were in a better position to do so, so I passed. Then 20 minutes before the end of the game, our goalie fell and injured their leg which was devastating to the team as nobody else had the confidence to play in goal. So, as captain, I decided to put the needs of the team before mine and put on the gloves for the rest of the match.</a:t>
            </a:r>
            <a:r>
              <a:rPr lang="en-GB" sz="2000" dirty="0">
                <a:solidFill>
                  <a:srgbClr val="E93752"/>
                </a:solidFill>
              </a:rPr>
              <a:t> We kept the score at 2-1 and won the cup! We worked as a team and put the teams needs before any individuals and celebrated of winning the competition.  </a:t>
            </a:r>
            <a:endParaRPr lang="en-GB" sz="2000" dirty="0">
              <a:solidFill>
                <a:srgbClr val="FF0000"/>
              </a:solidFill>
            </a:endParaRPr>
          </a:p>
        </p:txBody>
      </p:sp>
      <p:sp>
        <p:nvSpPr>
          <p:cNvPr id="6" name="Rectangle: Rounded Corners 5">
            <a:extLst>
              <a:ext uri="{FF2B5EF4-FFF2-40B4-BE49-F238E27FC236}">
                <a16:creationId xmlns:a16="http://schemas.microsoft.com/office/drawing/2014/main" id="{AE415ED0-972C-48A3-88F3-B4C98A393534}"/>
              </a:ext>
            </a:extLst>
          </p:cNvPr>
          <p:cNvSpPr/>
          <p:nvPr/>
        </p:nvSpPr>
        <p:spPr>
          <a:xfrm>
            <a:off x="1279283" y="5087239"/>
            <a:ext cx="10406744" cy="1071809"/>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200" b="1" dirty="0">
                <a:solidFill>
                  <a:schemeClr val="bg1"/>
                </a:solidFill>
              </a:rPr>
              <a:t>Task</a:t>
            </a:r>
          </a:p>
          <a:p>
            <a:pPr algn="ctr"/>
            <a:r>
              <a:rPr lang="en-GB" sz="2200" dirty="0">
                <a:solidFill>
                  <a:schemeClr val="bg1"/>
                </a:solidFill>
              </a:rPr>
              <a:t>Can you think of your own responses for a times you have shown excellent teamwork skills?</a:t>
            </a:r>
          </a:p>
          <a:p>
            <a:pPr algn="ctr"/>
            <a:r>
              <a:rPr lang="en-GB" sz="2200" dirty="0">
                <a:solidFill>
                  <a:schemeClr val="bg1"/>
                </a:solidFill>
              </a:rPr>
              <a:t> </a:t>
            </a:r>
          </a:p>
        </p:txBody>
      </p:sp>
      <p:pic>
        <p:nvPicPr>
          <p:cNvPr id="7" name="Picture 6" descr="Image of a clock showing 10 mins">
            <a:extLst>
              <a:ext uri="{FF2B5EF4-FFF2-40B4-BE49-F238E27FC236}">
                <a16:creationId xmlns:a16="http://schemas.microsoft.com/office/drawing/2014/main" id="{1E3D86D9-EA51-4EF2-A52B-9CDB5801E24C}"/>
              </a:ext>
            </a:extLst>
          </p:cNvPr>
          <p:cNvPicPr>
            <a:picLocks noChangeAspect="1"/>
          </p:cNvPicPr>
          <p:nvPr/>
        </p:nvPicPr>
        <p:blipFill>
          <a:blip r:embed="rId3"/>
          <a:stretch>
            <a:fillRect/>
          </a:stretch>
        </p:blipFill>
        <p:spPr>
          <a:xfrm rot="20556349">
            <a:off x="398732" y="4979148"/>
            <a:ext cx="1641940" cy="1658525"/>
          </a:xfrm>
          <a:prstGeom prst="rect">
            <a:avLst/>
          </a:prstGeom>
        </p:spPr>
      </p:pic>
    </p:spTree>
    <p:extLst>
      <p:ext uri="{BB962C8B-B14F-4D97-AF65-F5344CB8AC3E}">
        <p14:creationId xmlns:p14="http://schemas.microsoft.com/office/powerpoint/2010/main" val="1633391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descr="a box with rounded corners that contains the link to the Aspire Higher survey">
            <a:extLst>
              <a:ext uri="{FF2B5EF4-FFF2-40B4-BE49-F238E27FC236}">
                <a16:creationId xmlns:a16="http://schemas.microsoft.com/office/drawing/2014/main" id="{8FE6BD03-188B-4D20-83FE-CB11A57A484D}"/>
              </a:ext>
            </a:extLst>
          </p:cNvPr>
          <p:cNvSpPr/>
          <p:nvPr/>
        </p:nvSpPr>
        <p:spPr>
          <a:xfrm>
            <a:off x="3653790"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dirty="0">
                <a:solidFill>
                  <a:schemeClr val="bg2"/>
                </a:solidFill>
                <a:hlinkClick r:id="rId3">
                  <a:extLst>
                    <a:ext uri="{A12FA001-AC4F-418D-AE19-62706E023703}">
                      <ahyp:hlinkClr xmlns:ahyp="http://schemas.microsoft.com/office/drawing/2018/hyperlinkcolor" xmlns="" val="tx"/>
                    </a:ext>
                  </a:extLst>
                </a:hlinkClick>
              </a:rPr>
              <a:t>Click here for survey</a:t>
            </a:r>
            <a:r>
              <a:rPr lang="en-GB" sz="2400" b="1" u="sng" dirty="0">
                <a:solidFill>
                  <a:schemeClr val="bg2"/>
                </a:solidFill>
              </a:rPr>
              <a:t> </a:t>
            </a: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a:extLst>
              <a:ext uri="{FF2B5EF4-FFF2-40B4-BE49-F238E27FC236}">
                <a16:creationId xmlns:a16="http://schemas.microsoft.com/office/drawing/2014/main" id="{F326BC29-8FBD-418F-9FA2-13154C63230B}"/>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descr="a timer showing two minutes to go">
            <a:extLst>
              <a:ext uri="{FF2B5EF4-FFF2-40B4-BE49-F238E27FC236}">
                <a16:creationId xmlns:a16="http://schemas.microsoft.com/office/drawing/2014/main" id="{D425CCBD-83FF-459F-9E82-8695BDB80B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he Aspire Higher logo">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xmlns=""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xmlns="" val="tx"/>
                    </a:ext>
                  </a:extLst>
                </a:hlinkClick>
              </a:rPr>
              <a:t>aspire-higher.co.uk/</a:t>
            </a:r>
            <a:r>
              <a:rPr lang="en-GB" dirty="0">
                <a:solidFill>
                  <a:srgbClr val="A53959"/>
                </a:solidFill>
              </a:rPr>
              <a:t> </a:t>
            </a:r>
          </a:p>
        </p:txBody>
      </p:sp>
      <p:pic>
        <p:nvPicPr>
          <p:cNvPr id="26" name="Picture 25" descr="the Twitter logo">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290884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550A-0ACE-4B99-8F77-E6F0093920BC}"/>
              </a:ext>
            </a:extLst>
          </p:cNvPr>
          <p:cNvSpPr>
            <a:spLocks noGrp="1"/>
          </p:cNvSpPr>
          <p:nvPr>
            <p:ph type="title"/>
          </p:nvPr>
        </p:nvSpPr>
        <p:spPr/>
        <p:txBody>
          <a:bodyPr/>
          <a:lstStyle/>
          <a:p>
            <a:r>
              <a:rPr lang="en-GB" dirty="0"/>
              <a:t>Developing </a:t>
            </a:r>
            <a:r>
              <a:rPr lang="en-GB"/>
              <a:t>Transferable Skills:</a:t>
            </a:r>
            <a:br>
              <a:rPr lang="en-GB" dirty="0"/>
            </a:br>
            <a:r>
              <a:rPr lang="en-GB" dirty="0"/>
              <a:t>Teamwork </a:t>
            </a:r>
          </a:p>
        </p:txBody>
      </p:sp>
    </p:spTree>
    <p:extLst>
      <p:ext uri="{BB962C8B-B14F-4D97-AF65-F5344CB8AC3E}">
        <p14:creationId xmlns:p14="http://schemas.microsoft.com/office/powerpoint/2010/main" val="346232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Please complete the survey – it takes just 2 minutes!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It will help us support you more in the future!</a:t>
            </a:r>
          </a:p>
        </p:txBody>
      </p:sp>
      <p:sp>
        <p:nvSpPr>
          <p:cNvPr id="5" name="Rectangle: Rounded Corners 4">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hlinkClick r:id="rId3">
                  <a:extLst>
                    <a:ext uri="{A12FA001-AC4F-418D-AE19-62706E023703}">
                      <ahyp:hlinkClr xmlns:ahyp="http://schemas.microsoft.com/office/drawing/2018/hyperlinkcolor" xmlns="" val="tx"/>
                    </a:ext>
                  </a:extLst>
                </a:hlinkClick>
              </a:rPr>
              <a:t>Click here for survey</a:t>
            </a: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rPr>
              <a:t> </a:t>
            </a:r>
            <a:endParaRPr kumimoji="0" lang="en-GB" sz="2400" b="1" i="0" u="sng" strike="noStrike" kern="1200" cap="none" spc="0" normalizeH="0" baseline="0" noProof="0" dirty="0">
              <a:ln>
                <a:noFill/>
              </a:ln>
              <a:solidFill>
                <a:srgbClr val="44546A">
                  <a:lumMod val="20000"/>
                  <a:lumOff val="80000"/>
                </a:srgbClr>
              </a:solidFill>
              <a:effectLst/>
              <a:uLnTx/>
              <a:uFillTx/>
              <a:latin typeface="Arial"/>
              <a:ea typeface="+mn-ea"/>
              <a:cs typeface="+mn-cs"/>
            </a:endParaRPr>
          </a:p>
        </p:txBody>
      </p:sp>
      <p:pic>
        <p:nvPicPr>
          <p:cNvPr id="2050" name="Picture 2" descr="Picture of a clock showing 2 minutes">
            <a:extLst>
              <a:ext uri="{FF2B5EF4-FFF2-40B4-BE49-F238E27FC236}">
                <a16:creationId xmlns:a16="http://schemas.microsoft.com/office/drawing/2014/main" id="{A27B71C1-78EE-4035-895E-F7A7E9C586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 of speach bubbles in different colours.">
            <a:extLst>
              <a:ext uri="{FF2B5EF4-FFF2-40B4-BE49-F238E27FC236}">
                <a16:creationId xmlns:a16="http://schemas.microsoft.com/office/drawing/2014/main" id="{35B81C69-2B51-47FE-9BA8-A34736CA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17405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355481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are transferable skills and why are they important?</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is teamwork?</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Teamwork task  </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35106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787335"/>
            <a:ext cx="9961581"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are transferable skills and why are </a:t>
            </a:r>
            <a:r>
              <a:rPr lang="en-GB" sz="6000" b="1" kern="0" spc="-120" dirty="0">
                <a:solidFill>
                  <a:prstClr val="white"/>
                </a:solidFill>
                <a:latin typeface="Arial" panose="020B0604020202020204" pitchFamily="34" charset="0"/>
                <a:cs typeface="Arial" panose="020B0604020202020204" pitchFamily="34" charset="0"/>
              </a:rPr>
              <a:t>they important?</a:t>
            </a: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It’s all about complementing </a:t>
            </a:r>
            <a:r>
              <a:rPr lang="en-GB" sz="2400" dirty="0">
                <a:solidFill>
                  <a:prstClr val="black"/>
                </a:solidFill>
                <a:latin typeface="Arial MT Lt"/>
              </a:rPr>
              <a:t>your education! </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3733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5A752D7-4ACC-479E-8B93-A355A48C5B20}"/>
              </a:ext>
            </a:extLst>
          </p:cNvPr>
          <p:cNvSpPr>
            <a:spLocks noGrp="1"/>
          </p:cNvSpPr>
          <p:nvPr>
            <p:ph type="title"/>
          </p:nvPr>
        </p:nvSpPr>
        <p:spPr>
          <a:xfrm>
            <a:off x="838200" y="365125"/>
            <a:ext cx="10515600" cy="1325563"/>
          </a:xfrm>
        </p:spPr>
        <p:txBody>
          <a:bodyPr/>
          <a:lstStyle/>
          <a:p>
            <a:pPr algn="ctr"/>
            <a:r>
              <a:rPr lang="en-GB" dirty="0"/>
              <a:t>What are transferable skills?</a:t>
            </a:r>
          </a:p>
        </p:txBody>
      </p:sp>
      <p:sp>
        <p:nvSpPr>
          <p:cNvPr id="21" name="Text Placeholder 2">
            <a:extLst>
              <a:ext uri="{FF2B5EF4-FFF2-40B4-BE49-F238E27FC236}">
                <a16:creationId xmlns:a16="http://schemas.microsoft.com/office/drawing/2014/main" id="{34B1E231-729D-428B-9481-A18716137C9A}"/>
              </a:ext>
            </a:extLst>
          </p:cNvPr>
          <p:cNvSpPr>
            <a:spLocks noGrp="1"/>
          </p:cNvSpPr>
          <p:nvPr>
            <p:ph type="body" sz="quarter" idx="10"/>
          </p:nvPr>
        </p:nvSpPr>
        <p:spPr>
          <a:xfrm>
            <a:off x="684927" y="1099825"/>
            <a:ext cx="10515600" cy="4002088"/>
          </a:xfrm>
        </p:spPr>
        <p:txBody>
          <a:bodyPr/>
          <a:lstStyle/>
          <a:p>
            <a:pPr marL="0" indent="0" algn="ctr">
              <a:buNone/>
            </a:pPr>
            <a:r>
              <a:rPr lang="en-GB" b="0" dirty="0">
                <a:solidFill>
                  <a:schemeClr val="tx1"/>
                </a:solidFill>
              </a:rPr>
              <a:t>There are many transferable skills. </a:t>
            </a:r>
          </a:p>
          <a:p>
            <a:pPr marL="0" indent="0" algn="ctr">
              <a:buNone/>
            </a:pPr>
            <a:r>
              <a:rPr lang="en-GB" b="0" dirty="0">
                <a:solidFill>
                  <a:schemeClr val="tx1"/>
                </a:solidFill>
              </a:rPr>
              <a:t>In this session we will be focusing on Teamwork.</a:t>
            </a:r>
          </a:p>
        </p:txBody>
      </p:sp>
      <p:sp>
        <p:nvSpPr>
          <p:cNvPr id="22" name="Rectangle: Rounded Corners 21">
            <a:extLst>
              <a:ext uri="{FF2B5EF4-FFF2-40B4-BE49-F238E27FC236}">
                <a16:creationId xmlns:a16="http://schemas.microsoft.com/office/drawing/2014/main" id="{22CF3418-889B-41AD-AF91-FCD6ADBACC72}"/>
              </a:ext>
            </a:extLst>
          </p:cNvPr>
          <p:cNvSpPr/>
          <p:nvPr/>
        </p:nvSpPr>
        <p:spPr>
          <a:xfrm>
            <a:off x="9077596" y="2417295"/>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Communication </a:t>
            </a:r>
          </a:p>
        </p:txBody>
      </p:sp>
      <p:sp>
        <p:nvSpPr>
          <p:cNvPr id="23" name="Rectangle: Rounded Corners 22">
            <a:extLst>
              <a:ext uri="{FF2B5EF4-FFF2-40B4-BE49-F238E27FC236}">
                <a16:creationId xmlns:a16="http://schemas.microsoft.com/office/drawing/2014/main" id="{E029156B-EAB7-48E5-9931-B54479A5CE97}"/>
              </a:ext>
            </a:extLst>
          </p:cNvPr>
          <p:cNvSpPr/>
          <p:nvPr/>
        </p:nvSpPr>
        <p:spPr>
          <a:xfrm>
            <a:off x="6249275" y="2418961"/>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Proactivity </a:t>
            </a:r>
          </a:p>
        </p:txBody>
      </p:sp>
      <p:sp>
        <p:nvSpPr>
          <p:cNvPr id="24" name="Rectangle: Rounded Corners 23">
            <a:extLst>
              <a:ext uri="{FF2B5EF4-FFF2-40B4-BE49-F238E27FC236}">
                <a16:creationId xmlns:a16="http://schemas.microsoft.com/office/drawing/2014/main" id="{7C5254D6-B31C-4607-BA19-1048B464A4D0}"/>
              </a:ext>
            </a:extLst>
          </p:cNvPr>
          <p:cNvSpPr/>
          <p:nvPr/>
        </p:nvSpPr>
        <p:spPr>
          <a:xfrm>
            <a:off x="6249275" y="4324089"/>
            <a:ext cx="2524118" cy="1411810"/>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Teamwork </a:t>
            </a:r>
          </a:p>
        </p:txBody>
      </p:sp>
      <p:sp>
        <p:nvSpPr>
          <p:cNvPr id="25" name="Rectangle: Rounded Corners 24">
            <a:extLst>
              <a:ext uri="{FF2B5EF4-FFF2-40B4-BE49-F238E27FC236}">
                <a16:creationId xmlns:a16="http://schemas.microsoft.com/office/drawing/2014/main" id="{65946A0D-B33F-44E7-BF95-C6F82230C17E}"/>
              </a:ext>
            </a:extLst>
          </p:cNvPr>
          <p:cNvSpPr/>
          <p:nvPr/>
        </p:nvSpPr>
        <p:spPr>
          <a:xfrm>
            <a:off x="3418609" y="4324089"/>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Leadership </a:t>
            </a:r>
          </a:p>
        </p:txBody>
      </p:sp>
      <p:sp>
        <p:nvSpPr>
          <p:cNvPr id="26" name="Rectangle: Rounded Corners 25">
            <a:extLst>
              <a:ext uri="{FF2B5EF4-FFF2-40B4-BE49-F238E27FC236}">
                <a16:creationId xmlns:a16="http://schemas.microsoft.com/office/drawing/2014/main" id="{77BB8E8B-DF07-4065-875F-53DF1762E107}"/>
              </a:ext>
            </a:extLst>
          </p:cNvPr>
          <p:cNvSpPr/>
          <p:nvPr/>
        </p:nvSpPr>
        <p:spPr>
          <a:xfrm>
            <a:off x="587943" y="4324089"/>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Resilience </a:t>
            </a:r>
          </a:p>
        </p:txBody>
      </p:sp>
      <p:sp>
        <p:nvSpPr>
          <p:cNvPr id="27" name="Rectangle: Rounded Corners 26">
            <a:extLst>
              <a:ext uri="{FF2B5EF4-FFF2-40B4-BE49-F238E27FC236}">
                <a16:creationId xmlns:a16="http://schemas.microsoft.com/office/drawing/2014/main" id="{A4E84065-9E09-4E23-97BA-10E8914764BD}"/>
              </a:ext>
            </a:extLst>
          </p:cNvPr>
          <p:cNvSpPr/>
          <p:nvPr/>
        </p:nvSpPr>
        <p:spPr>
          <a:xfrm>
            <a:off x="3418609" y="2418961"/>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Creativity </a:t>
            </a:r>
          </a:p>
        </p:txBody>
      </p:sp>
      <p:sp>
        <p:nvSpPr>
          <p:cNvPr id="28" name="Rectangle: Rounded Corners 27">
            <a:extLst>
              <a:ext uri="{FF2B5EF4-FFF2-40B4-BE49-F238E27FC236}">
                <a16:creationId xmlns:a16="http://schemas.microsoft.com/office/drawing/2014/main" id="{5496105A-46AA-4C3C-B4A4-D895ECB0505D}"/>
              </a:ext>
            </a:extLst>
          </p:cNvPr>
          <p:cNvSpPr/>
          <p:nvPr/>
        </p:nvSpPr>
        <p:spPr>
          <a:xfrm>
            <a:off x="587943" y="2449385"/>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latin typeface="Arial" panose="020B0604020202020204" pitchFamily="34" charset="0"/>
                <a:cs typeface="Arial" panose="020B0604020202020204" pitchFamily="34" charset="0"/>
              </a:rPr>
              <a:t>Adaptability</a:t>
            </a:r>
            <a:endParaRPr lang="en-GB" sz="2200" dirty="0">
              <a:solidFill>
                <a:schemeClr val="bg1"/>
              </a:solidFill>
            </a:endParaRPr>
          </a:p>
        </p:txBody>
      </p:sp>
      <p:sp>
        <p:nvSpPr>
          <p:cNvPr id="29" name="Rectangle: Rounded Corners 28">
            <a:extLst>
              <a:ext uri="{FF2B5EF4-FFF2-40B4-BE49-F238E27FC236}">
                <a16:creationId xmlns:a16="http://schemas.microsoft.com/office/drawing/2014/main" id="{87CD0756-7506-40A1-9629-63C8FB2CFAE4}"/>
              </a:ext>
            </a:extLst>
          </p:cNvPr>
          <p:cNvSpPr/>
          <p:nvPr/>
        </p:nvSpPr>
        <p:spPr>
          <a:xfrm>
            <a:off x="9136230" y="4362503"/>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Problem Solving </a:t>
            </a:r>
          </a:p>
        </p:txBody>
      </p:sp>
    </p:spTree>
    <p:extLst>
      <p:ext uri="{BB962C8B-B14F-4D97-AF65-F5344CB8AC3E}">
        <p14:creationId xmlns:p14="http://schemas.microsoft.com/office/powerpoint/2010/main" val="1121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Article Image">
            <a:extLst>
              <a:ext uri="{FF2B5EF4-FFF2-40B4-BE49-F238E27FC236}">
                <a16:creationId xmlns:a16="http://schemas.microsoft.com/office/drawing/2014/main" id="{3FDA2238-5092-4B08-AFC2-36753E2D56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Rectangle 8">
            <a:extLst>
              <a:ext uri="{FF2B5EF4-FFF2-40B4-BE49-F238E27FC236}">
                <a16:creationId xmlns:a16="http://schemas.microsoft.com/office/drawing/2014/main" id="{2086B82F-FE46-4663-A59B-8F55C76A23EC}"/>
              </a:ext>
            </a:extLst>
          </p:cNvPr>
          <p:cNvSpPr/>
          <p:nvPr/>
        </p:nvSpPr>
        <p:spPr>
          <a:xfrm>
            <a:off x="298600" y="326787"/>
            <a:ext cx="11594799" cy="1631216"/>
          </a:xfrm>
          <a:prstGeom prst="rect">
            <a:avLst/>
          </a:prstGeom>
        </p:spPr>
        <p:txBody>
          <a:bodyPr wrap="square">
            <a:spAutoFit/>
          </a:bodyPr>
          <a:lstStyle/>
          <a:p>
            <a:pPr algn="ctr"/>
            <a:r>
              <a:rPr lang="en-GB" sz="5000" b="1" dirty="0"/>
              <a:t>Why are transferable skills important?</a:t>
            </a:r>
          </a:p>
        </p:txBody>
      </p:sp>
      <p:pic>
        <p:nvPicPr>
          <p:cNvPr id="10" name="Picture 9" descr="Image of a circle showing Knowledge, Skills and Abilities all together. ">
            <a:extLst>
              <a:ext uri="{FF2B5EF4-FFF2-40B4-BE49-F238E27FC236}">
                <a16:creationId xmlns:a16="http://schemas.microsoft.com/office/drawing/2014/main" id="{1AB6B07B-A3A9-4B33-BCF6-30048240A5EC}"/>
              </a:ext>
            </a:extLst>
          </p:cNvPr>
          <p:cNvPicPr>
            <a:picLocks noChangeAspect="1"/>
          </p:cNvPicPr>
          <p:nvPr/>
        </p:nvPicPr>
        <p:blipFill>
          <a:blip r:embed="rId3"/>
          <a:stretch>
            <a:fillRect/>
          </a:stretch>
        </p:blipFill>
        <p:spPr>
          <a:xfrm>
            <a:off x="812401" y="2316356"/>
            <a:ext cx="3246795" cy="3246795"/>
          </a:xfrm>
          <a:prstGeom prst="rect">
            <a:avLst/>
          </a:prstGeom>
        </p:spPr>
      </p:pic>
      <p:sp>
        <p:nvSpPr>
          <p:cNvPr id="11" name="Rectangle: Rounded Corners 10">
            <a:extLst>
              <a:ext uri="{FF2B5EF4-FFF2-40B4-BE49-F238E27FC236}">
                <a16:creationId xmlns:a16="http://schemas.microsoft.com/office/drawing/2014/main" id="{8FC045EC-341B-4B8C-9D8C-F9288C15B5CD}"/>
              </a:ext>
            </a:extLst>
          </p:cNvPr>
          <p:cNvSpPr/>
          <p:nvPr/>
        </p:nvSpPr>
        <p:spPr>
          <a:xfrm>
            <a:off x="4687331" y="2425201"/>
            <a:ext cx="7179321" cy="1411810"/>
          </a:xfrm>
          <a:prstGeom prst="roundRect">
            <a:avLst/>
          </a:prstGeom>
          <a:solidFill>
            <a:srgbClr val="E93752"/>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They are skills developed from your previous professional experience, education or even extra curricular activities and hobbies.</a:t>
            </a:r>
          </a:p>
        </p:txBody>
      </p:sp>
      <p:sp>
        <p:nvSpPr>
          <p:cNvPr id="12" name="Rectangle: Rounded Corners 11">
            <a:extLst>
              <a:ext uri="{FF2B5EF4-FFF2-40B4-BE49-F238E27FC236}">
                <a16:creationId xmlns:a16="http://schemas.microsoft.com/office/drawing/2014/main" id="{A3774719-95F5-43BE-9F82-E29E7B0F85BD}"/>
              </a:ext>
            </a:extLst>
          </p:cNvPr>
          <p:cNvSpPr/>
          <p:nvPr/>
        </p:nvSpPr>
        <p:spPr>
          <a:xfrm>
            <a:off x="4602633" y="4260186"/>
            <a:ext cx="7179321" cy="1411810"/>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These skills can be applied to a range scenarios where you thought you didn’t have any relevant experience.</a:t>
            </a:r>
          </a:p>
        </p:txBody>
      </p:sp>
    </p:spTree>
    <p:extLst>
      <p:ext uri="{BB962C8B-B14F-4D97-AF65-F5344CB8AC3E}">
        <p14:creationId xmlns:p14="http://schemas.microsoft.com/office/powerpoint/2010/main" val="46721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1115209" y="800035"/>
            <a:ext cx="9961581"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teamwork?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3DD05DF-B798-4C83-A2F8-E51475E042CC}"/>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MT Lt"/>
              </a:rPr>
              <a:t>We are all working together.</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6199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F5EF0-F7B5-4CF5-862B-023DFA9D59CA}"/>
              </a:ext>
            </a:extLst>
          </p:cNvPr>
          <p:cNvSpPr/>
          <p:nvPr/>
        </p:nvSpPr>
        <p:spPr>
          <a:xfrm>
            <a:off x="4033782" y="336297"/>
            <a:ext cx="3620415" cy="784830"/>
          </a:xfrm>
          <a:prstGeom prst="rect">
            <a:avLst/>
          </a:prstGeom>
        </p:spPr>
        <p:txBody>
          <a:bodyPr wrap="none">
            <a:spAutoFit/>
          </a:bodyPr>
          <a:lstStyle/>
          <a:p>
            <a:pPr lvl="0">
              <a:lnSpc>
                <a:spcPct val="90000"/>
              </a:lnSpc>
              <a:spcBef>
                <a:spcPct val="0"/>
              </a:spcBef>
              <a:spcAft>
                <a:spcPts val="600"/>
              </a:spcAft>
            </a:pPr>
            <a:r>
              <a:rPr lang="en-US" sz="5000" b="1" dirty="0">
                <a:solidFill>
                  <a:srgbClr val="000000"/>
                </a:solidFill>
              </a:rPr>
              <a:t>Teamwork</a:t>
            </a:r>
            <a:r>
              <a:rPr lang="en-US" sz="4400" b="1" dirty="0">
                <a:solidFill>
                  <a:srgbClr val="000000"/>
                </a:solidFill>
              </a:rPr>
              <a:t>  </a:t>
            </a:r>
          </a:p>
        </p:txBody>
      </p:sp>
      <p:sp>
        <p:nvSpPr>
          <p:cNvPr id="5" name="Rectangle: Rounded Corners 4">
            <a:extLst>
              <a:ext uri="{FF2B5EF4-FFF2-40B4-BE49-F238E27FC236}">
                <a16:creationId xmlns:a16="http://schemas.microsoft.com/office/drawing/2014/main" id="{BC41DA1F-EC7C-4328-89EB-7F75146A9172}"/>
              </a:ext>
            </a:extLst>
          </p:cNvPr>
          <p:cNvSpPr/>
          <p:nvPr/>
        </p:nvSpPr>
        <p:spPr>
          <a:xfrm>
            <a:off x="947409" y="2334674"/>
            <a:ext cx="5899943" cy="1606504"/>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lvl="0" algn="ctr">
              <a:lnSpc>
                <a:spcPct val="90000"/>
              </a:lnSpc>
              <a:spcAft>
                <a:spcPts val="600"/>
              </a:spcAft>
            </a:pPr>
            <a:r>
              <a:rPr lang="en-US" sz="2400" dirty="0">
                <a:solidFill>
                  <a:schemeClr val="bg1"/>
                </a:solidFill>
              </a:rPr>
              <a:t>Effective teamwork requires several other qualities such as empathy, active listening and strong communication.</a:t>
            </a:r>
          </a:p>
        </p:txBody>
      </p:sp>
      <p:sp>
        <p:nvSpPr>
          <p:cNvPr id="7" name="Rectangle: Rounded Corners 6">
            <a:extLst>
              <a:ext uri="{FF2B5EF4-FFF2-40B4-BE49-F238E27FC236}">
                <a16:creationId xmlns:a16="http://schemas.microsoft.com/office/drawing/2014/main" id="{0FD08671-3E33-4C20-8B25-EF301E5C52B1}"/>
              </a:ext>
            </a:extLst>
          </p:cNvPr>
          <p:cNvSpPr/>
          <p:nvPr/>
        </p:nvSpPr>
        <p:spPr>
          <a:xfrm>
            <a:off x="947409" y="4229109"/>
            <a:ext cx="5899943" cy="1411810"/>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lvl="0" algn="ctr">
              <a:lnSpc>
                <a:spcPct val="90000"/>
              </a:lnSpc>
              <a:spcAft>
                <a:spcPts val="600"/>
              </a:spcAft>
            </a:pPr>
            <a:r>
              <a:rPr lang="en-US" sz="2400" dirty="0">
                <a:solidFill>
                  <a:schemeClr val="bg1"/>
                </a:solidFill>
              </a:rPr>
              <a:t>Have teamwork examples for interviews – employers will like this!</a:t>
            </a:r>
          </a:p>
        </p:txBody>
      </p:sp>
      <p:sp>
        <p:nvSpPr>
          <p:cNvPr id="10" name="TextBox 9">
            <a:extLst>
              <a:ext uri="{FF2B5EF4-FFF2-40B4-BE49-F238E27FC236}">
                <a16:creationId xmlns:a16="http://schemas.microsoft.com/office/drawing/2014/main" id="{527123FB-C01A-44EE-A909-537FE54CF1FE}"/>
              </a:ext>
            </a:extLst>
          </p:cNvPr>
          <p:cNvSpPr txBox="1"/>
          <p:nvPr/>
        </p:nvSpPr>
        <p:spPr>
          <a:xfrm>
            <a:off x="947408" y="993559"/>
            <a:ext cx="9793162" cy="830997"/>
          </a:xfrm>
          <a:prstGeom prst="rect">
            <a:avLst/>
          </a:prstGeom>
          <a:noFill/>
        </p:spPr>
        <p:txBody>
          <a:bodyPr wrap="square" rtlCol="0">
            <a:spAutoFit/>
          </a:bodyPr>
          <a:lstStyle/>
          <a:p>
            <a:pPr algn="ctr"/>
            <a:r>
              <a:rPr lang="en-GB" sz="2400" dirty="0"/>
              <a:t>Teamwork means you have the ability to work with others towards achieving a common goal. </a:t>
            </a:r>
          </a:p>
        </p:txBody>
      </p:sp>
      <p:pic>
        <p:nvPicPr>
          <p:cNvPr id="2" name="Picture 2" descr="A picture containing hands of all sizes and colours in a circle  together. ">
            <a:extLst>
              <a:ext uri="{FF2B5EF4-FFF2-40B4-BE49-F238E27FC236}">
                <a16:creationId xmlns:a16="http://schemas.microsoft.com/office/drawing/2014/main" id="{134C84AB-6A9E-41F6-993C-B1666851B60D}"/>
              </a:ext>
            </a:extLst>
          </p:cNvPr>
          <p:cNvPicPr>
            <a:picLocks noChangeAspect="1"/>
          </p:cNvPicPr>
          <p:nvPr/>
        </p:nvPicPr>
        <p:blipFill>
          <a:blip r:embed="rId3"/>
          <a:stretch>
            <a:fillRect/>
          </a:stretch>
        </p:blipFill>
        <p:spPr>
          <a:xfrm>
            <a:off x="7654197" y="2341339"/>
            <a:ext cx="3311676" cy="3299580"/>
          </a:xfrm>
          <a:prstGeom prst="rect">
            <a:avLst/>
          </a:prstGeom>
        </p:spPr>
      </p:pic>
    </p:spTree>
    <p:extLst>
      <p:ext uri="{BB962C8B-B14F-4D97-AF65-F5344CB8AC3E}">
        <p14:creationId xmlns:p14="http://schemas.microsoft.com/office/powerpoint/2010/main" val="51312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5B67E-3C72-46BC-857D-90E373026B2A}"/>
              </a:ext>
            </a:extLst>
          </p:cNvPr>
          <p:cNvSpPr txBox="1"/>
          <p:nvPr/>
        </p:nvSpPr>
        <p:spPr>
          <a:xfrm>
            <a:off x="1115209" y="761935"/>
            <a:ext cx="9961581"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Teamwork task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F93F7F59-0CF3-4BBC-A7AD-4BCC2A3170C8}"/>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How can I evidence team</a:t>
            </a:r>
            <a:r>
              <a:rPr lang="en-GB" sz="2400" dirty="0">
                <a:solidFill>
                  <a:prstClr val="black"/>
                </a:solidFill>
                <a:latin typeface="Arial MT Lt"/>
              </a:rPr>
              <a:t>work effectively?</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26364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E459A-B9D2-413D-9A99-F1A206E92AF0}">
  <ds:schemaRefs>
    <ds:schemaRef ds:uri="http://schemas.microsoft.com/sharepoint/v3/contenttype/forms"/>
  </ds:schemaRefs>
</ds:datastoreItem>
</file>

<file path=customXml/itemProps2.xml><?xml version="1.0" encoding="utf-8"?>
<ds:datastoreItem xmlns:ds="http://schemas.openxmlformats.org/officeDocument/2006/customXml" ds:itemID="{6EACB49D-F4C4-4BAA-A3D5-15878D9B1F32}">
  <ds:schemaRefs>
    <ds:schemaRef ds:uri="http://purl.org/dc/terms/"/>
    <ds:schemaRef ds:uri="d833f47d-cf66-4f75-af90-d4bb35060a78"/>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c95f2d8-01aa-4747-a464-5f63898d5f53"/>
    <ds:schemaRef ds:uri="http://www.w3.org/XML/1998/namespace"/>
  </ds:schemaRefs>
</ds:datastoreItem>
</file>

<file path=customXml/itemProps3.xml><?xml version="1.0" encoding="utf-8"?>
<ds:datastoreItem xmlns:ds="http://schemas.openxmlformats.org/officeDocument/2006/customXml" ds:itemID="{A50C1C37-888D-4580-886F-ECE63384B48F}"/>
</file>

<file path=docProps/app.xml><?xml version="1.0" encoding="utf-8"?>
<Properties xmlns="http://schemas.openxmlformats.org/officeDocument/2006/extended-properties" xmlns:vt="http://schemas.openxmlformats.org/officeDocument/2006/docPropsVTypes">
  <TotalTime>9199</TotalTime>
  <Words>1194</Words>
  <Application>Microsoft Office PowerPoint</Application>
  <PresentationFormat>Widescreen</PresentationFormat>
  <Paragraphs>142</Paragraphs>
  <Slides>13</Slides>
  <Notes>11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MS PGothic</vt:lpstr>
      <vt:lpstr>Arial</vt:lpstr>
      <vt:lpstr>Arial MT Lt</vt:lpstr>
      <vt:lpstr>Calibri</vt:lpstr>
      <vt:lpstr>Office Theme</vt:lpstr>
      <vt:lpstr>Custom Design</vt:lpstr>
      <vt:lpstr>1_Custom Design</vt:lpstr>
      <vt:lpstr>3_Custom Design</vt:lpstr>
      <vt:lpstr>Developing Transferable Skills: Teamwork   </vt:lpstr>
      <vt:lpstr>Help us to help you! </vt:lpstr>
      <vt:lpstr>PowerPoint Presentation</vt:lpstr>
      <vt:lpstr>PowerPoint Presentation</vt:lpstr>
      <vt:lpstr>What are transferable skills?</vt:lpstr>
      <vt:lpstr>PowerPoint Presentation</vt:lpstr>
      <vt:lpstr>PowerPoint Presentation</vt:lpstr>
      <vt:lpstr>PowerPoint Presentation</vt:lpstr>
      <vt:lpstr>PowerPoint Presentation</vt:lpstr>
      <vt:lpstr>Activity  </vt:lpstr>
      <vt:lpstr>PowerPoint Presentation</vt:lpstr>
      <vt:lpstr>Don’t forget to complete our survey!</vt:lpstr>
      <vt:lpstr>Developing Transferable Skills: Teamwork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89</cp:revision>
  <dcterms:created xsi:type="dcterms:W3CDTF">2019-09-11T07:44:27Z</dcterms:created>
  <dcterms:modified xsi:type="dcterms:W3CDTF">2020-10-14T15:07:17Z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1034100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