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 id="2147483672" r:id="rId7"/>
  </p:sldMasterIdLst>
  <p:notesMasterIdLst>
    <p:notesMasterId r:id="rId22"/>
  </p:notesMasterIdLst>
  <p:sldIdLst>
    <p:sldId id="257" r:id="rId8"/>
    <p:sldId id="494" r:id="rId9"/>
    <p:sldId id="282" r:id="rId10"/>
    <p:sldId id="470" r:id="rId11"/>
    <p:sldId id="458" r:id="rId12"/>
    <p:sldId id="471" r:id="rId13"/>
    <p:sldId id="447" r:id="rId14"/>
    <p:sldId id="460" r:id="rId15"/>
    <p:sldId id="457" r:id="rId16"/>
    <p:sldId id="446" r:id="rId17"/>
    <p:sldId id="462" r:id="rId18"/>
    <p:sldId id="455" r:id="rId19"/>
    <p:sldId id="453"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5FB5"/>
    <a:srgbClr val="6B355A"/>
    <a:srgbClr val="E93752"/>
    <a:srgbClr val="8A5873"/>
    <a:srgbClr val="FFFFFF"/>
    <a:srgbClr val="A53959"/>
    <a:srgbClr val="FCB8C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860" autoAdjust="0"/>
  </p:normalViewPr>
  <p:slideViewPr>
    <p:cSldViewPr snapToGrid="0">
      <p:cViewPr varScale="1">
        <p:scale>
          <a:sx n="89" d="100"/>
          <a:sy n="89" d="100"/>
        </p:scale>
        <p:origin x="70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967D-F207-4652-9448-5BB8DAE81DAF}" type="datetimeFigureOut">
              <a:rPr lang="en-GB" smtClean="0"/>
              <a:t>14/10/2020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C9D1-CDB2-4F96-A64D-1F58BFE53F84}" type="slidenum">
              <a:rPr lang="en-GB" smtClean="0"/>
              <a:t>‹#›</a:t>
            </a:fld>
            <a:endParaRPr lang="en-GB" dirty="0"/>
          </a:p>
        </p:txBody>
      </p:sp>
    </p:spTree>
    <p:extLst>
      <p:ext uri="{BB962C8B-B14F-4D97-AF65-F5344CB8AC3E}">
        <p14:creationId xmlns:p14="http://schemas.microsoft.com/office/powerpoint/2010/main" val="266627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reepngimg.com/internet/feedbac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westpathfinder.com/2019/11/05/no-social-media-students-share-their-storie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kissclipart.com/free/yoga,22.html" TargetMode="External"/><Relationship Id="rId4" Type="http://schemas.openxmlformats.org/officeDocument/2006/relationships/hyperlink" Target="https://www.theodysseyonline.com/7-websites-for-when-things-get-bad"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igitalobby.spu.edu/wellness/2019/05/15/sleep-exercise-and-nutri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ebstockreview.net/pict/getfirst" TargetMode="External"/><Relationship Id="rId4" Type="http://schemas.openxmlformats.org/officeDocument/2006/relationships/hyperlink" Target="http://marionbevington.com/whats-your-opinion-of-your-perspectiv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urodrying2019.com/uk/page.asp?PID=97"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aastaticwebsitedemo.wordpress.com/cloudticit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ontanamedicalresearch.com/current-studi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ndiamart.com/proddetail/cast-iron-compression-spring-19473463548.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a:t>
            </a:r>
            <a:endParaRPr lang="en-US" dirty="0"/>
          </a:p>
          <a:p>
            <a:r>
              <a:rPr lang="en-GB" dirty="0"/>
              <a:t>Please complete the survey – it takes just 2 minutes</a:t>
            </a:r>
            <a:endParaRPr lang="en-GB" dirty="0">
              <a:cs typeface="Calibri"/>
            </a:endParaRPr>
          </a:p>
          <a:p>
            <a:r>
              <a:rPr lang="en-GB" dirty="0"/>
              <a:t>It will help us support you more in the future</a:t>
            </a:r>
          </a:p>
          <a:p>
            <a:endParaRPr lang="en-GB" dirty="0">
              <a:cs typeface="Calibri"/>
            </a:endParaRPr>
          </a:p>
          <a:p>
            <a:endParaRPr lang="en-GB" dirty="0">
              <a:cs typeface="Calibri"/>
            </a:endParaRPr>
          </a:p>
          <a:p>
            <a:r>
              <a:rPr lang="en-GB" dirty="0"/>
              <a:t>Picture source </a:t>
            </a:r>
            <a:r>
              <a:rPr lang="en-GB" dirty="0">
                <a:hlinkClick r:id="rId3"/>
              </a:rPr>
              <a:t>https://www.freepngimg.com/internet/feedback</a:t>
            </a:r>
            <a:endParaRPr lang="en-GB" dirty="0"/>
          </a:p>
          <a:p>
            <a:pPr algn="l"/>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7C9D1-CDB2-4F96-A64D-1F58BFE53F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50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Task </a:t>
            </a:r>
          </a:p>
          <a:p>
            <a:pPr algn="l"/>
            <a:r>
              <a:rPr lang="en-GB" sz="1200" dirty="0">
                <a:solidFill>
                  <a:schemeClr val="bg1"/>
                </a:solidFill>
              </a:rPr>
              <a:t>Self care and keeping your body and mind primed is important when you are working on your resilience.</a:t>
            </a:r>
          </a:p>
          <a:p>
            <a:pPr algn="l"/>
            <a:r>
              <a:rPr lang="en-GB" sz="1200" dirty="0">
                <a:solidFill>
                  <a:schemeClr val="bg1"/>
                </a:solidFill>
              </a:rPr>
              <a:t>Try some of the activities to build your resilience.</a:t>
            </a:r>
          </a:p>
          <a:p>
            <a:pPr algn="l"/>
            <a:endParaRPr lang="en-GB" sz="1200" dirty="0">
              <a:solidFill>
                <a:schemeClr val="bg1"/>
              </a:solidFill>
            </a:endParaRPr>
          </a:p>
          <a:p>
            <a:pPr algn="l"/>
            <a:r>
              <a:rPr lang="en-GB" sz="1200" dirty="0">
                <a:solidFill>
                  <a:schemeClr val="bg1"/>
                </a:solidFill>
              </a:rPr>
              <a:t>Give yourself a break from media. Set a time in your day with no social media, news or radio</a:t>
            </a:r>
          </a:p>
          <a:p>
            <a:pPr algn="l"/>
            <a:r>
              <a:rPr lang="en-GB" sz="1200" dirty="0">
                <a:solidFill>
                  <a:schemeClr val="bg1"/>
                </a:solidFill>
              </a:rPr>
              <a:t>Practice relaxation methods such as deep breathing, meditation, mindfulness or yoga</a:t>
            </a:r>
          </a:p>
          <a:p>
            <a:endParaRPr lang="en-GB" dirty="0">
              <a:cs typeface="Calibri"/>
            </a:endParaRPr>
          </a:p>
          <a:p>
            <a:endParaRPr lang="en-GB" dirty="0">
              <a:cs typeface="Calibri"/>
            </a:endParaRPr>
          </a:p>
          <a:p>
            <a:r>
              <a:rPr lang="en-GB" dirty="0">
                <a:cs typeface="Calibri"/>
              </a:rPr>
              <a:t>Image 1 source: </a:t>
            </a:r>
            <a:r>
              <a:rPr lang="en-GB" dirty="0">
                <a:hlinkClick r:id="rId3"/>
              </a:rPr>
              <a:t>https://pwestpathfinder.com/2019/11/05/no-social-media-students-share-their-stories/</a:t>
            </a:r>
            <a:r>
              <a:rPr lang="en-GB" dirty="0"/>
              <a:t>  </a:t>
            </a:r>
          </a:p>
          <a:p>
            <a:r>
              <a:rPr lang="en-GB" dirty="0">
                <a:cs typeface="Calibri"/>
              </a:rPr>
              <a:t>Image 2 source: </a:t>
            </a:r>
            <a:r>
              <a:rPr lang="en-GB" dirty="0">
                <a:hlinkClick r:id="rId4"/>
              </a:rPr>
              <a:t>https://www.theodysseyonline.com/7-websites-for-when-things-get-bad</a:t>
            </a:r>
            <a:r>
              <a:rPr lang="en-GB" dirty="0"/>
              <a:t> </a:t>
            </a:r>
          </a:p>
          <a:p>
            <a:r>
              <a:rPr lang="en-GB" dirty="0">
                <a:cs typeface="Calibri"/>
              </a:rPr>
              <a:t>Image 3 source: </a:t>
            </a:r>
            <a:r>
              <a:rPr lang="en-GB" dirty="0">
                <a:hlinkClick r:id="rId5"/>
              </a:rPr>
              <a:t>https://www.kissclipart.com/free/yoga,22.html</a:t>
            </a:r>
            <a:r>
              <a:rPr lang="en-GB" dirty="0"/>
              <a:t> </a:t>
            </a:r>
            <a:endParaRPr lang="en-GB" dirty="0">
              <a:cs typeface="Calibri"/>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11</a:t>
            </a:fld>
            <a:endParaRPr lang="en-GB" dirty="0"/>
          </a:p>
        </p:txBody>
      </p:sp>
    </p:spTree>
    <p:extLst>
      <p:ext uri="{BB962C8B-B14F-4D97-AF65-F5344CB8AC3E}">
        <p14:creationId xmlns:p14="http://schemas.microsoft.com/office/powerpoint/2010/main" val="1440279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solidFill>
                  <a:schemeClr val="bg1"/>
                </a:solidFill>
              </a:rPr>
              <a:t>Pay attention to your general well-being: Diet, sleep and exercise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Keep life simple. Enjoy simple pleasures such as watching the sun set.</a:t>
            </a:r>
            <a:endParaRPr lang="en-GB" sz="1200" dirty="0">
              <a:solidFill>
                <a:schemeClr val="bg1"/>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Reframe a difficult experience. Try and see it from a different view point.  </a:t>
            </a:r>
            <a:endParaRPr lang="en-GB" sz="1200" dirty="0">
              <a:solidFill>
                <a:schemeClr val="bg1"/>
              </a:solidFill>
              <a:cs typeface="Arial"/>
            </a:endParaRPr>
          </a:p>
          <a:p>
            <a:pPr algn="l"/>
            <a:endParaRPr lang="en-GB" dirty="0">
              <a:cs typeface="Calibri"/>
            </a:endParaRPr>
          </a:p>
          <a:p>
            <a:r>
              <a:rPr lang="en-GB" dirty="0">
                <a:cs typeface="Calibri"/>
              </a:rPr>
              <a:t>Image source 1: </a:t>
            </a:r>
            <a:r>
              <a:rPr lang="en-GB" dirty="0">
                <a:hlinkClick r:id="rId3"/>
              </a:rPr>
              <a:t>https://digitalobby.spu.edu/wellness/2019/05/15/sleep-exercise-and-nutrition/</a:t>
            </a:r>
            <a:r>
              <a:rPr lang="en-GB" dirty="0"/>
              <a:t> </a:t>
            </a:r>
            <a:endParaRPr lang="en-GB" dirty="0">
              <a:cs typeface="Calibri"/>
            </a:endParaRPr>
          </a:p>
          <a:p>
            <a:r>
              <a:rPr lang="en-GB" dirty="0">
                <a:cs typeface="Calibri"/>
              </a:rPr>
              <a:t>Image source 2: </a:t>
            </a:r>
            <a:r>
              <a:rPr lang="en-GB" dirty="0">
                <a:hlinkClick r:id="rId4"/>
              </a:rPr>
              <a:t>http://marionbevington.com/whats-your-opinion-of-your-perspective/</a:t>
            </a:r>
            <a:r>
              <a:rPr lang="en-GB" dirty="0"/>
              <a:t> </a:t>
            </a:r>
            <a:endParaRPr lang="en-GB" dirty="0">
              <a:cs typeface="Calibri"/>
            </a:endParaRPr>
          </a:p>
          <a:p>
            <a:r>
              <a:rPr lang="en-GB" dirty="0">
                <a:cs typeface="Calibri"/>
              </a:rPr>
              <a:t>Image source 3: </a:t>
            </a:r>
            <a:r>
              <a:rPr lang="en-GB" dirty="0">
                <a:hlinkClick r:id="rId5"/>
              </a:rPr>
              <a:t>https://webstockreview.net/pict/getfirst</a:t>
            </a:r>
            <a:r>
              <a:rPr lang="en-GB" dirty="0"/>
              <a:t> </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12</a:t>
            </a:fld>
            <a:endParaRPr lang="en-GB" dirty="0"/>
          </a:p>
        </p:txBody>
      </p:sp>
    </p:spTree>
    <p:extLst>
      <p:ext uri="{BB962C8B-B14F-4D97-AF65-F5344CB8AC3E}">
        <p14:creationId xmlns:p14="http://schemas.microsoft.com/office/powerpoint/2010/main" val="2064185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 </a:t>
            </a:r>
          </a:p>
          <a:p>
            <a:endParaRPr lang="en-GB" dirty="0"/>
          </a:p>
          <a:p>
            <a:r>
              <a:rPr lang="en-GB" dirty="0"/>
              <a:t>Please complete the survey. </a:t>
            </a:r>
          </a:p>
          <a:p>
            <a:endParaRPr lang="en-GB" dirty="0"/>
          </a:p>
          <a:p>
            <a:r>
              <a:rPr lang="en-GB" dirty="0"/>
              <a:t>Photo source </a:t>
            </a:r>
            <a:r>
              <a:rPr lang="en-GB" dirty="0">
                <a:hlinkClick r:id="rId3"/>
              </a:rPr>
              <a:t>https://www.eurodrying2019.com/uk/page.asp?PID=97</a:t>
            </a:r>
            <a:endParaRPr lang="en-GB" dirty="0"/>
          </a:p>
          <a:p>
            <a:r>
              <a:rPr lang="en-GB" dirty="0"/>
              <a:t>Company logo: Twitter </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13</a:t>
            </a:fld>
            <a:endParaRPr lang="en-GB" dirty="0"/>
          </a:p>
        </p:txBody>
      </p:sp>
    </p:spTree>
    <p:extLst>
      <p:ext uri="{BB962C8B-B14F-4D97-AF65-F5344CB8AC3E}">
        <p14:creationId xmlns:p14="http://schemas.microsoft.com/office/powerpoint/2010/main" val="338805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resource will cover what are transferable skills and why are they important , what is resilience and a reliance task. </a:t>
            </a:r>
          </a:p>
        </p:txBody>
      </p:sp>
      <p:sp>
        <p:nvSpPr>
          <p:cNvPr id="4" name="Slide Number Placeholder 3"/>
          <p:cNvSpPr>
            <a:spLocks noGrp="1"/>
          </p:cNvSpPr>
          <p:nvPr>
            <p:ph type="sldNum" sz="quarter" idx="10"/>
          </p:nvPr>
        </p:nvSpPr>
        <p:spPr/>
        <p:txBody>
          <a:bodyPr/>
          <a:lstStyle/>
          <a:p>
            <a:fld id="{7537C9D1-CDB2-4F96-A64D-1F58BFE53F84}" type="slidenum">
              <a:rPr lang="en-GB" smtClean="0"/>
              <a:t>3</a:t>
            </a:fld>
            <a:endParaRPr lang="en-GB" dirty="0"/>
          </a:p>
        </p:txBody>
      </p:sp>
    </p:spTree>
    <p:extLst>
      <p:ext uri="{BB962C8B-B14F-4D97-AF65-F5344CB8AC3E}">
        <p14:creationId xmlns:p14="http://schemas.microsoft.com/office/powerpoint/2010/main" val="848288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transferable skills and why are they important?</a:t>
            </a:r>
          </a:p>
          <a:p>
            <a:endParaRPr lang="en-GB" dirty="0"/>
          </a:p>
          <a:p>
            <a:r>
              <a:rPr lang="en-GB" dirty="0"/>
              <a:t>Its all about complementing your education. </a:t>
            </a:r>
          </a:p>
        </p:txBody>
      </p:sp>
      <p:sp>
        <p:nvSpPr>
          <p:cNvPr id="4" name="Slide Number Placeholder 3"/>
          <p:cNvSpPr>
            <a:spLocks noGrp="1"/>
          </p:cNvSpPr>
          <p:nvPr>
            <p:ph type="sldNum" sz="quarter" idx="10"/>
          </p:nvPr>
        </p:nvSpPr>
        <p:spPr/>
        <p:txBody>
          <a:bodyPr/>
          <a:lstStyle/>
          <a:p>
            <a:fld id="{7537C9D1-CDB2-4F96-A64D-1F58BFE53F84}" type="slidenum">
              <a:rPr lang="en-GB" smtClean="0"/>
              <a:t>4</a:t>
            </a:fld>
            <a:endParaRPr lang="en-GB" dirty="0"/>
          </a:p>
        </p:txBody>
      </p:sp>
    </p:spTree>
    <p:extLst>
      <p:ext uri="{BB962C8B-B14F-4D97-AF65-F5344CB8AC3E}">
        <p14:creationId xmlns:p14="http://schemas.microsoft.com/office/powerpoint/2010/main" val="421555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What are transferable skills? There are many transferable skills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Problem solving skills are about the ability to find a solution to a complex situation or challenge</a:t>
            </a:r>
          </a:p>
          <a:p>
            <a:pPr marL="171450" indent="-171450">
              <a:buFont typeface="Arial" panose="020B0604020202020204" pitchFamily="34" charset="0"/>
              <a:buChar char="•"/>
            </a:pPr>
            <a:r>
              <a:rPr lang="en-GB" dirty="0"/>
              <a:t>Creativity is the use of imagination and the generation of new ideas</a:t>
            </a:r>
          </a:p>
          <a:p>
            <a:pPr marL="171450" indent="-171450">
              <a:buFont typeface="Arial" panose="020B0604020202020204" pitchFamily="34" charset="0"/>
              <a:buChar char="•"/>
            </a:pPr>
            <a:r>
              <a:rPr lang="en-GB" dirty="0"/>
              <a:t>Listening and presenting (communication) is the receiving, retaining and processing of information or ideas as well as the oral transmission</a:t>
            </a:r>
          </a:p>
          <a:p>
            <a:pPr marL="171450" indent="-171450">
              <a:buFont typeface="Arial" panose="020B0604020202020204" pitchFamily="34" charset="0"/>
              <a:buChar char="•"/>
            </a:pPr>
            <a:r>
              <a:rPr lang="en-GB" dirty="0"/>
              <a:t>Leadership is about supporting, encouraging and motivating others to achieve a shared goal </a:t>
            </a:r>
          </a:p>
          <a:p>
            <a:pPr marL="171450" indent="-171450">
              <a:buFont typeface="Arial" panose="020B0604020202020204" pitchFamily="34" charset="0"/>
              <a:buChar char="•"/>
            </a:pPr>
            <a:r>
              <a:rPr lang="en-GB" dirty="0"/>
              <a:t>Proactive, is the ability to set clear, tangible goals and devise a robust route to achieving them as well as taking the initiative and making things happen, instead of always reacting to what happens around you </a:t>
            </a:r>
          </a:p>
          <a:p>
            <a:pPr marL="171450" indent="-171450">
              <a:buFont typeface="Arial" panose="020B0604020202020204" pitchFamily="34" charset="0"/>
              <a:buChar char="•"/>
            </a:pPr>
            <a:r>
              <a:rPr lang="en-GB" dirty="0"/>
              <a:t>Staying positive or Resilience  is about the ability to use tactics and strategies to overcome setbacks and achieve goals</a:t>
            </a:r>
          </a:p>
          <a:p>
            <a:pPr marL="171450" indent="-171450">
              <a:buFont typeface="Arial" panose="020B0604020202020204" pitchFamily="34" charset="0"/>
              <a:buChar char="•"/>
            </a:pPr>
            <a:r>
              <a:rPr lang="en-GB" dirty="0"/>
              <a:t>Adaptability is the ability to cope and thrive in changing conditions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This resource is focusing on Resilience </a:t>
            </a:r>
          </a:p>
        </p:txBody>
      </p:sp>
      <p:sp>
        <p:nvSpPr>
          <p:cNvPr id="4" name="Slide Number Placeholder 3"/>
          <p:cNvSpPr>
            <a:spLocks noGrp="1"/>
          </p:cNvSpPr>
          <p:nvPr>
            <p:ph type="sldNum" sz="quarter" idx="10"/>
          </p:nvPr>
        </p:nvSpPr>
        <p:spPr/>
        <p:txBody>
          <a:bodyPr/>
          <a:lstStyle/>
          <a:p>
            <a:fld id="{7537C9D1-CDB2-4F96-A64D-1F58BFE53F84}" type="slidenum">
              <a:rPr lang="en-GB" smtClean="0"/>
              <a:t>5</a:t>
            </a:fld>
            <a:endParaRPr lang="en-GB" dirty="0"/>
          </a:p>
        </p:txBody>
      </p:sp>
    </p:spTree>
    <p:extLst>
      <p:ext uri="{BB962C8B-B14F-4D97-AF65-F5344CB8AC3E}">
        <p14:creationId xmlns:p14="http://schemas.microsoft.com/office/powerpoint/2010/main" val="195085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a:p>
            <a:r>
              <a:rPr lang="en-GB" dirty="0">
                <a:cs typeface="Calibri"/>
              </a:rPr>
              <a:t>Why are transferable skills important?</a:t>
            </a:r>
          </a:p>
          <a:p>
            <a:endParaRPr lang="en-GB" dirty="0">
              <a:cs typeface="Calibri"/>
            </a:endParaRPr>
          </a:p>
          <a:p>
            <a:pPr algn="l"/>
            <a:r>
              <a:rPr lang="en-GB" sz="1200" dirty="0"/>
              <a:t>They are skills developed from your previous professional experience, education or even extra curricular activities and hobbies.</a:t>
            </a:r>
          </a:p>
          <a:p>
            <a:pPr algn="l"/>
            <a:endParaRPr lang="en-GB" sz="1200" dirty="0"/>
          </a:p>
          <a:p>
            <a:pPr algn="l"/>
            <a:r>
              <a:rPr lang="en-GB" sz="1200" dirty="0"/>
              <a:t>These skills can be applied to a range scenarios where you thought you didn’t have any relevant experience.</a:t>
            </a:r>
          </a:p>
          <a:p>
            <a:pPr algn="l"/>
            <a:endParaRPr lang="en-GB" dirty="0">
              <a:cs typeface="Calibri"/>
            </a:endParaRPr>
          </a:p>
          <a:p>
            <a:endParaRPr lang="en-GB" dirty="0">
              <a:cs typeface="Calibri"/>
            </a:endParaRPr>
          </a:p>
          <a:p>
            <a:endParaRPr lang="en-GB" dirty="0">
              <a:cs typeface="Calibri"/>
            </a:endParaRPr>
          </a:p>
          <a:p>
            <a:r>
              <a:rPr lang="en-GB" dirty="0">
                <a:cs typeface="Calibri"/>
              </a:rPr>
              <a:t>Image source: </a:t>
            </a:r>
            <a:r>
              <a:rPr lang="en-GB" dirty="0">
                <a:hlinkClick r:id="rId3"/>
              </a:rPr>
              <a:t>https://piaastaticwebsitedemo.wordpress.com/cloudticity/</a:t>
            </a:r>
            <a:r>
              <a:rPr lang="en-GB" dirty="0"/>
              <a:t> </a:t>
            </a:r>
          </a:p>
        </p:txBody>
      </p:sp>
      <p:sp>
        <p:nvSpPr>
          <p:cNvPr id="4" name="Slide Number Placeholder 3"/>
          <p:cNvSpPr>
            <a:spLocks noGrp="1"/>
          </p:cNvSpPr>
          <p:nvPr>
            <p:ph type="sldNum" sz="quarter" idx="10"/>
          </p:nvPr>
        </p:nvSpPr>
        <p:spPr/>
        <p:txBody>
          <a:bodyPr/>
          <a:lstStyle/>
          <a:p>
            <a:fld id="{7537C9D1-CDB2-4F96-A64D-1F58BFE53F84}" type="slidenum">
              <a:rPr lang="en-GB" smtClean="0"/>
              <a:t>6</a:t>
            </a:fld>
            <a:endParaRPr lang="en-GB" dirty="0"/>
          </a:p>
        </p:txBody>
      </p:sp>
    </p:spTree>
    <p:extLst>
      <p:ext uri="{BB962C8B-B14F-4D97-AF65-F5344CB8AC3E}">
        <p14:creationId xmlns:p14="http://schemas.microsoft.com/office/powerpoint/2010/main" val="1736352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resilience?</a:t>
            </a:r>
          </a:p>
          <a:p>
            <a:endParaRPr lang="en-GB" dirty="0"/>
          </a:p>
          <a:p>
            <a:r>
              <a:rPr lang="en-GB" dirty="0"/>
              <a:t>So what is the best route to resilience?</a:t>
            </a:r>
          </a:p>
        </p:txBody>
      </p:sp>
      <p:sp>
        <p:nvSpPr>
          <p:cNvPr id="4" name="Slide Number Placeholder 3"/>
          <p:cNvSpPr>
            <a:spLocks noGrp="1"/>
          </p:cNvSpPr>
          <p:nvPr>
            <p:ph type="sldNum" sz="quarter" idx="10"/>
          </p:nvPr>
        </p:nvSpPr>
        <p:spPr/>
        <p:txBody>
          <a:bodyPr/>
          <a:lstStyle/>
          <a:p>
            <a:fld id="{7537C9D1-CDB2-4F96-A64D-1F58BFE53F84}" type="slidenum">
              <a:rPr lang="en-GB" smtClean="0"/>
              <a:t>7</a:t>
            </a:fld>
            <a:endParaRPr lang="en-GB" dirty="0"/>
          </a:p>
        </p:txBody>
      </p:sp>
    </p:spTree>
    <p:extLst>
      <p:ext uri="{BB962C8B-B14F-4D97-AF65-F5344CB8AC3E}">
        <p14:creationId xmlns:p14="http://schemas.microsoft.com/office/powerpoint/2010/main" val="2023202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You aren't expected to be unaffected by these events, but you need to be able to show that you react to them positively and can develop strategies to deal with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Resilience refers to your ability to deal with setbacks. How well do you cope with stressful situations or when something goes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How do you react to unexpected changes or problems that occur during a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a:p>
            <a:endParaRPr lang="en-GB" dirty="0">
              <a:cs typeface="Calibri"/>
            </a:endParaRPr>
          </a:p>
          <a:p>
            <a:endParaRPr lang="en-GB" dirty="0">
              <a:cs typeface="Calibri"/>
            </a:endParaRPr>
          </a:p>
          <a:p>
            <a:r>
              <a:rPr lang="en-GB" dirty="0">
                <a:cs typeface="Calibri"/>
              </a:rPr>
              <a:t>Image source: </a:t>
            </a:r>
            <a:r>
              <a:rPr lang="en-GB" dirty="0">
                <a:hlinkClick r:id="rId3"/>
              </a:rPr>
              <a:t>http://www.montanamedicalresearch.com/current-studies/</a:t>
            </a:r>
            <a:r>
              <a:rPr lang="en-GB" dirty="0"/>
              <a:t> </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8</a:t>
            </a:fld>
            <a:endParaRPr lang="en-GB" dirty="0"/>
          </a:p>
        </p:txBody>
      </p:sp>
    </p:spTree>
    <p:extLst>
      <p:ext uri="{BB962C8B-B14F-4D97-AF65-F5344CB8AC3E}">
        <p14:creationId xmlns:p14="http://schemas.microsoft.com/office/powerpoint/2010/main" val="226858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Developing your resilience.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You aren’t expected to be a super human - know when to ask for help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Have a positive ‘can do’ attitude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Be organised yet flexible in your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Try new experiences and fail in a safe environment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Be focused and proactive in what you do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Attend stress management or resilience workshops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a:p>
            <a:endParaRPr lang="en-GB" dirty="0"/>
          </a:p>
          <a:p>
            <a:endParaRPr lang="en-GB" dirty="0"/>
          </a:p>
          <a:p>
            <a:r>
              <a:rPr lang="en-GB" dirty="0"/>
              <a:t>.Image source: </a:t>
            </a:r>
            <a:r>
              <a:rPr lang="en-GB" dirty="0">
                <a:hlinkClick r:id="rId3"/>
              </a:rPr>
              <a:t>https://www.indiamart.com/proddetail/cast-iron-compression-spring-19473463548.html</a:t>
            </a:r>
            <a:r>
              <a:rPr lang="en-GB" dirty="0"/>
              <a:t> </a:t>
            </a:r>
            <a:endParaRPr lang="en-US" dirty="0"/>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9</a:t>
            </a:fld>
            <a:endParaRPr lang="en-GB" dirty="0"/>
          </a:p>
        </p:txBody>
      </p:sp>
    </p:spTree>
    <p:extLst>
      <p:ext uri="{BB962C8B-B14F-4D97-AF65-F5344CB8AC3E}">
        <p14:creationId xmlns:p14="http://schemas.microsoft.com/office/powerpoint/2010/main" val="228647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Resilience task </a:t>
            </a:r>
          </a:p>
          <a:p>
            <a:endParaRPr lang="en-GB" dirty="0"/>
          </a:p>
          <a:p>
            <a:r>
              <a:rPr lang="en-GB" dirty="0"/>
              <a:t>Let’s help you with building this up</a:t>
            </a:r>
          </a:p>
        </p:txBody>
      </p:sp>
      <p:sp>
        <p:nvSpPr>
          <p:cNvPr id="4" name="Slide Number Placeholder 3"/>
          <p:cNvSpPr>
            <a:spLocks noGrp="1"/>
          </p:cNvSpPr>
          <p:nvPr>
            <p:ph type="sldNum" sz="quarter" idx="10"/>
          </p:nvPr>
        </p:nvSpPr>
        <p:spPr/>
        <p:txBody>
          <a:bodyPr/>
          <a:lstStyle/>
          <a:p>
            <a:fld id="{7537C9D1-CDB2-4F96-A64D-1F58BFE53F84}" type="slidenum">
              <a:rPr lang="en-GB" smtClean="0"/>
              <a:t>10</a:t>
            </a:fld>
            <a:endParaRPr lang="en-GB" dirty="0"/>
          </a:p>
        </p:txBody>
      </p:sp>
    </p:spTree>
    <p:extLst>
      <p:ext uri="{BB962C8B-B14F-4D97-AF65-F5344CB8AC3E}">
        <p14:creationId xmlns:p14="http://schemas.microsoft.com/office/powerpoint/2010/main" val="1781815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45009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281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5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14/10/2020</a:t>
            </a:fld>
            <a:endParaRPr lang="en-GB" dirty="0"/>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dirty="0"/>
          </a:p>
        </p:txBody>
      </p:sp>
    </p:spTree>
    <p:extLst>
      <p:ext uri="{BB962C8B-B14F-4D97-AF65-F5344CB8AC3E}">
        <p14:creationId xmlns:p14="http://schemas.microsoft.com/office/powerpoint/2010/main" val="252567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22122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6405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91096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639752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6"/>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40466014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6" r:id="rId3"/>
    <p:sldLayoutId id="214748367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758B0-1A83-4467-AF53-6901573133EB}"/>
              </a:ext>
            </a:extLst>
          </p:cNvPr>
          <p:cNvPicPr>
            <a:picLocks noChangeAspect="1"/>
          </p:cNvPicPr>
          <p:nvPr userDrawn="1"/>
        </p:nvPicPr>
        <p:blipFill>
          <a:blip r:embed="rId3"/>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372842355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6257970"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@AspireHigherNet</a:t>
            </a: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2466" y="3614854"/>
            <a:ext cx="1886988" cy="1886988"/>
          </a:xfrm>
          <a:prstGeom prst="rect">
            <a:avLst/>
          </a:prstGeom>
        </p:spPr>
      </p:pic>
      <p:pic>
        <p:nvPicPr>
          <p:cNvPr id="5" name="Picture 4">
            <a:extLst>
              <a:ext uri="{FF2B5EF4-FFF2-40B4-BE49-F238E27FC236}">
                <a16:creationId xmlns:a16="http://schemas.microsoft.com/office/drawing/2014/main" id="{6460592C-23F3-40D1-A5D6-462863BB8026}"/>
              </a:ext>
            </a:extLst>
          </p:cNvPr>
          <p:cNvPicPr>
            <a:picLocks noChangeAspect="1"/>
          </p:cNvPicPr>
          <p:nvPr userDrawn="1"/>
        </p:nvPicPr>
        <p:blipFill>
          <a:blip r:embed="rId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591850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hyperlink" Target="https://aspire-higher.co.uk/" TargetMode="External"/><Relationship Id="rId3" Type="http://schemas.openxmlformats.org/officeDocument/2006/relationships/hyperlink" Target="https://northampton.onlinesurveys.ac.uk/online-survey-ah" TargetMode="External"/><Relationship Id="rId7" Type="http://schemas.openxmlformats.org/officeDocument/2006/relationships/hyperlink" Target="https://twitter.com/AspireHigherNet"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6.png"/><Relationship Id="rId9"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northampton.onlinesurveys.ac.uk/online-survey-ah"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r>
              <a:rPr lang="en-GB" dirty="0"/>
              <a:t>Developing </a:t>
            </a:r>
            <a:r>
              <a:rPr lang="en-GB"/>
              <a:t>Transferable Skills:</a:t>
            </a:r>
            <a:br>
              <a:rPr lang="en-GB" dirty="0"/>
            </a:br>
            <a:r>
              <a:rPr lang="en-GB" dirty="0"/>
              <a:t>Resilience    </a:t>
            </a:r>
          </a:p>
        </p:txBody>
      </p:sp>
    </p:spTree>
    <p:extLst>
      <p:ext uri="{BB962C8B-B14F-4D97-AF65-F5344CB8AC3E}">
        <p14:creationId xmlns:p14="http://schemas.microsoft.com/office/powerpoint/2010/main" val="226648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15B67E-3C72-46BC-857D-90E373026B2A}"/>
              </a:ext>
            </a:extLst>
          </p:cNvPr>
          <p:cNvSpPr txBox="1"/>
          <p:nvPr/>
        </p:nvSpPr>
        <p:spPr>
          <a:xfrm>
            <a:off x="1115209" y="751178"/>
            <a:ext cx="996158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Resilience task</a:t>
            </a: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F93F7F59-0CF3-4BBC-A7AD-4BCC2A3170C8}"/>
              </a:ext>
            </a:extLst>
          </p:cNvPr>
          <p:cNvSpPr/>
          <p:nvPr/>
        </p:nvSpPr>
        <p:spPr>
          <a:xfrm>
            <a:off x="729448" y="4032219"/>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MT Lt"/>
              </a:rPr>
              <a:t>Let’s help you with building this up….</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263649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 good to yourself image ">
            <a:extLst>
              <a:ext uri="{FF2B5EF4-FFF2-40B4-BE49-F238E27FC236}">
                <a16:creationId xmlns:a16="http://schemas.microsoft.com/office/drawing/2014/main" id="{C142DE3D-C97B-4ED9-89C9-C34F1CC46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245" y="4577841"/>
            <a:ext cx="2501317" cy="172090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a:xfrm>
            <a:off x="802020" y="1167318"/>
            <a:ext cx="10515600" cy="4476819"/>
          </a:xfrm>
        </p:spPr>
        <p:txBody>
          <a:bodyPr/>
          <a:lstStyle/>
          <a:p>
            <a:pPr marL="0" indent="0">
              <a:buNone/>
            </a:pPr>
            <a:endParaRPr lang="en-GB" dirty="0">
              <a:solidFill>
                <a:schemeClr val="tx1"/>
              </a:solidFill>
            </a:endParaRPr>
          </a:p>
          <a:p>
            <a:pPr marL="0" indent="0">
              <a:buNone/>
            </a:pPr>
            <a:endParaRPr lang="en-GB" dirty="0">
              <a:solidFill>
                <a:schemeClr val="tx1"/>
              </a:solidFill>
            </a:endParaRPr>
          </a:p>
          <a:p>
            <a:pPr marL="0" indent="0">
              <a:buNone/>
            </a:pPr>
            <a:r>
              <a:rPr lang="en-GB" dirty="0"/>
              <a:t> </a:t>
            </a:r>
          </a:p>
          <a:p>
            <a:pPr marL="0" indent="0">
              <a:buNone/>
            </a:pPr>
            <a:r>
              <a:rPr lang="en-GB" dirty="0"/>
              <a:t> </a:t>
            </a:r>
          </a:p>
          <a:p>
            <a:pPr marL="0" indent="0">
              <a:buNone/>
            </a:pPr>
            <a:endParaRPr lang="en-GB" dirty="0"/>
          </a:p>
          <a:p>
            <a:pPr marL="0" indent="0">
              <a:buNone/>
            </a:pPr>
            <a:endParaRPr lang="en-GB" b="0" dirty="0">
              <a:solidFill>
                <a:schemeClr val="tx1"/>
              </a:solidFill>
            </a:endParaRPr>
          </a:p>
        </p:txBody>
      </p:sp>
      <p:sp>
        <p:nvSpPr>
          <p:cNvPr id="21" name="Rectangle: Rounded Corners 20">
            <a:extLst>
              <a:ext uri="{FF2B5EF4-FFF2-40B4-BE49-F238E27FC236}">
                <a16:creationId xmlns:a16="http://schemas.microsoft.com/office/drawing/2014/main" id="{739144E8-14C1-4AF8-BED1-5BB28069A66B}"/>
              </a:ext>
            </a:extLst>
          </p:cNvPr>
          <p:cNvSpPr/>
          <p:nvPr/>
        </p:nvSpPr>
        <p:spPr>
          <a:xfrm>
            <a:off x="874380" y="1335914"/>
            <a:ext cx="10443240" cy="1405615"/>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Self care and keeping your body and mind primed is important when you are working on your resilience.</a:t>
            </a:r>
          </a:p>
          <a:p>
            <a:pPr algn="ctr"/>
            <a:r>
              <a:rPr lang="en-GB" sz="2400" dirty="0">
                <a:solidFill>
                  <a:schemeClr val="bg1"/>
                </a:solidFill>
              </a:rPr>
              <a:t>Try some of the activities to build your resilience.</a:t>
            </a:r>
          </a:p>
        </p:txBody>
      </p:sp>
      <p:sp>
        <p:nvSpPr>
          <p:cNvPr id="6" name="Rectangle: Rounded Corners 5">
            <a:extLst>
              <a:ext uri="{FF2B5EF4-FFF2-40B4-BE49-F238E27FC236}">
                <a16:creationId xmlns:a16="http://schemas.microsoft.com/office/drawing/2014/main" id="{BBD2B188-85E0-4C11-9C65-A73DAB560CCD}"/>
              </a:ext>
            </a:extLst>
          </p:cNvPr>
          <p:cNvSpPr/>
          <p:nvPr/>
        </p:nvSpPr>
        <p:spPr>
          <a:xfrm>
            <a:off x="874381" y="2996274"/>
            <a:ext cx="4811020" cy="1615754"/>
          </a:xfrm>
          <a:prstGeom prst="roundRect">
            <a:avLst>
              <a:gd name="adj" fmla="val 16667"/>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Give yourself a break from media. Set a time in your day with no social media, news or radio. </a:t>
            </a:r>
          </a:p>
        </p:txBody>
      </p:sp>
      <p:sp>
        <p:nvSpPr>
          <p:cNvPr id="9" name="Rectangle: Rounded Corners 8">
            <a:extLst>
              <a:ext uri="{FF2B5EF4-FFF2-40B4-BE49-F238E27FC236}">
                <a16:creationId xmlns:a16="http://schemas.microsoft.com/office/drawing/2014/main" id="{DB2A480C-BC6D-4F33-BB1E-DF2A3F28835B}"/>
              </a:ext>
            </a:extLst>
          </p:cNvPr>
          <p:cNvSpPr/>
          <p:nvPr/>
        </p:nvSpPr>
        <p:spPr>
          <a:xfrm>
            <a:off x="6506601" y="3046282"/>
            <a:ext cx="4811020" cy="1584839"/>
          </a:xfrm>
          <a:prstGeom prst="roundRect">
            <a:avLst/>
          </a:prstGeom>
          <a:solidFill>
            <a:srgbClr val="6B355A"/>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Practice relaxation methods such as deep breathing, meditation, mindfulness or yoga. </a:t>
            </a:r>
          </a:p>
        </p:txBody>
      </p:sp>
      <p:pic>
        <p:nvPicPr>
          <p:cNvPr id="8" name="Picture 7" descr="Image of a yoga position ">
            <a:extLst>
              <a:ext uri="{FF2B5EF4-FFF2-40B4-BE49-F238E27FC236}">
                <a16:creationId xmlns:a16="http://schemas.microsoft.com/office/drawing/2014/main" id="{4CEFE07B-613E-416D-A4C2-93194D202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4091" y="4686865"/>
            <a:ext cx="1726491" cy="1726491"/>
          </a:xfrm>
          <a:prstGeom prst="rect">
            <a:avLst/>
          </a:prstGeom>
        </p:spPr>
      </p:pic>
      <p:pic>
        <p:nvPicPr>
          <p:cNvPr id="4" name="Picture 6" descr=" a sign of trafic lights crossed out &#10;&#10;">
            <a:extLst>
              <a:ext uri="{FF2B5EF4-FFF2-40B4-BE49-F238E27FC236}">
                <a16:creationId xmlns:a16="http://schemas.microsoft.com/office/drawing/2014/main" id="{88097F59-5BA5-479B-BDE7-F10A78FDAE44}"/>
              </a:ext>
            </a:extLst>
          </p:cNvPr>
          <p:cNvPicPr>
            <a:picLocks noChangeAspect="1"/>
          </p:cNvPicPr>
          <p:nvPr/>
        </p:nvPicPr>
        <p:blipFill>
          <a:blip r:embed="rId5"/>
          <a:stretch>
            <a:fillRect/>
          </a:stretch>
        </p:blipFill>
        <p:spPr>
          <a:xfrm>
            <a:off x="1981200" y="4800600"/>
            <a:ext cx="2413000" cy="1612900"/>
          </a:xfrm>
          <a:prstGeom prst="rect">
            <a:avLst/>
          </a:prstGeom>
        </p:spPr>
      </p:pic>
      <p:sp>
        <p:nvSpPr>
          <p:cNvPr id="7" name="Title 6">
            <a:extLst>
              <a:ext uri="{FF2B5EF4-FFF2-40B4-BE49-F238E27FC236}">
                <a16:creationId xmlns:a16="http://schemas.microsoft.com/office/drawing/2014/main" id="{6A871CDA-9E35-4259-BF6E-617D9711650D}"/>
              </a:ext>
            </a:extLst>
          </p:cNvPr>
          <p:cNvSpPr>
            <a:spLocks noGrp="1"/>
          </p:cNvSpPr>
          <p:nvPr>
            <p:ph type="title"/>
          </p:nvPr>
        </p:nvSpPr>
        <p:spPr/>
        <p:txBody>
          <a:bodyPr/>
          <a:lstStyle/>
          <a:p>
            <a:pPr algn="ctr"/>
            <a:r>
              <a:rPr lang="en-GB" dirty="0"/>
              <a:t>Activity</a:t>
            </a:r>
          </a:p>
        </p:txBody>
      </p:sp>
    </p:spTree>
    <p:extLst>
      <p:ext uri="{BB962C8B-B14F-4D97-AF65-F5344CB8AC3E}">
        <p14:creationId xmlns:p14="http://schemas.microsoft.com/office/powerpoint/2010/main" val="113407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2CC52384-7D78-4607-B8CB-83EDAC7A3652}"/>
              </a:ext>
            </a:extLst>
          </p:cNvPr>
          <p:cNvSpPr/>
          <p:nvPr/>
        </p:nvSpPr>
        <p:spPr>
          <a:xfrm>
            <a:off x="431364" y="2127973"/>
            <a:ext cx="3567031" cy="1583259"/>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GB" sz="2200" dirty="0">
                <a:solidFill>
                  <a:schemeClr val="bg1"/>
                </a:solidFill>
              </a:rPr>
              <a:t>Pay attention to your general well-being: </a:t>
            </a:r>
          </a:p>
          <a:p>
            <a:pPr algn="ctr"/>
            <a:r>
              <a:rPr lang="en-GB" sz="2200" dirty="0">
                <a:solidFill>
                  <a:schemeClr val="bg1"/>
                </a:solidFill>
              </a:rPr>
              <a:t>Diet, sleep and exercise.</a:t>
            </a:r>
            <a:endParaRPr lang="en-GB" sz="2200" dirty="0">
              <a:solidFill>
                <a:schemeClr val="bg1"/>
              </a:solidFill>
              <a:cs typeface="Arial"/>
            </a:endParaRPr>
          </a:p>
        </p:txBody>
      </p:sp>
      <p:sp>
        <p:nvSpPr>
          <p:cNvPr id="12" name="Rectangle: Rounded Corners 11">
            <a:extLst>
              <a:ext uri="{FF2B5EF4-FFF2-40B4-BE49-F238E27FC236}">
                <a16:creationId xmlns:a16="http://schemas.microsoft.com/office/drawing/2014/main" id="{6C559365-1D6E-4A31-8D14-1E5481562F2F}"/>
              </a:ext>
            </a:extLst>
          </p:cNvPr>
          <p:cNvSpPr/>
          <p:nvPr/>
        </p:nvSpPr>
        <p:spPr>
          <a:xfrm>
            <a:off x="4292069" y="3326750"/>
            <a:ext cx="3552666" cy="1600297"/>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endParaRPr lang="en-GB" sz="2200" dirty="0">
              <a:solidFill>
                <a:schemeClr val="bg1"/>
              </a:solidFill>
            </a:endParaRPr>
          </a:p>
          <a:p>
            <a:pPr algn="ctr"/>
            <a:r>
              <a:rPr lang="en-GB" sz="2200" dirty="0">
                <a:solidFill>
                  <a:schemeClr val="bg1"/>
                </a:solidFill>
              </a:rPr>
              <a:t>Reframe a difficult experience. Try and see it from a different view point.  </a:t>
            </a:r>
            <a:endParaRPr lang="en-GB" sz="2200" dirty="0">
              <a:solidFill>
                <a:schemeClr val="bg1"/>
              </a:solidFill>
              <a:cs typeface="Arial"/>
            </a:endParaRPr>
          </a:p>
          <a:p>
            <a:endParaRPr lang="en-GB" sz="2400" dirty="0"/>
          </a:p>
        </p:txBody>
      </p:sp>
      <p:sp>
        <p:nvSpPr>
          <p:cNvPr id="13" name="Rectangle: Rounded Corners 12">
            <a:extLst>
              <a:ext uri="{FF2B5EF4-FFF2-40B4-BE49-F238E27FC236}">
                <a16:creationId xmlns:a16="http://schemas.microsoft.com/office/drawing/2014/main" id="{A3D48199-9620-4FBF-89CF-96C2FFFFAA96}"/>
              </a:ext>
            </a:extLst>
          </p:cNvPr>
          <p:cNvSpPr/>
          <p:nvPr/>
        </p:nvSpPr>
        <p:spPr>
          <a:xfrm>
            <a:off x="8138409" y="2095478"/>
            <a:ext cx="3581401" cy="1615754"/>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Keep life simple. Enjoy simple pleasures such as watching the sun set.</a:t>
            </a:r>
          </a:p>
        </p:txBody>
      </p:sp>
      <p:pic>
        <p:nvPicPr>
          <p:cNvPr id="6" name="Picture 5" descr="Imaage of a cartoon showing different prespectives. ">
            <a:extLst>
              <a:ext uri="{FF2B5EF4-FFF2-40B4-BE49-F238E27FC236}">
                <a16:creationId xmlns:a16="http://schemas.microsoft.com/office/drawing/2014/main" id="{32D7D475-E6CA-4832-A77B-323D9DA2B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902" y="1463570"/>
            <a:ext cx="3175000" cy="1615754"/>
          </a:xfrm>
          <a:prstGeom prst="rect">
            <a:avLst/>
          </a:prstGeom>
        </p:spPr>
      </p:pic>
      <p:pic>
        <p:nvPicPr>
          <p:cNvPr id="16" name="Picture 15" descr="Image of a sunrise">
            <a:extLst>
              <a:ext uri="{FF2B5EF4-FFF2-40B4-BE49-F238E27FC236}">
                <a16:creationId xmlns:a16="http://schemas.microsoft.com/office/drawing/2014/main" id="{59F36F60-FE89-4CC6-B069-0C1C90E43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4548" y="3739014"/>
            <a:ext cx="2469121" cy="1671082"/>
          </a:xfrm>
          <a:prstGeom prst="rect">
            <a:avLst/>
          </a:prstGeom>
        </p:spPr>
      </p:pic>
      <p:pic>
        <p:nvPicPr>
          <p:cNvPr id="3" name="Picture 3" descr="A picture containing drawing of a fruit representing eat and moon representing sleep and a sun representing move.&#10;&#10;">
            <a:extLst>
              <a:ext uri="{FF2B5EF4-FFF2-40B4-BE49-F238E27FC236}">
                <a16:creationId xmlns:a16="http://schemas.microsoft.com/office/drawing/2014/main" id="{E411EE91-9D8A-4024-B675-E6595E244A1D}"/>
              </a:ext>
            </a:extLst>
          </p:cNvPr>
          <p:cNvPicPr>
            <a:picLocks noChangeAspect="1"/>
          </p:cNvPicPr>
          <p:nvPr/>
        </p:nvPicPr>
        <p:blipFill>
          <a:blip r:embed="rId5"/>
          <a:stretch>
            <a:fillRect/>
          </a:stretch>
        </p:blipFill>
        <p:spPr>
          <a:xfrm>
            <a:off x="584200" y="3840191"/>
            <a:ext cx="3098800" cy="1082617"/>
          </a:xfrm>
          <a:prstGeom prst="rect">
            <a:avLst/>
          </a:prstGeom>
        </p:spPr>
      </p:pic>
      <p:sp>
        <p:nvSpPr>
          <p:cNvPr id="5" name="Title 4">
            <a:extLst>
              <a:ext uri="{FF2B5EF4-FFF2-40B4-BE49-F238E27FC236}">
                <a16:creationId xmlns:a16="http://schemas.microsoft.com/office/drawing/2014/main" id="{46A79989-228F-48FB-8A17-27E3F5B87C68}"/>
              </a:ext>
            </a:extLst>
          </p:cNvPr>
          <p:cNvSpPr>
            <a:spLocks noGrp="1"/>
          </p:cNvSpPr>
          <p:nvPr>
            <p:ph type="title"/>
          </p:nvPr>
        </p:nvSpPr>
        <p:spPr/>
        <p:txBody>
          <a:bodyPr/>
          <a:lstStyle/>
          <a:p>
            <a:pPr algn="ctr"/>
            <a:r>
              <a:rPr lang="en-GB" dirty="0"/>
              <a:t>Activity</a:t>
            </a:r>
          </a:p>
        </p:txBody>
      </p:sp>
    </p:spTree>
    <p:extLst>
      <p:ext uri="{BB962C8B-B14F-4D97-AF65-F5344CB8AC3E}">
        <p14:creationId xmlns:p14="http://schemas.microsoft.com/office/powerpoint/2010/main" val="332894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1D62-B922-4519-8A5C-144253A51206}"/>
              </a:ext>
            </a:extLst>
          </p:cNvPr>
          <p:cNvSpPr>
            <a:spLocks noGrp="1"/>
          </p:cNvSpPr>
          <p:nvPr>
            <p:ph type="title"/>
          </p:nvPr>
        </p:nvSpPr>
        <p:spPr>
          <a:xfrm>
            <a:off x="3314181" y="1399937"/>
            <a:ext cx="5496560" cy="451339"/>
          </a:xfrm>
        </p:spPr>
        <p:txBody>
          <a:bodyPr/>
          <a:lstStyle/>
          <a:p>
            <a:r>
              <a:rPr lang="en-GB" sz="2400" dirty="0">
                <a:solidFill>
                  <a:srgbClr val="6B355A"/>
                </a:solidFill>
              </a:rPr>
              <a:t>Don’t forget to complete our survey!</a:t>
            </a:r>
          </a:p>
        </p:txBody>
      </p:sp>
      <p:sp>
        <p:nvSpPr>
          <p:cNvPr id="3" name="Rectangle: Rounded Corners 2" descr="a box with rounded corners that contains the link to the Aspire Higher survey">
            <a:extLst>
              <a:ext uri="{FF2B5EF4-FFF2-40B4-BE49-F238E27FC236}">
                <a16:creationId xmlns:a16="http://schemas.microsoft.com/office/drawing/2014/main" id="{8FE6BD03-188B-4D20-83FE-CB11A57A484D}"/>
              </a:ext>
            </a:extLst>
          </p:cNvPr>
          <p:cNvSpPr/>
          <p:nvPr/>
        </p:nvSpPr>
        <p:spPr>
          <a:xfrm>
            <a:off x="3653790" y="472374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GB" sz="2400" b="1" dirty="0">
                <a:solidFill>
                  <a:schemeClr val="bg2"/>
                </a:solidFill>
                <a:hlinkClick r:id="rId3">
                  <a:extLst>
                    <a:ext uri="{A12FA001-AC4F-418D-AE19-62706E023703}">
                      <ahyp:hlinkClr xmlns:ahyp="http://schemas.microsoft.com/office/drawing/2018/hyperlinkcolor" xmlns="" val="tx"/>
                    </a:ext>
                  </a:extLst>
                </a:hlinkClick>
              </a:rPr>
              <a:t>Click here for survey</a:t>
            </a:r>
            <a:r>
              <a:rPr lang="en-GB" sz="2400" b="1" u="sng" dirty="0">
                <a:solidFill>
                  <a:schemeClr val="bg2"/>
                </a:solidFill>
              </a:rPr>
              <a:t> </a:t>
            </a:r>
          </a:p>
        </p:txBody>
      </p:sp>
      <p:sp>
        <p:nvSpPr>
          <p:cNvPr id="6" name="Title 1">
            <a:extLst>
              <a:ext uri="{FF2B5EF4-FFF2-40B4-BE49-F238E27FC236}">
                <a16:creationId xmlns:a16="http://schemas.microsoft.com/office/drawing/2014/main" id="{129AEF85-45A4-4B3F-84D3-FBCF58774AE6}"/>
              </a:ext>
            </a:extLst>
          </p:cNvPr>
          <p:cNvSpPr txBox="1">
            <a:spLocks/>
          </p:cNvSpPr>
          <p:nvPr/>
        </p:nvSpPr>
        <p:spPr>
          <a:xfrm>
            <a:off x="746760" y="563236"/>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pic>
        <p:nvPicPr>
          <p:cNvPr id="7" name="Picture 6">
            <a:extLst>
              <a:ext uri="{FF2B5EF4-FFF2-40B4-BE49-F238E27FC236}">
                <a16:creationId xmlns:a16="http://schemas.microsoft.com/office/drawing/2014/main" id="{F326BC29-8FBD-418F-9FA2-13154C63230B}"/>
              </a:ext>
              <a:ext uri="{C183D7F6-B498-43B3-948B-1728B52AA6E4}">
                <adec:decorative xmlns:adec="http://schemas.microsoft.com/office/drawing/2017/decorative" xmlns=""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050">
            <a:off x="4053340" y="1490998"/>
            <a:ext cx="3902441" cy="3242470"/>
          </a:xfrm>
          <a:prstGeom prst="rect">
            <a:avLst/>
          </a:prstGeom>
        </p:spPr>
      </p:pic>
      <p:pic>
        <p:nvPicPr>
          <p:cNvPr id="9" name="Picture 2" descr="a timer showing two minutes to go">
            <a:extLst>
              <a:ext uri="{FF2B5EF4-FFF2-40B4-BE49-F238E27FC236}">
                <a16:creationId xmlns:a16="http://schemas.microsoft.com/office/drawing/2014/main" id="{D425CCBD-83FF-459F-9E82-8695BDB80B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he Aspire Higher logo">
            <a:extLst>
              <a:ext uri="{FF2B5EF4-FFF2-40B4-BE49-F238E27FC236}">
                <a16:creationId xmlns:a16="http://schemas.microsoft.com/office/drawing/2014/main" id="{391917D6-3B1D-4E32-944F-45EC914F3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8639" y="4281629"/>
            <a:ext cx="884223" cy="884223"/>
          </a:xfrm>
          <a:prstGeom prst="rect">
            <a:avLst/>
          </a:prstGeom>
        </p:spPr>
      </p:pic>
      <p:sp>
        <p:nvSpPr>
          <p:cNvPr id="23" name="Rectangle 22">
            <a:extLst>
              <a:ext uri="{FF2B5EF4-FFF2-40B4-BE49-F238E27FC236}">
                <a16:creationId xmlns:a16="http://schemas.microsoft.com/office/drawing/2014/main" id="{6C3E9D83-64A1-488F-868D-CFAA7C4428FC}"/>
              </a:ext>
            </a:extLst>
          </p:cNvPr>
          <p:cNvSpPr/>
          <p:nvPr/>
        </p:nvSpPr>
        <p:spPr>
          <a:xfrm>
            <a:off x="8933060" y="5115140"/>
            <a:ext cx="2111475" cy="369332"/>
          </a:xfrm>
          <a:prstGeom prst="rect">
            <a:avLst/>
          </a:prstGeom>
        </p:spPr>
        <p:txBody>
          <a:bodyPr wrap="none">
            <a:spAutoFit/>
          </a:bodyPr>
          <a:lstStyle/>
          <a:p>
            <a:r>
              <a:rPr lang="en-GB" dirty="0">
                <a:solidFill>
                  <a:srgbClr val="A53959"/>
                </a:solidFill>
                <a:hlinkClick r:id="rId7">
                  <a:extLst>
                    <a:ext uri="{A12FA001-AC4F-418D-AE19-62706E023703}">
                      <ahyp:hlinkClr xmlns:ahyp="http://schemas.microsoft.com/office/drawing/2018/hyperlinkcolor" xmlns="" val="tx"/>
                    </a:ext>
                  </a:extLst>
                </a:hlinkClick>
              </a:rPr>
              <a:t>@AspireHigherNet</a:t>
            </a:r>
            <a:endParaRPr lang="en-GB" dirty="0">
              <a:solidFill>
                <a:srgbClr val="A53959"/>
              </a:solidFill>
            </a:endParaRPr>
          </a:p>
        </p:txBody>
      </p:sp>
      <p:sp>
        <p:nvSpPr>
          <p:cNvPr id="24" name="Rectangle 23">
            <a:hlinkClick r:id="rId8"/>
            <a:extLst>
              <a:ext uri="{FF2B5EF4-FFF2-40B4-BE49-F238E27FC236}">
                <a16:creationId xmlns:a16="http://schemas.microsoft.com/office/drawing/2014/main" id="{EBF75375-05E6-40BB-B678-B0680A22BA6A}"/>
              </a:ext>
            </a:extLst>
          </p:cNvPr>
          <p:cNvSpPr/>
          <p:nvPr/>
        </p:nvSpPr>
        <p:spPr>
          <a:xfrm>
            <a:off x="929640" y="5115140"/>
            <a:ext cx="2262222" cy="369332"/>
          </a:xfrm>
          <a:prstGeom prst="rect">
            <a:avLst/>
          </a:prstGeom>
        </p:spPr>
        <p:txBody>
          <a:bodyPr wrap="none">
            <a:spAutoFit/>
          </a:bodyPr>
          <a:lstStyle/>
          <a:p>
            <a:r>
              <a:rPr lang="en-GB" dirty="0">
                <a:solidFill>
                  <a:srgbClr val="A53959"/>
                </a:solidFill>
                <a:hlinkClick r:id="rId8">
                  <a:extLst>
                    <a:ext uri="{A12FA001-AC4F-418D-AE19-62706E023703}">
                      <ahyp:hlinkClr xmlns:ahyp="http://schemas.microsoft.com/office/drawing/2018/hyperlinkcolor" xmlns="" val="tx"/>
                    </a:ext>
                  </a:extLst>
                </a:hlinkClick>
              </a:rPr>
              <a:t>aspire-higher.co.uk/</a:t>
            </a:r>
            <a:r>
              <a:rPr lang="en-GB" dirty="0">
                <a:solidFill>
                  <a:srgbClr val="A53959"/>
                </a:solidFill>
              </a:rPr>
              <a:t> </a:t>
            </a:r>
          </a:p>
        </p:txBody>
      </p:sp>
      <p:pic>
        <p:nvPicPr>
          <p:cNvPr id="26" name="Picture 25" descr="the Twitter logo">
            <a:extLst>
              <a:ext uri="{FF2B5EF4-FFF2-40B4-BE49-F238E27FC236}">
                <a16:creationId xmlns:a16="http://schemas.microsoft.com/office/drawing/2014/main" id="{F593BA71-C0F8-4ABA-812E-A589C3A506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3156" y="4419004"/>
            <a:ext cx="585773" cy="609475"/>
          </a:xfrm>
          <a:prstGeom prst="rect">
            <a:avLst/>
          </a:prstGeom>
        </p:spPr>
      </p:pic>
    </p:spTree>
    <p:extLst>
      <p:ext uri="{BB962C8B-B14F-4D97-AF65-F5344CB8AC3E}">
        <p14:creationId xmlns:p14="http://schemas.microsoft.com/office/powerpoint/2010/main" val="290884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550A-0ACE-4B99-8F77-E6F0093920BC}"/>
              </a:ext>
            </a:extLst>
          </p:cNvPr>
          <p:cNvSpPr>
            <a:spLocks noGrp="1"/>
          </p:cNvSpPr>
          <p:nvPr>
            <p:ph type="title"/>
          </p:nvPr>
        </p:nvSpPr>
        <p:spPr/>
        <p:txBody>
          <a:bodyPr/>
          <a:lstStyle/>
          <a:p>
            <a:r>
              <a:rPr lang="en-GB" dirty="0"/>
              <a:t>Developing Transferable Skills:</a:t>
            </a:r>
            <a:br>
              <a:rPr lang="en-GB" dirty="0"/>
            </a:br>
            <a:r>
              <a:rPr lang="en-GB" dirty="0"/>
              <a:t>Resilience </a:t>
            </a:r>
          </a:p>
        </p:txBody>
      </p:sp>
    </p:spTree>
    <p:extLst>
      <p:ext uri="{BB962C8B-B14F-4D97-AF65-F5344CB8AC3E}">
        <p14:creationId xmlns:p14="http://schemas.microsoft.com/office/powerpoint/2010/main" val="346232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838200" y="632810"/>
            <a:ext cx="10515600" cy="1325563"/>
          </a:xfrm>
        </p:spPr>
        <p:txBody>
          <a:body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518160" y="1558530"/>
            <a:ext cx="1120648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Please complete the survey – it takes just 2 minutes!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It will help us support you more in the future!</a:t>
            </a:r>
          </a:p>
        </p:txBody>
      </p:sp>
      <p:sp>
        <p:nvSpPr>
          <p:cNvPr id="5" name="Rectangle: Rounded Corners 4">
            <a:extLst>
              <a:ext uri="{FF2B5EF4-FFF2-40B4-BE49-F238E27FC236}">
                <a16:creationId xmlns:a16="http://schemas.microsoft.com/office/drawing/2014/main" id="{483F341A-5BC0-4E86-89F3-D457EDCC2C78}"/>
              </a:ext>
            </a:extLst>
          </p:cNvPr>
          <p:cNvSpPr/>
          <p:nvPr/>
        </p:nvSpPr>
        <p:spPr>
          <a:xfrm>
            <a:off x="3749040" y="494665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hlinkClick r:id="rId3">
                  <a:extLst>
                    <a:ext uri="{A12FA001-AC4F-418D-AE19-62706E023703}">
                      <ahyp:hlinkClr xmlns:ahyp="http://schemas.microsoft.com/office/drawing/2018/hyperlinkcolor" xmlns="" val="tx"/>
                    </a:ext>
                  </a:extLst>
                </a:hlinkClick>
              </a:rPr>
              <a:t>Click here for survey</a:t>
            </a: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rPr>
              <a:t> </a:t>
            </a:r>
            <a:endParaRPr kumimoji="0" lang="en-GB" sz="2400" b="1" i="0" u="sng" strike="noStrike" kern="1200" cap="none" spc="0" normalizeH="0" baseline="0" noProof="0" dirty="0">
              <a:ln>
                <a:noFill/>
              </a:ln>
              <a:solidFill>
                <a:srgbClr val="44546A">
                  <a:lumMod val="20000"/>
                  <a:lumOff val="80000"/>
                </a:srgbClr>
              </a:solidFill>
              <a:effectLst/>
              <a:uLnTx/>
              <a:uFillTx/>
              <a:latin typeface="Arial"/>
              <a:ea typeface="+mn-ea"/>
              <a:cs typeface="+mn-cs"/>
            </a:endParaRPr>
          </a:p>
        </p:txBody>
      </p:sp>
      <p:pic>
        <p:nvPicPr>
          <p:cNvPr id="2050" name="Picture 2" descr="Picture of a clock showing 2 minutes">
            <a:extLst>
              <a:ext uri="{FF2B5EF4-FFF2-40B4-BE49-F238E27FC236}">
                <a16:creationId xmlns:a16="http://schemas.microsoft.com/office/drawing/2014/main" id="{A27B71C1-78EE-4035-895E-F7A7E9C586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icture of speach bubbles in different colours.">
            <a:extLst>
              <a:ext uri="{FF2B5EF4-FFF2-40B4-BE49-F238E27FC236}">
                <a16:creationId xmlns:a16="http://schemas.microsoft.com/office/drawing/2014/main" id="{35B81C69-2B51-47FE-9BA8-A34736CA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981" y="1958373"/>
            <a:ext cx="5715000" cy="3057525"/>
          </a:xfrm>
          <a:prstGeom prst="rect">
            <a:avLst/>
          </a:prstGeom>
        </p:spPr>
      </p:pic>
    </p:spTree>
    <p:extLst>
      <p:ext uri="{BB962C8B-B14F-4D97-AF65-F5344CB8AC3E}">
        <p14:creationId xmlns:p14="http://schemas.microsoft.com/office/powerpoint/2010/main" val="275927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1E4A85-1C48-764E-9A34-349BB3ED3021}"/>
              </a:ext>
            </a:extLst>
          </p:cNvPr>
          <p:cNvSpPr txBox="1"/>
          <p:nvPr/>
        </p:nvSpPr>
        <p:spPr>
          <a:xfrm>
            <a:off x="1115209" y="339852"/>
            <a:ext cx="9961581" cy="861774"/>
          </a:xfrm>
          <a:prstGeom prst="rect">
            <a:avLst/>
          </a:prstGeom>
          <a:noFill/>
        </p:spPr>
        <p:txBody>
          <a:bodyPr wrap="square" rtlCol="0">
            <a:spAutoFit/>
          </a:bodyPr>
          <a:lstStyle/>
          <a:p>
            <a:pPr algn="ctr"/>
            <a:r>
              <a:rPr lang="en-GB" sz="5000" b="1" u="sng" spc="-130" dirty="0">
                <a:latin typeface="Arial" panose="020B0604020202020204" pitchFamily="34" charset="0"/>
                <a:cs typeface="Arial" panose="020B0604020202020204" pitchFamily="34" charset="0"/>
              </a:rPr>
              <a:t>Content of the session</a:t>
            </a:r>
          </a:p>
        </p:txBody>
      </p:sp>
      <p:sp>
        <p:nvSpPr>
          <p:cNvPr id="29" name="TextBox 28">
            <a:extLst>
              <a:ext uri="{FF2B5EF4-FFF2-40B4-BE49-F238E27FC236}">
                <a16:creationId xmlns:a16="http://schemas.microsoft.com/office/drawing/2014/main" id="{6BD9D304-CA23-4B29-B661-2EE21D7AEC7E}"/>
              </a:ext>
            </a:extLst>
          </p:cNvPr>
          <p:cNvSpPr txBox="1"/>
          <p:nvPr/>
        </p:nvSpPr>
        <p:spPr>
          <a:xfrm>
            <a:off x="531225" y="1687369"/>
            <a:ext cx="10832192" cy="355481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What are transferable skills and why are they important?</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What is resilience? </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Resilience task   </a:t>
            </a: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spc="-120" dirty="0">
              <a:solidFill>
                <a:srgbClr val="9C5FB5"/>
              </a:solidFill>
            </a:endParaRPr>
          </a:p>
        </p:txBody>
      </p:sp>
    </p:spTree>
    <p:extLst>
      <p:ext uri="{BB962C8B-B14F-4D97-AF65-F5344CB8AC3E}">
        <p14:creationId xmlns:p14="http://schemas.microsoft.com/office/powerpoint/2010/main" val="35106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15209" y="761935"/>
            <a:ext cx="9961581"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are transferable skills and why are </a:t>
            </a:r>
            <a:r>
              <a:rPr lang="en-GB" sz="6000" b="1" kern="0" spc="-120" dirty="0">
                <a:solidFill>
                  <a:prstClr val="white"/>
                </a:solidFill>
                <a:latin typeface="Arial" panose="020B0604020202020204" pitchFamily="34" charset="0"/>
                <a:cs typeface="Arial" panose="020B0604020202020204" pitchFamily="34" charset="0"/>
              </a:rPr>
              <a:t>they important?</a:t>
            </a: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EF011DAA-99A3-49A2-92A7-AD823BF6FB2E}"/>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MT Lt"/>
                <a:ea typeface="+mn-ea"/>
                <a:cs typeface="+mn-cs"/>
              </a:rPr>
              <a:t>It’s all about complementing </a:t>
            </a:r>
            <a:r>
              <a:rPr lang="en-GB" sz="2400" dirty="0">
                <a:solidFill>
                  <a:prstClr val="black"/>
                </a:solidFill>
                <a:latin typeface="Arial MT Lt"/>
              </a:rPr>
              <a:t>your education! </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354679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3966925-172E-447D-A967-3442CF6F55AB}"/>
              </a:ext>
            </a:extLst>
          </p:cNvPr>
          <p:cNvSpPr>
            <a:spLocks noGrp="1"/>
          </p:cNvSpPr>
          <p:nvPr>
            <p:ph type="title"/>
          </p:nvPr>
        </p:nvSpPr>
        <p:spPr>
          <a:xfrm>
            <a:off x="838200" y="365125"/>
            <a:ext cx="10515600" cy="1325563"/>
          </a:xfrm>
        </p:spPr>
        <p:txBody>
          <a:bodyPr/>
          <a:lstStyle/>
          <a:p>
            <a:pPr algn="ctr"/>
            <a:r>
              <a:rPr lang="en-GB" dirty="0"/>
              <a:t>What are transferable skills?</a:t>
            </a:r>
          </a:p>
        </p:txBody>
      </p:sp>
      <p:sp>
        <p:nvSpPr>
          <p:cNvPr id="21" name="Text Placeholder 2">
            <a:extLst>
              <a:ext uri="{FF2B5EF4-FFF2-40B4-BE49-F238E27FC236}">
                <a16:creationId xmlns:a16="http://schemas.microsoft.com/office/drawing/2014/main" id="{C8ADCCA4-5064-437A-BE21-F065306C22B8}"/>
              </a:ext>
            </a:extLst>
          </p:cNvPr>
          <p:cNvSpPr>
            <a:spLocks noGrp="1"/>
          </p:cNvSpPr>
          <p:nvPr>
            <p:ph type="body" sz="quarter" idx="10"/>
          </p:nvPr>
        </p:nvSpPr>
        <p:spPr>
          <a:xfrm>
            <a:off x="684927" y="1099825"/>
            <a:ext cx="10515600" cy="4002088"/>
          </a:xfrm>
        </p:spPr>
        <p:txBody>
          <a:bodyPr/>
          <a:lstStyle/>
          <a:p>
            <a:pPr marL="0" indent="0" algn="ctr">
              <a:buNone/>
            </a:pPr>
            <a:r>
              <a:rPr lang="en-GB" b="0" dirty="0">
                <a:solidFill>
                  <a:schemeClr val="tx1"/>
                </a:solidFill>
              </a:rPr>
              <a:t>There are many transferable skills. </a:t>
            </a:r>
          </a:p>
          <a:p>
            <a:pPr marL="0" indent="0" algn="ctr">
              <a:buNone/>
            </a:pPr>
            <a:r>
              <a:rPr lang="en-GB" b="0" dirty="0">
                <a:solidFill>
                  <a:schemeClr val="tx1"/>
                </a:solidFill>
              </a:rPr>
              <a:t>In this session we will be focusing on Resilience.</a:t>
            </a:r>
          </a:p>
        </p:txBody>
      </p:sp>
      <p:sp>
        <p:nvSpPr>
          <p:cNvPr id="22" name="Rectangle: Rounded Corners 21">
            <a:extLst>
              <a:ext uri="{FF2B5EF4-FFF2-40B4-BE49-F238E27FC236}">
                <a16:creationId xmlns:a16="http://schemas.microsoft.com/office/drawing/2014/main" id="{297C10A6-0904-4238-9D3B-36B762FF4632}"/>
              </a:ext>
            </a:extLst>
          </p:cNvPr>
          <p:cNvSpPr/>
          <p:nvPr/>
        </p:nvSpPr>
        <p:spPr>
          <a:xfrm>
            <a:off x="9077596" y="2417295"/>
            <a:ext cx="2524118" cy="1411810"/>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Communication </a:t>
            </a:r>
          </a:p>
        </p:txBody>
      </p:sp>
      <p:sp>
        <p:nvSpPr>
          <p:cNvPr id="23" name="Rectangle: Rounded Corners 22">
            <a:extLst>
              <a:ext uri="{FF2B5EF4-FFF2-40B4-BE49-F238E27FC236}">
                <a16:creationId xmlns:a16="http://schemas.microsoft.com/office/drawing/2014/main" id="{495CA28F-DD32-4151-952D-37F350F537AE}"/>
              </a:ext>
            </a:extLst>
          </p:cNvPr>
          <p:cNvSpPr/>
          <p:nvPr/>
        </p:nvSpPr>
        <p:spPr>
          <a:xfrm>
            <a:off x="6249275" y="2418961"/>
            <a:ext cx="2524118" cy="1411810"/>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Proactivity </a:t>
            </a:r>
          </a:p>
        </p:txBody>
      </p:sp>
      <p:sp>
        <p:nvSpPr>
          <p:cNvPr id="24" name="Rectangle: Rounded Corners 23">
            <a:extLst>
              <a:ext uri="{FF2B5EF4-FFF2-40B4-BE49-F238E27FC236}">
                <a16:creationId xmlns:a16="http://schemas.microsoft.com/office/drawing/2014/main" id="{5E948741-FEE5-4581-9D1B-A530DA8313B9}"/>
              </a:ext>
            </a:extLst>
          </p:cNvPr>
          <p:cNvSpPr/>
          <p:nvPr/>
        </p:nvSpPr>
        <p:spPr>
          <a:xfrm>
            <a:off x="6249275" y="4324089"/>
            <a:ext cx="2524118" cy="1411810"/>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Teamwork </a:t>
            </a:r>
          </a:p>
        </p:txBody>
      </p:sp>
      <p:sp>
        <p:nvSpPr>
          <p:cNvPr id="25" name="Rectangle: Rounded Corners 24">
            <a:extLst>
              <a:ext uri="{FF2B5EF4-FFF2-40B4-BE49-F238E27FC236}">
                <a16:creationId xmlns:a16="http://schemas.microsoft.com/office/drawing/2014/main" id="{EFBC5FE8-764F-43A3-B689-71EB72C81BF8}"/>
              </a:ext>
            </a:extLst>
          </p:cNvPr>
          <p:cNvSpPr/>
          <p:nvPr/>
        </p:nvSpPr>
        <p:spPr>
          <a:xfrm>
            <a:off x="3418609" y="4324089"/>
            <a:ext cx="2524118" cy="1411810"/>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Leadership </a:t>
            </a:r>
          </a:p>
        </p:txBody>
      </p:sp>
      <p:sp>
        <p:nvSpPr>
          <p:cNvPr id="26" name="Rectangle: Rounded Corners 25">
            <a:extLst>
              <a:ext uri="{FF2B5EF4-FFF2-40B4-BE49-F238E27FC236}">
                <a16:creationId xmlns:a16="http://schemas.microsoft.com/office/drawing/2014/main" id="{3C0D16FB-B0D2-4503-957F-451648070188}"/>
              </a:ext>
            </a:extLst>
          </p:cNvPr>
          <p:cNvSpPr/>
          <p:nvPr/>
        </p:nvSpPr>
        <p:spPr>
          <a:xfrm>
            <a:off x="587943" y="4324089"/>
            <a:ext cx="2524118" cy="1411810"/>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Resilience </a:t>
            </a:r>
          </a:p>
        </p:txBody>
      </p:sp>
      <p:sp>
        <p:nvSpPr>
          <p:cNvPr id="27" name="Rectangle: Rounded Corners 26">
            <a:extLst>
              <a:ext uri="{FF2B5EF4-FFF2-40B4-BE49-F238E27FC236}">
                <a16:creationId xmlns:a16="http://schemas.microsoft.com/office/drawing/2014/main" id="{DC32FEB6-0280-44A8-8706-E777F46BEEAD}"/>
              </a:ext>
            </a:extLst>
          </p:cNvPr>
          <p:cNvSpPr/>
          <p:nvPr/>
        </p:nvSpPr>
        <p:spPr>
          <a:xfrm>
            <a:off x="3418609" y="2418961"/>
            <a:ext cx="2524118" cy="1411810"/>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Creativity </a:t>
            </a:r>
          </a:p>
        </p:txBody>
      </p:sp>
      <p:sp>
        <p:nvSpPr>
          <p:cNvPr id="28" name="Rectangle: Rounded Corners 27">
            <a:extLst>
              <a:ext uri="{FF2B5EF4-FFF2-40B4-BE49-F238E27FC236}">
                <a16:creationId xmlns:a16="http://schemas.microsoft.com/office/drawing/2014/main" id="{B712BC36-C662-4074-9659-95D556174BBE}"/>
              </a:ext>
            </a:extLst>
          </p:cNvPr>
          <p:cNvSpPr/>
          <p:nvPr/>
        </p:nvSpPr>
        <p:spPr>
          <a:xfrm>
            <a:off x="587943" y="2449385"/>
            <a:ext cx="2524118" cy="1411810"/>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latin typeface="Arial" panose="020B0604020202020204" pitchFamily="34" charset="0"/>
                <a:cs typeface="Arial" panose="020B0604020202020204" pitchFamily="34" charset="0"/>
              </a:rPr>
              <a:t>Adaptability</a:t>
            </a:r>
            <a:endParaRPr lang="en-GB" sz="2200" dirty="0">
              <a:solidFill>
                <a:schemeClr val="bg1"/>
              </a:solidFill>
            </a:endParaRPr>
          </a:p>
        </p:txBody>
      </p:sp>
      <p:sp>
        <p:nvSpPr>
          <p:cNvPr id="29" name="Rectangle: Rounded Corners 28">
            <a:extLst>
              <a:ext uri="{FF2B5EF4-FFF2-40B4-BE49-F238E27FC236}">
                <a16:creationId xmlns:a16="http://schemas.microsoft.com/office/drawing/2014/main" id="{2BCB5A82-E087-4D5F-93A4-DD39DBA7B701}"/>
              </a:ext>
            </a:extLst>
          </p:cNvPr>
          <p:cNvSpPr/>
          <p:nvPr/>
        </p:nvSpPr>
        <p:spPr>
          <a:xfrm>
            <a:off x="9136230" y="4362503"/>
            <a:ext cx="2524118" cy="1411810"/>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Problem Solving </a:t>
            </a:r>
          </a:p>
        </p:txBody>
      </p:sp>
    </p:spTree>
    <p:extLst>
      <p:ext uri="{BB962C8B-B14F-4D97-AF65-F5344CB8AC3E}">
        <p14:creationId xmlns:p14="http://schemas.microsoft.com/office/powerpoint/2010/main" val="342351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Article Image">
            <a:extLst>
              <a:ext uri="{FF2B5EF4-FFF2-40B4-BE49-F238E27FC236}">
                <a16:creationId xmlns:a16="http://schemas.microsoft.com/office/drawing/2014/main" id="{379B1362-267D-4711-8215-228BED7A41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Rectangle 8">
            <a:extLst>
              <a:ext uri="{FF2B5EF4-FFF2-40B4-BE49-F238E27FC236}">
                <a16:creationId xmlns:a16="http://schemas.microsoft.com/office/drawing/2014/main" id="{CE489090-3E0C-45D0-8952-FA2B2E4A6EEE}"/>
              </a:ext>
            </a:extLst>
          </p:cNvPr>
          <p:cNvSpPr/>
          <p:nvPr/>
        </p:nvSpPr>
        <p:spPr>
          <a:xfrm>
            <a:off x="298600" y="326787"/>
            <a:ext cx="11594799" cy="1631216"/>
          </a:xfrm>
          <a:prstGeom prst="rect">
            <a:avLst/>
          </a:prstGeom>
        </p:spPr>
        <p:txBody>
          <a:bodyPr wrap="square">
            <a:spAutoFit/>
          </a:bodyPr>
          <a:lstStyle/>
          <a:p>
            <a:pPr algn="ctr"/>
            <a:r>
              <a:rPr lang="en-GB" sz="5000" b="1" dirty="0"/>
              <a:t>Why are transferable skills important?</a:t>
            </a:r>
          </a:p>
        </p:txBody>
      </p:sp>
      <p:pic>
        <p:nvPicPr>
          <p:cNvPr id="10" name="Picture 9" descr="Image of a circle showing Knowledge, Skills and Abilities all together. ">
            <a:extLst>
              <a:ext uri="{FF2B5EF4-FFF2-40B4-BE49-F238E27FC236}">
                <a16:creationId xmlns:a16="http://schemas.microsoft.com/office/drawing/2014/main" id="{B0EBDDA1-7EFD-4759-B0F1-B2C292561446}"/>
              </a:ext>
            </a:extLst>
          </p:cNvPr>
          <p:cNvPicPr>
            <a:picLocks noChangeAspect="1"/>
          </p:cNvPicPr>
          <p:nvPr/>
        </p:nvPicPr>
        <p:blipFill>
          <a:blip r:embed="rId3"/>
          <a:stretch>
            <a:fillRect/>
          </a:stretch>
        </p:blipFill>
        <p:spPr>
          <a:xfrm>
            <a:off x="812401" y="2316356"/>
            <a:ext cx="3246795" cy="3246795"/>
          </a:xfrm>
          <a:prstGeom prst="rect">
            <a:avLst/>
          </a:prstGeom>
        </p:spPr>
      </p:pic>
      <p:sp>
        <p:nvSpPr>
          <p:cNvPr id="11" name="Rectangle: Rounded Corners 10">
            <a:extLst>
              <a:ext uri="{FF2B5EF4-FFF2-40B4-BE49-F238E27FC236}">
                <a16:creationId xmlns:a16="http://schemas.microsoft.com/office/drawing/2014/main" id="{ECA6E285-996E-4658-A001-4C222533C808}"/>
              </a:ext>
            </a:extLst>
          </p:cNvPr>
          <p:cNvSpPr/>
          <p:nvPr/>
        </p:nvSpPr>
        <p:spPr>
          <a:xfrm>
            <a:off x="4687331" y="2425201"/>
            <a:ext cx="7179321" cy="1411810"/>
          </a:xfrm>
          <a:prstGeom prst="roundRect">
            <a:avLst/>
          </a:prstGeom>
          <a:solidFill>
            <a:srgbClr val="E93752"/>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They are skills developed from your previous professional experience, education or even extra curricular activities and hobbies.</a:t>
            </a:r>
          </a:p>
        </p:txBody>
      </p:sp>
      <p:sp>
        <p:nvSpPr>
          <p:cNvPr id="12" name="Rectangle: Rounded Corners 11">
            <a:extLst>
              <a:ext uri="{FF2B5EF4-FFF2-40B4-BE49-F238E27FC236}">
                <a16:creationId xmlns:a16="http://schemas.microsoft.com/office/drawing/2014/main" id="{91496D87-D392-4F21-A492-CB04609CEAC5}"/>
              </a:ext>
            </a:extLst>
          </p:cNvPr>
          <p:cNvSpPr/>
          <p:nvPr/>
        </p:nvSpPr>
        <p:spPr>
          <a:xfrm>
            <a:off x="4602633" y="4260186"/>
            <a:ext cx="7179321" cy="1411810"/>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These skills can be applied to a range scenarios where you thought you didn’t have any relevant experience.</a:t>
            </a:r>
          </a:p>
        </p:txBody>
      </p:sp>
    </p:spTree>
    <p:extLst>
      <p:ext uri="{BB962C8B-B14F-4D97-AF65-F5344CB8AC3E}">
        <p14:creationId xmlns:p14="http://schemas.microsoft.com/office/powerpoint/2010/main" val="46721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1334C2-6344-483C-B6B4-ACA78EF2C44A}"/>
              </a:ext>
            </a:extLst>
          </p:cNvPr>
          <p:cNvSpPr txBox="1"/>
          <p:nvPr/>
        </p:nvSpPr>
        <p:spPr>
          <a:xfrm>
            <a:off x="992864" y="761935"/>
            <a:ext cx="9961581"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resilience?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63DD05DF-B798-4C83-A2F8-E51475E042CC}"/>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MT Lt"/>
                <a:ea typeface="+mn-ea"/>
                <a:cs typeface="+mn-cs"/>
              </a:rPr>
              <a:t>So what is the best route to resilience?</a:t>
            </a:r>
          </a:p>
        </p:txBody>
      </p:sp>
    </p:spTree>
    <p:extLst>
      <p:ext uri="{BB962C8B-B14F-4D97-AF65-F5344CB8AC3E}">
        <p14:creationId xmlns:p14="http://schemas.microsoft.com/office/powerpoint/2010/main" val="361991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0827814-940F-4FE3-9CC9-38A602DD8F65}"/>
              </a:ext>
            </a:extLst>
          </p:cNvPr>
          <p:cNvSpPr/>
          <p:nvPr/>
        </p:nvSpPr>
        <p:spPr>
          <a:xfrm>
            <a:off x="758313" y="1532304"/>
            <a:ext cx="4819527" cy="1591270"/>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endParaRPr>
          </a:p>
          <a:p>
            <a:pPr algn="ctr"/>
            <a:endParaRPr lang="en-GB" sz="2400" dirty="0">
              <a:solidFill>
                <a:schemeClr val="bg1"/>
              </a:solidFill>
            </a:endParaRPr>
          </a:p>
          <a:p>
            <a:pPr algn="ctr"/>
            <a:endParaRPr lang="en-GB" sz="2400" dirty="0">
              <a:solidFill>
                <a:schemeClr val="bg1"/>
              </a:solidFill>
            </a:endParaRPr>
          </a:p>
          <a:p>
            <a:pPr algn="ctr"/>
            <a:r>
              <a:rPr lang="en-GB" sz="2200" dirty="0">
                <a:solidFill>
                  <a:schemeClr val="bg1"/>
                </a:solidFill>
              </a:rPr>
              <a:t>Resilience refers to your ability to deal with setbacks. How well do you cope with stressful situations or when something goes wrong?</a:t>
            </a:r>
          </a:p>
          <a:p>
            <a:pPr algn="ctr"/>
            <a:endParaRPr lang="en-GB" sz="2200" dirty="0">
              <a:solidFill>
                <a:schemeClr val="bg1"/>
              </a:solidFill>
            </a:endParaRPr>
          </a:p>
          <a:p>
            <a:pPr algn="ctr"/>
            <a:r>
              <a:rPr lang="en-GB" sz="2400" dirty="0">
                <a:solidFill>
                  <a:schemeClr val="bg1"/>
                </a:solidFill>
              </a:rPr>
              <a:t> </a:t>
            </a:r>
          </a:p>
          <a:p>
            <a:endParaRPr lang="en-GB" sz="2400" dirty="0"/>
          </a:p>
        </p:txBody>
      </p:sp>
      <p:sp>
        <p:nvSpPr>
          <p:cNvPr id="5" name="Rectangle: Rounded Corners 4">
            <a:extLst>
              <a:ext uri="{FF2B5EF4-FFF2-40B4-BE49-F238E27FC236}">
                <a16:creationId xmlns:a16="http://schemas.microsoft.com/office/drawing/2014/main" id="{883DAFF1-87FC-4850-9D91-EEEF9B4D2737}"/>
              </a:ext>
            </a:extLst>
          </p:cNvPr>
          <p:cNvSpPr/>
          <p:nvPr/>
        </p:nvSpPr>
        <p:spPr>
          <a:xfrm>
            <a:off x="758313" y="5060105"/>
            <a:ext cx="10734883" cy="921147"/>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dirty="0">
              <a:solidFill>
                <a:schemeClr val="bg1"/>
              </a:solidFill>
            </a:endParaRPr>
          </a:p>
          <a:p>
            <a:pPr algn="ctr"/>
            <a:r>
              <a:rPr lang="en-GB" sz="2200" dirty="0">
                <a:solidFill>
                  <a:schemeClr val="bg1"/>
                </a:solidFill>
              </a:rPr>
              <a:t>You aren't expected to be unaffected by these events, but you need to be able to show that you react to them positively and can develop strategies to deal with them.</a:t>
            </a:r>
          </a:p>
          <a:p>
            <a:pPr algn="ctr"/>
            <a:endParaRPr lang="en-GB" sz="2200" dirty="0">
              <a:solidFill>
                <a:schemeClr val="bg1"/>
              </a:solidFill>
            </a:endParaRPr>
          </a:p>
        </p:txBody>
      </p:sp>
      <p:sp>
        <p:nvSpPr>
          <p:cNvPr id="7" name="Rectangle: Rounded Corners 6">
            <a:extLst>
              <a:ext uri="{FF2B5EF4-FFF2-40B4-BE49-F238E27FC236}">
                <a16:creationId xmlns:a16="http://schemas.microsoft.com/office/drawing/2014/main" id="{C3C5A6F0-449B-4C16-BF68-D643551725AA}"/>
              </a:ext>
            </a:extLst>
          </p:cNvPr>
          <p:cNvSpPr/>
          <p:nvPr/>
        </p:nvSpPr>
        <p:spPr>
          <a:xfrm>
            <a:off x="749982" y="3296205"/>
            <a:ext cx="4819527" cy="1591269"/>
          </a:xfrm>
          <a:prstGeom prst="roundRect">
            <a:avLst>
              <a:gd name="adj" fmla="val 16667"/>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000" dirty="0">
              <a:solidFill>
                <a:schemeClr val="bg1"/>
              </a:solidFill>
            </a:endParaRPr>
          </a:p>
          <a:p>
            <a:pPr algn="ctr"/>
            <a:r>
              <a:rPr lang="en-GB" sz="2200" dirty="0">
                <a:solidFill>
                  <a:schemeClr val="bg1"/>
                </a:solidFill>
              </a:rPr>
              <a:t>How do you react to unexpected changes or problems that occur during a project?</a:t>
            </a:r>
          </a:p>
          <a:p>
            <a:pPr algn="ctr"/>
            <a:endParaRPr lang="en-GB" sz="2200" dirty="0">
              <a:solidFill>
                <a:schemeClr val="bg1"/>
              </a:solidFill>
            </a:endParaRPr>
          </a:p>
        </p:txBody>
      </p:sp>
      <p:pic>
        <p:nvPicPr>
          <p:cNvPr id="4" name="Picture 3" descr="An mage of a cracked path and a flower grwing through. ">
            <a:extLst>
              <a:ext uri="{FF2B5EF4-FFF2-40B4-BE49-F238E27FC236}">
                <a16:creationId xmlns:a16="http://schemas.microsoft.com/office/drawing/2014/main" id="{6C89B582-3347-4670-BD55-D0F82D623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649" y="1532304"/>
            <a:ext cx="5186038" cy="3146196"/>
          </a:xfrm>
          <a:prstGeom prst="rect">
            <a:avLst/>
          </a:prstGeom>
        </p:spPr>
      </p:pic>
      <p:sp>
        <p:nvSpPr>
          <p:cNvPr id="6" name="Title 5">
            <a:extLst>
              <a:ext uri="{FF2B5EF4-FFF2-40B4-BE49-F238E27FC236}">
                <a16:creationId xmlns:a16="http://schemas.microsoft.com/office/drawing/2014/main" id="{69F9E357-D771-41C8-90A1-CB33526B4282}"/>
              </a:ext>
            </a:extLst>
          </p:cNvPr>
          <p:cNvSpPr>
            <a:spLocks noGrp="1"/>
          </p:cNvSpPr>
          <p:nvPr>
            <p:ph type="title"/>
          </p:nvPr>
        </p:nvSpPr>
        <p:spPr/>
        <p:txBody>
          <a:bodyPr/>
          <a:lstStyle/>
          <a:p>
            <a:pPr algn="ctr"/>
            <a:r>
              <a:rPr lang="en-GB" dirty="0"/>
              <a:t>Resilience </a:t>
            </a:r>
          </a:p>
        </p:txBody>
      </p:sp>
    </p:spTree>
    <p:extLst>
      <p:ext uri="{BB962C8B-B14F-4D97-AF65-F5344CB8AC3E}">
        <p14:creationId xmlns:p14="http://schemas.microsoft.com/office/powerpoint/2010/main" val="564135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image of a coiled spring ">
            <a:extLst>
              <a:ext uri="{FF2B5EF4-FFF2-40B4-BE49-F238E27FC236}">
                <a16:creationId xmlns:a16="http://schemas.microsoft.com/office/drawing/2014/main" id="{78D52A7C-F928-42B9-92D8-BA5F54518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642" y="1900620"/>
            <a:ext cx="4942716" cy="3707037"/>
          </a:xfrm>
          <a:prstGeom prst="rect">
            <a:avLst/>
          </a:prstGeom>
        </p:spPr>
      </p:pic>
      <p:sp>
        <p:nvSpPr>
          <p:cNvPr id="8" name="Rectangle: Rounded Corners 7">
            <a:extLst>
              <a:ext uri="{FF2B5EF4-FFF2-40B4-BE49-F238E27FC236}">
                <a16:creationId xmlns:a16="http://schemas.microsoft.com/office/drawing/2014/main" id="{0EB42360-A8B6-4882-8410-C892DF8AF563}"/>
              </a:ext>
            </a:extLst>
          </p:cNvPr>
          <p:cNvSpPr/>
          <p:nvPr/>
        </p:nvSpPr>
        <p:spPr>
          <a:xfrm>
            <a:off x="8469140" y="1250389"/>
            <a:ext cx="2900483" cy="1466575"/>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Try new experiences and fail in a safe environment </a:t>
            </a:r>
          </a:p>
        </p:txBody>
      </p:sp>
      <p:sp>
        <p:nvSpPr>
          <p:cNvPr id="9" name="Rectangle: Rounded Corners 8">
            <a:extLst>
              <a:ext uri="{FF2B5EF4-FFF2-40B4-BE49-F238E27FC236}">
                <a16:creationId xmlns:a16="http://schemas.microsoft.com/office/drawing/2014/main" id="{1FA0FB35-BCAC-4216-8420-DAC24A09D0E6}"/>
              </a:ext>
            </a:extLst>
          </p:cNvPr>
          <p:cNvSpPr/>
          <p:nvPr/>
        </p:nvSpPr>
        <p:spPr>
          <a:xfrm>
            <a:off x="822375" y="3020853"/>
            <a:ext cx="2900483" cy="1466575"/>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Have a positive ‘can do’ attitude</a:t>
            </a:r>
          </a:p>
        </p:txBody>
      </p:sp>
      <p:sp>
        <p:nvSpPr>
          <p:cNvPr id="7" name="Rectangle: Rounded Corners 6">
            <a:extLst>
              <a:ext uri="{FF2B5EF4-FFF2-40B4-BE49-F238E27FC236}">
                <a16:creationId xmlns:a16="http://schemas.microsoft.com/office/drawing/2014/main" id="{7FC701EB-DA8E-47FF-AA32-2BF883AE0183}"/>
              </a:ext>
            </a:extLst>
          </p:cNvPr>
          <p:cNvSpPr/>
          <p:nvPr/>
        </p:nvSpPr>
        <p:spPr>
          <a:xfrm>
            <a:off x="822375" y="1253902"/>
            <a:ext cx="2900483" cy="145955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You aren’t expected to be a super human - know when to ask for help</a:t>
            </a:r>
          </a:p>
        </p:txBody>
      </p:sp>
      <p:sp>
        <p:nvSpPr>
          <p:cNvPr id="11" name="Rectangle: Rounded Corners 10">
            <a:extLst>
              <a:ext uri="{FF2B5EF4-FFF2-40B4-BE49-F238E27FC236}">
                <a16:creationId xmlns:a16="http://schemas.microsoft.com/office/drawing/2014/main" id="{2CB3C47E-A770-42AD-BFAE-F8570D0E508E}"/>
              </a:ext>
            </a:extLst>
          </p:cNvPr>
          <p:cNvSpPr/>
          <p:nvPr/>
        </p:nvSpPr>
        <p:spPr>
          <a:xfrm>
            <a:off x="8469139" y="4794828"/>
            <a:ext cx="2900483" cy="1459551"/>
          </a:xfrm>
          <a:prstGeom prst="roundRect">
            <a:avLst>
              <a:gd name="adj" fmla="val 16667"/>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Attend stress management or resilience workshops</a:t>
            </a:r>
          </a:p>
        </p:txBody>
      </p:sp>
      <p:sp>
        <p:nvSpPr>
          <p:cNvPr id="10" name="Rectangle: Rounded Corners 9">
            <a:extLst>
              <a:ext uri="{FF2B5EF4-FFF2-40B4-BE49-F238E27FC236}">
                <a16:creationId xmlns:a16="http://schemas.microsoft.com/office/drawing/2014/main" id="{1509620B-90EC-4FB4-A295-6097B57C49A3}"/>
              </a:ext>
            </a:extLst>
          </p:cNvPr>
          <p:cNvSpPr/>
          <p:nvPr/>
        </p:nvSpPr>
        <p:spPr>
          <a:xfrm>
            <a:off x="822377" y="4794828"/>
            <a:ext cx="2900481" cy="1459551"/>
          </a:xfrm>
          <a:prstGeom prst="roundRect">
            <a:avLst>
              <a:gd name="adj" fmla="val 16667"/>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Be organised yet flexible in your approach</a:t>
            </a:r>
          </a:p>
        </p:txBody>
      </p:sp>
      <p:sp>
        <p:nvSpPr>
          <p:cNvPr id="12" name="Rectangle: Rounded Corners 11">
            <a:extLst>
              <a:ext uri="{FF2B5EF4-FFF2-40B4-BE49-F238E27FC236}">
                <a16:creationId xmlns:a16="http://schemas.microsoft.com/office/drawing/2014/main" id="{239DB89F-AD39-44E5-851F-52A805893BD1}"/>
              </a:ext>
            </a:extLst>
          </p:cNvPr>
          <p:cNvSpPr/>
          <p:nvPr/>
        </p:nvSpPr>
        <p:spPr>
          <a:xfrm>
            <a:off x="8469140" y="3020853"/>
            <a:ext cx="2900483" cy="1466575"/>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Be focused and proactive in what you do</a:t>
            </a:r>
          </a:p>
        </p:txBody>
      </p:sp>
      <p:sp>
        <p:nvSpPr>
          <p:cNvPr id="4" name="Title 3">
            <a:extLst>
              <a:ext uri="{FF2B5EF4-FFF2-40B4-BE49-F238E27FC236}">
                <a16:creationId xmlns:a16="http://schemas.microsoft.com/office/drawing/2014/main" id="{B91566B8-0A1F-4F62-A1B5-4A53E6365A0D}"/>
              </a:ext>
            </a:extLst>
          </p:cNvPr>
          <p:cNvSpPr>
            <a:spLocks noGrp="1"/>
          </p:cNvSpPr>
          <p:nvPr>
            <p:ph type="title"/>
          </p:nvPr>
        </p:nvSpPr>
        <p:spPr/>
        <p:txBody>
          <a:bodyPr/>
          <a:lstStyle/>
          <a:p>
            <a:pPr algn="ctr"/>
            <a:r>
              <a:rPr lang="en-GB" dirty="0"/>
              <a:t>Developing your resilience</a:t>
            </a:r>
          </a:p>
        </p:txBody>
      </p:sp>
    </p:spTree>
    <p:extLst>
      <p:ext uri="{BB962C8B-B14F-4D97-AF65-F5344CB8AC3E}">
        <p14:creationId xmlns:p14="http://schemas.microsoft.com/office/powerpoint/2010/main" val="1236497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e9ee432-0e1b-47be-908a-5d8697065c1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99EC0106CD24C9E494FE677B99E76" ma:contentTypeVersion="12" ma:contentTypeDescription="Create a new document." ma:contentTypeScope="" ma:versionID="7d27de631b135d17277fd3e00c879fa1">
  <xsd:schema xmlns:xsd="http://www.w3.org/2001/XMLSchema" xmlns:xs="http://www.w3.org/2001/XMLSchema" xmlns:p="http://schemas.microsoft.com/office/2006/metadata/properties" xmlns:ns2="21ede475-8dd6-476c-9b3d-8a2310c3645b" xmlns:ns3="ce9ee432-0e1b-47be-908a-5d8697065c14" targetNamespace="http://schemas.microsoft.com/office/2006/metadata/properties" ma:root="true" ma:fieldsID="e1eea30642e6687358e877b4693c6e2b" ns2:_="" ns3:_="">
    <xsd:import namespace="21ede475-8dd6-476c-9b3d-8a2310c3645b"/>
    <xsd:import namespace="ce9ee432-0e1b-47be-908a-5d8697065c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de475-8dd6-476c-9b3d-8a2310c36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ee432-0e1b-47be-908a-5d8697065c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ACB49D-F4C4-4BAA-A3D5-15878D9B1F3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d833f47d-cf66-4f75-af90-d4bb35060a78"/>
    <ds:schemaRef ds:uri="http://schemas.openxmlformats.org/package/2006/metadata/core-properties"/>
    <ds:schemaRef ds:uri="1c95f2d8-01aa-4747-a464-5f63898d5f53"/>
    <ds:schemaRef ds:uri="http://www.w3.org/XML/1998/namespace"/>
    <ds:schemaRef ds:uri="http://purl.org/dc/dcmitype/"/>
  </ds:schemaRefs>
</ds:datastoreItem>
</file>

<file path=customXml/itemProps2.xml><?xml version="1.0" encoding="utf-8"?>
<ds:datastoreItem xmlns:ds="http://schemas.openxmlformats.org/officeDocument/2006/customXml" ds:itemID="{33EC6097-EDD4-4982-9BB2-86CB98F1C5FA}"/>
</file>

<file path=customXml/itemProps3.xml><?xml version="1.0" encoding="utf-8"?>
<ds:datastoreItem xmlns:ds="http://schemas.openxmlformats.org/officeDocument/2006/customXml" ds:itemID="{1CDE459A-B9D2-413D-9A99-F1A206E92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8241</TotalTime>
  <Words>1057</Words>
  <Application>Microsoft Office PowerPoint</Application>
  <PresentationFormat>Widescreen</PresentationFormat>
  <Paragraphs>167</Paragraphs>
  <Slides>14</Slides>
  <Notes>12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MS PGothic</vt:lpstr>
      <vt:lpstr>Arial</vt:lpstr>
      <vt:lpstr>Arial MT Lt</vt:lpstr>
      <vt:lpstr>Calibri</vt:lpstr>
      <vt:lpstr>Office Theme</vt:lpstr>
      <vt:lpstr>Custom Design</vt:lpstr>
      <vt:lpstr>1_Custom Design</vt:lpstr>
      <vt:lpstr>3_Custom Design</vt:lpstr>
      <vt:lpstr>Developing Transferable Skills: Resilience    </vt:lpstr>
      <vt:lpstr>Help us to help you! </vt:lpstr>
      <vt:lpstr>PowerPoint Presentation</vt:lpstr>
      <vt:lpstr>PowerPoint Presentation</vt:lpstr>
      <vt:lpstr>What are transferable skills?</vt:lpstr>
      <vt:lpstr>PowerPoint Presentation</vt:lpstr>
      <vt:lpstr>PowerPoint Presentation</vt:lpstr>
      <vt:lpstr>Resilience </vt:lpstr>
      <vt:lpstr>Developing your resilience</vt:lpstr>
      <vt:lpstr>PowerPoint Presentation</vt:lpstr>
      <vt:lpstr>Activity</vt:lpstr>
      <vt:lpstr>Activity</vt:lpstr>
      <vt:lpstr>Don’t forget to complete our survey!</vt:lpstr>
      <vt:lpstr>Developing Transferable Skills: Resilience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Pearce</dc:creator>
  <cp:lastModifiedBy>Simon Chapman</cp:lastModifiedBy>
  <cp:revision>138</cp:revision>
  <dcterms:created xsi:type="dcterms:W3CDTF">2019-09-11T07:44:27Z</dcterms:created>
  <dcterms:modified xsi:type="dcterms:W3CDTF">2020-10-14T15:04:53Z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0x010100B2199EC0106CD24C9E494FE677B99E76</vt:lpwstr>
  </property>
  <property fmtid="{D5CDD505-2E9C-101B-9397-08002B2CF9AE}" pid="3" name="Order">
    <vt:r8>1034000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