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23"/>
  </p:notesMasterIdLst>
  <p:sldIdLst>
    <p:sldId id="257" r:id="rId8"/>
    <p:sldId id="494" r:id="rId9"/>
    <p:sldId id="282" r:id="rId10"/>
    <p:sldId id="448" r:id="rId11"/>
    <p:sldId id="258" r:id="rId12"/>
    <p:sldId id="469" r:id="rId13"/>
    <p:sldId id="447" r:id="rId14"/>
    <p:sldId id="453" r:id="rId15"/>
    <p:sldId id="452" r:id="rId16"/>
    <p:sldId id="446" r:id="rId17"/>
    <p:sldId id="456" r:id="rId18"/>
    <p:sldId id="454" r:id="rId19"/>
    <p:sldId id="455" r:id="rId20"/>
    <p:sldId id="495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FB5"/>
    <a:srgbClr val="A53959"/>
    <a:srgbClr val="E93752"/>
    <a:srgbClr val="6B355A"/>
    <a:srgbClr val="FCB8C5"/>
    <a:srgbClr val="8A587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7D235-3F56-B857-1A25-167F37E0B8F9}" v="8" dt="2020-08-21T09:44:22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827" autoAdjust="0"/>
  </p:normalViewPr>
  <p:slideViewPr>
    <p:cSldViewPr snapToGrid="0">
      <p:cViewPr varScale="1">
        <p:scale>
          <a:sx n="53" d="100"/>
          <a:sy n="53" d="100"/>
        </p:scale>
        <p:origin x="17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internet/feedbac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marlow.co.uk/2017/08/new-marlow-based-start-brings-open-air-cinema-hambleden/competition-tim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ionlockdown.co.u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hotz.co.uk/jdo-launches-raw-2020-student-initiativ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drying2019.com/uk/page.asp?PID=9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aastaticwebsitedemo.wordpress.com/cloudticit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challenge-company.co.uk/news/exploring-the-benefits-of-problem-solving-in-team-buildin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rsruberrysblog.blogspot.com/2016/09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</a:t>
            </a:r>
            <a:endParaRPr lang="en-US" dirty="0"/>
          </a:p>
          <a:p>
            <a:r>
              <a:rPr lang="en-GB" dirty="0"/>
              <a:t>Please complete the survey – it takes just 2 minutes</a:t>
            </a:r>
            <a:endParaRPr lang="en-GB" dirty="0">
              <a:cs typeface="Calibri"/>
            </a:endParaRPr>
          </a:p>
          <a:p>
            <a:r>
              <a:rPr lang="en-GB" dirty="0"/>
              <a:t>It will help us support you more in the future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/>
              <a:t>Picture source </a:t>
            </a:r>
            <a:r>
              <a:rPr lang="en-GB" dirty="0">
                <a:hlinkClick r:id="rId3"/>
              </a:rPr>
              <a:t>https://www.freepngimg.com/internet/feedback</a:t>
            </a:r>
            <a:endParaRPr lang="en-GB" dirty="0"/>
          </a:p>
          <a:p>
            <a:pPr algn="l"/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7C9D1-CDB2-4F96-A64D-1F58BFE53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Task – Competition</a:t>
            </a:r>
          </a:p>
          <a:p>
            <a:endParaRPr lang="en-GB" dirty="0">
              <a:cs typeface="Calibri"/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Competitions are a great way for you to practise problem solving </a:t>
            </a:r>
            <a:r>
              <a:rPr lang="en-GB" sz="1200" b="1" dirty="0">
                <a:solidFill>
                  <a:schemeClr val="bg1"/>
                </a:solidFill>
              </a:rPr>
              <a:t>and</a:t>
            </a:r>
            <a:r>
              <a:rPr lang="en-GB" sz="1200" dirty="0">
                <a:solidFill>
                  <a:schemeClr val="bg1"/>
                </a:solidFill>
              </a:rPr>
              <a:t> gain experience for your CV.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Look for competitions locally to enter.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Examples of competitions can be found on the next slides. </a:t>
            </a:r>
          </a:p>
          <a:p>
            <a:pPr algn="l"/>
            <a:endParaRPr lang="en-GB" dirty="0">
              <a:cs typeface="Calibri"/>
            </a:endParaRPr>
          </a:p>
          <a:p>
            <a:pPr algn="l"/>
            <a:endParaRPr lang="en-GB" dirty="0">
              <a:cs typeface="Calibri"/>
            </a:endParaRPr>
          </a:p>
          <a:p>
            <a:pPr algn="l"/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https://www.mymarlow.co.uk/2017/08/new-marlow-based-start-brings-open-air-cinema-hambleden/competition-time/</a:t>
            </a: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5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Teentech</a:t>
            </a:r>
            <a:r>
              <a:rPr lang="en-US" dirty="0"/>
              <a:t> award </a:t>
            </a:r>
          </a:p>
          <a:p>
            <a:endParaRPr lang="en-US" dirty="0"/>
          </a:p>
          <a:p>
            <a:pPr algn="l" fontAlgn="base"/>
            <a:r>
              <a:rPr lang="en-GB" sz="1200" dirty="0">
                <a:solidFill>
                  <a:schemeClr val="bg1"/>
                </a:solidFill>
              </a:rPr>
              <a:t>Are you an innovator? Do you have an idea which could make life easier, simpler or better? Use your imagination, to think creatively. This is a chance to ask ‘What if?’ and build a fun example.</a:t>
            </a:r>
          </a:p>
          <a:p>
            <a:pPr algn="l" fontAlgn="base"/>
            <a:endParaRPr lang="en-GB" sz="1200" dirty="0">
              <a:solidFill>
                <a:schemeClr val="bg1"/>
              </a:solidFill>
            </a:endParaRPr>
          </a:p>
          <a:p>
            <a:pPr algn="l" fontAlgn="base"/>
            <a:r>
              <a:rPr lang="en-GB" sz="1200" dirty="0">
                <a:solidFill>
                  <a:schemeClr val="bg1"/>
                </a:solidFill>
              </a:rPr>
              <a:t>The best projects go forward to the TeenTech Awards Final at IET London for judging and the winning school in each category will receive £1000!</a:t>
            </a:r>
            <a:endParaRPr lang="en-GB" sz="12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 source: </a:t>
            </a:r>
            <a:r>
              <a:rPr lang="en-US" dirty="0">
                <a:hlinkClick r:id="rId3"/>
              </a:rPr>
              <a:t>https://generationlockdown.co.uk/</a:t>
            </a:r>
            <a:r>
              <a:rPr lang="en-US" dirty="0"/>
              <a:t>  </a:t>
            </a:r>
          </a:p>
          <a:p>
            <a:r>
              <a:rPr lang="en-US" dirty="0">
                <a:cs typeface="Calibri"/>
              </a:rPr>
              <a:t>Image source: https://teentech.com/awards/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71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Mash made in heaven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Design a new food or drink brand for millennials but with a difference! Get creative and try out designing and branding your product.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Image source: </a:t>
            </a:r>
            <a:r>
              <a:rPr lang="en-US" dirty="0">
                <a:hlinkClick r:id="rId3"/>
              </a:rPr>
              <a:t>https://mediashotz.co.uk/jdo-launches-raw-2020-student-initiative/</a:t>
            </a:r>
            <a:r>
              <a:rPr lang="en-US" dirty="0"/>
              <a:t>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19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 </a:t>
            </a:r>
          </a:p>
          <a:p>
            <a:endParaRPr lang="en-GB" dirty="0"/>
          </a:p>
          <a:p>
            <a:r>
              <a:rPr lang="en-GB" dirty="0"/>
              <a:t>Please complete the survey. </a:t>
            </a:r>
          </a:p>
          <a:p>
            <a:endParaRPr lang="en-GB" dirty="0"/>
          </a:p>
          <a:p>
            <a:r>
              <a:rPr lang="en-GB" dirty="0"/>
              <a:t>Photo source </a:t>
            </a:r>
            <a:r>
              <a:rPr lang="en-GB" dirty="0">
                <a:hlinkClick r:id="rId3"/>
              </a:rPr>
              <a:t>https://www.eurodrying2019.com/uk/page.asp?PID=97</a:t>
            </a:r>
            <a:endParaRPr lang="en-GB" dirty="0"/>
          </a:p>
          <a:p>
            <a:r>
              <a:rPr lang="en-GB" dirty="0"/>
              <a:t>Company logo: Twitter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5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resource you will cover what are transferable skill and why are they important, what is problem solving and a problem solving task.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9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transferable skills are why are they important? It is all about complimenting your education!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are transferable skills? There are many transferable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Problem solving skills are about the ability to find a solution to a complex situation or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Creativity is the use of imagination and the generation of new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Listening and presenting (communication) is the receiving, retaining and processing of information or ideas as well as the oral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Leadership is about supporting, encouraging and motivating others to achieve a shared goal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Proactive, is the ability to set clear, tangible goals and devise a robust route to achieving them as well as taking the initiative and making things happen, instead of always reacting to what happens around you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Staying positive or Resilience  is about the ability to use tactics and strategies to overcome setbacks and achieve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Adaptability is the ability to cope and thrive in changing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resource is focusing on Problem Solving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4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Why are transferable skills important?</a:t>
            </a:r>
          </a:p>
          <a:p>
            <a:endParaRPr lang="en-GB" dirty="0">
              <a:cs typeface="Calibri"/>
            </a:endParaRPr>
          </a:p>
          <a:p>
            <a:pPr algn="l"/>
            <a:r>
              <a:rPr lang="en-GB" sz="1200" dirty="0"/>
              <a:t>They are skills developed from your previous professional experience, education or even </a:t>
            </a:r>
            <a:r>
              <a:rPr lang="en-GB" sz="1200" dirty="0" err="1"/>
              <a:t>extra curricular</a:t>
            </a:r>
            <a:r>
              <a:rPr lang="en-GB" sz="1200" dirty="0"/>
              <a:t> activities and hobbies.</a:t>
            </a:r>
          </a:p>
          <a:p>
            <a:pPr algn="l"/>
            <a:endParaRPr lang="en-GB" sz="1200" dirty="0"/>
          </a:p>
          <a:p>
            <a:pPr algn="l"/>
            <a:r>
              <a:rPr lang="en-GB" sz="1200" dirty="0"/>
              <a:t>These skills can be applied to a range scenarios where you thought you didn’t have any relevant experience.</a:t>
            </a:r>
          </a:p>
          <a:p>
            <a:pPr algn="l"/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https://piaastaticwebsitedemo.wordpress.com/cloudticity/</a:t>
            </a: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2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problem solving </a:t>
            </a:r>
          </a:p>
          <a:p>
            <a:endParaRPr lang="en-GB" dirty="0"/>
          </a:p>
          <a:p>
            <a:r>
              <a:rPr lang="en-GB" dirty="0"/>
              <a:t>And how can I improve my problem solving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7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>
                <a:solidFill>
                  <a:schemeClr val="bg1"/>
                </a:solidFill>
              </a:rPr>
              <a:t>Problem solving skills are about the ability to find a solution to a situation or challenge.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Employers like to see good problem solving skills because it helps to show them you have a range of other competencies such as logic, creativity, resilience, imagination, lateral thinking and determination.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Image source: </a:t>
            </a:r>
            <a:r>
              <a:rPr lang="en-US" dirty="0">
                <a:hlinkClick r:id="rId3"/>
              </a:rPr>
              <a:t>https://www.teamchallenge-company.co.uk/news/exploring-the-benefits-of-problem-solving-in-team-building/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3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There are keys things that will help you develop your problem solving skills: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Think laterally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Focus on the solution, not the 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Use language that creates possibility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Adapt ways to clearly define the 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Simplify things</a:t>
            </a:r>
          </a:p>
          <a:p>
            <a:r>
              <a:rPr lang="en-GB" sz="1200" dirty="0">
                <a:solidFill>
                  <a:schemeClr val="bg1"/>
                </a:solidFill>
              </a:rPr>
              <a:t>List out as many solutions as possible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Image source: </a:t>
            </a:r>
            <a:r>
              <a:rPr lang="en-US" dirty="0">
                <a:hlinkClick r:id="rId3"/>
              </a:rPr>
              <a:t>http://mrsruberrysblog.blogspot.com/2016/09/</a:t>
            </a:r>
            <a:r>
              <a:rPr lang="en-US" dirty="0"/>
              <a:t>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6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solving tasks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prstClr val="black"/>
                </a:solidFill>
                <a:latin typeface="Arial MT Lt"/>
              </a:rPr>
              <a:t>Give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me some problems to solve!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 MT Lt"/>
              </a:rPr>
              <a:t>Try one or all of the competition tasks that follow.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6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649C6-EC0C-4833-89A0-8A43444F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5" y="953609"/>
            <a:ext cx="3073230" cy="2604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95AD1C-2332-4996-9711-6EDAAB771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900" y="948490"/>
            <a:ext cx="6816179" cy="4901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239FB-C71E-4FF0-9EA6-1A4A43AEFC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6257970" y="4348738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</a:t>
            </a:r>
            <a:r>
              <a:rPr lang="en-GB" sz="3200" b="1" dirty="0" err="1">
                <a:solidFill>
                  <a:srgbClr val="FFFFFF"/>
                </a:solidFill>
              </a:rPr>
              <a:t>AspireHigherNet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6" y="3614854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entech.com/award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hyperlink" Target="https://www.teentech.com/teentech-award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spire-higher.co.uk/" TargetMode="External"/><Relationship Id="rId3" Type="http://schemas.openxmlformats.org/officeDocument/2006/relationships/hyperlink" Target="https://northampton.onlinesurveys.ac.uk/online-survey-ah" TargetMode="External"/><Relationship Id="rId7" Type="http://schemas.openxmlformats.org/officeDocument/2006/relationships/hyperlink" Target="https://twitter.com/AspireHigherN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Skills-</a:t>
            </a:r>
            <a:br>
              <a:rPr lang="en-GB" dirty="0"/>
            </a:br>
            <a:r>
              <a:rPr lang="en-GB" dirty="0"/>
              <a:t>Problem Solving   </a:t>
            </a:r>
          </a:p>
        </p:txBody>
      </p:sp>
    </p:spTree>
    <p:extLst>
      <p:ext uri="{BB962C8B-B14F-4D97-AF65-F5344CB8AC3E}">
        <p14:creationId xmlns:p14="http://schemas.microsoft.com/office/powerpoint/2010/main" val="22664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1115209" y="761935"/>
            <a:ext cx="99615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 tasks </a:t>
            </a:r>
            <a:endParaRPr kumimoji="0" lang="en-GB" sz="6000" b="1" i="0" u="none" strike="noStrike" kern="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Arial MT Lt"/>
              </a:rPr>
              <a:t>Give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me some problems to solve!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Try one or all of the competition tasks that follow.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BF286-C4B2-45D9-96FC-D869B916B9D1}"/>
              </a:ext>
            </a:extLst>
          </p:cNvPr>
          <p:cNvSpPr/>
          <p:nvPr/>
        </p:nvSpPr>
        <p:spPr>
          <a:xfrm>
            <a:off x="5100639" y="257838"/>
            <a:ext cx="25284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prstClr val="black"/>
                </a:solidFill>
                <a:ea typeface="+mj-ea"/>
                <a:cs typeface="+mj-cs"/>
              </a:rPr>
              <a:t>Activity</a:t>
            </a:r>
            <a:endParaRPr lang="en-GB" dirty="0"/>
          </a:p>
        </p:txBody>
      </p:sp>
      <p:pic>
        <p:nvPicPr>
          <p:cNvPr id="1026" name="Picture 2" descr="Image of a sign saying competition time ">
            <a:extLst>
              <a:ext uri="{FF2B5EF4-FFF2-40B4-BE49-F238E27FC236}">
                <a16:creationId xmlns:a16="http://schemas.microsoft.com/office/drawing/2014/main" id="{25CFAE20-6E24-4F50-A517-A87B53F5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1937">
            <a:off x="580009" y="1386120"/>
            <a:ext cx="4139987" cy="41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FBEC24-7040-4E18-867F-5680890293A6}"/>
              </a:ext>
            </a:extLst>
          </p:cNvPr>
          <p:cNvSpPr/>
          <p:nvPr/>
        </p:nvSpPr>
        <p:spPr>
          <a:xfrm>
            <a:off x="5005104" y="3540634"/>
            <a:ext cx="6700006" cy="1763196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Competitions are a great way for you to practise problem solving </a:t>
            </a:r>
            <a:r>
              <a:rPr lang="en-GB" sz="2400" b="1" dirty="0">
                <a:solidFill>
                  <a:schemeClr val="bg1"/>
                </a:solidFill>
              </a:rPr>
              <a:t>and</a:t>
            </a:r>
            <a:r>
              <a:rPr lang="en-GB" sz="2400" dirty="0">
                <a:solidFill>
                  <a:schemeClr val="bg1"/>
                </a:solidFill>
              </a:rPr>
              <a:t> gain experience for your CV.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ADA6F1-3378-4962-83BD-26B074B7BA6C}"/>
              </a:ext>
            </a:extLst>
          </p:cNvPr>
          <p:cNvSpPr/>
          <p:nvPr/>
        </p:nvSpPr>
        <p:spPr>
          <a:xfrm>
            <a:off x="5005104" y="1448525"/>
            <a:ext cx="6700006" cy="1763196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Look for competitions locally to enter.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Examples of competitions can be found on the next slides. 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hlinkClick r:id="rId3"/>
            <a:extLst>
              <a:ext uri="{FF2B5EF4-FFF2-40B4-BE49-F238E27FC236}">
                <a16:creationId xmlns:a16="http://schemas.microsoft.com/office/drawing/2014/main" id="{3864B48E-B00F-477A-9A4C-2BA2E6F0BAAF}"/>
              </a:ext>
            </a:extLst>
          </p:cNvPr>
          <p:cNvSpPr/>
          <p:nvPr/>
        </p:nvSpPr>
        <p:spPr>
          <a:xfrm>
            <a:off x="451443" y="1132378"/>
            <a:ext cx="5821623" cy="4995467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GB" sz="2400" dirty="0">
                <a:solidFill>
                  <a:schemeClr val="bg1"/>
                </a:solidFill>
              </a:rPr>
              <a:t>Are you an innovator? Do you have an idea which could make life easier, simpler or better? Use your imagination, to think creatively. This is a chance to ask ‘What if?’ and build a fun example.</a:t>
            </a:r>
          </a:p>
          <a:p>
            <a:pPr algn="ctr" fontAlgn="base"/>
            <a:endParaRPr lang="en-GB" sz="2400" dirty="0">
              <a:solidFill>
                <a:schemeClr val="bg1"/>
              </a:solidFill>
            </a:endParaRPr>
          </a:p>
          <a:p>
            <a:pPr algn="ctr" fontAlgn="base"/>
            <a:r>
              <a:rPr lang="en-GB" sz="2400" dirty="0">
                <a:solidFill>
                  <a:schemeClr val="bg1"/>
                </a:solidFill>
              </a:rPr>
              <a:t>The best projects go forward to the TeenTech Awards Final at IET London for judging and the winning school in each category will receive £1000!</a:t>
            </a:r>
          </a:p>
          <a:p>
            <a:pPr algn="ctr" fontAlgn="base"/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Competition Link Here</a:t>
            </a:r>
            <a:endParaRPr lang="en-GB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TeenTech | Inspiring Tomorrow's Innovators Image ">
            <a:extLst>
              <a:ext uri="{FF2B5EF4-FFF2-40B4-BE49-F238E27FC236}">
                <a16:creationId xmlns:a16="http://schemas.microsoft.com/office/drawing/2014/main" id="{398E4A87-9788-450A-8231-37CC13F2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76" y="2019796"/>
            <a:ext cx="5249011" cy="33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ihbelfast.com/wp-content/uploads/2019/03/Competition.png">
            <a:extLst>
              <a:ext uri="{FF2B5EF4-FFF2-40B4-BE49-F238E27FC236}">
                <a16:creationId xmlns:a16="http://schemas.microsoft.com/office/drawing/2014/main" id="{25CFAE20-6E24-4F50-A517-A87B53F5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911">
            <a:off x="8326943" y="1099032"/>
            <a:ext cx="1823874" cy="1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381D71-5B35-4A32-85EA-B1526D151D69}"/>
              </a:ext>
            </a:extLst>
          </p:cNvPr>
          <p:cNvSpPr/>
          <p:nvPr/>
        </p:nvSpPr>
        <p:spPr>
          <a:xfrm>
            <a:off x="4451978" y="126505"/>
            <a:ext cx="32880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prstClr val="black"/>
                </a:solidFill>
                <a:ea typeface="+mj-ea"/>
                <a:cs typeface="+mj-cs"/>
              </a:rPr>
              <a:t>Activity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0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Mash made in heaven sign ">
            <a:extLst>
              <a:ext uri="{FF2B5EF4-FFF2-40B4-BE49-F238E27FC236}">
                <a16:creationId xmlns:a16="http://schemas.microsoft.com/office/drawing/2014/main" id="{EA600EC6-5D25-4C63-93B7-048011FF6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84" r="7927"/>
          <a:stretch/>
        </p:blipFill>
        <p:spPr>
          <a:xfrm>
            <a:off x="5663821" y="1399640"/>
            <a:ext cx="6045958" cy="47296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64B48E-B00F-477A-9A4C-2BA2E6F0BAAF}"/>
              </a:ext>
            </a:extLst>
          </p:cNvPr>
          <p:cNvSpPr/>
          <p:nvPr/>
        </p:nvSpPr>
        <p:spPr>
          <a:xfrm>
            <a:off x="438756" y="1872160"/>
            <a:ext cx="4948237" cy="3784656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 Design a new food or drink brand for millennials but with a difference! Get creative and try out designing and branding your product. </a:t>
            </a:r>
          </a:p>
        </p:txBody>
      </p:sp>
      <p:sp>
        <p:nvSpPr>
          <p:cNvPr id="2" name="AutoShape 2" descr="MASH">
            <a:extLst>
              <a:ext uri="{FF2B5EF4-FFF2-40B4-BE49-F238E27FC236}">
                <a16:creationId xmlns:a16="http://schemas.microsoft.com/office/drawing/2014/main" id="{17F0FDB3-C3B5-4284-969B-3C7D664CB0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22717-6F9F-440E-8D6E-266800D126BE}"/>
              </a:ext>
            </a:extLst>
          </p:cNvPr>
          <p:cNvSpPr/>
          <p:nvPr/>
        </p:nvSpPr>
        <p:spPr>
          <a:xfrm>
            <a:off x="4451978" y="126505"/>
            <a:ext cx="32880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prstClr val="black"/>
                </a:solidFill>
                <a:ea typeface="+mj-ea"/>
                <a:cs typeface="+mj-cs"/>
              </a:rPr>
              <a:t>Activity 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3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D62-B922-4519-8A5C-144253A5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81" y="1399937"/>
            <a:ext cx="5496560" cy="451339"/>
          </a:xfrm>
        </p:spPr>
        <p:txBody>
          <a:bodyPr/>
          <a:lstStyle/>
          <a:p>
            <a:r>
              <a:rPr lang="en-GB" sz="2400" dirty="0">
                <a:solidFill>
                  <a:srgbClr val="6B355A"/>
                </a:solidFill>
              </a:rPr>
              <a:t>Don’t forget to complete our survey!</a:t>
            </a:r>
          </a:p>
        </p:txBody>
      </p:sp>
      <p:sp>
        <p:nvSpPr>
          <p:cNvPr id="3" name="Rectangle: Rounded Corners 2" descr="a box with rounded corners that contains the link to the Aspire Higher survey">
            <a:extLst>
              <a:ext uri="{FF2B5EF4-FFF2-40B4-BE49-F238E27FC236}">
                <a16:creationId xmlns:a16="http://schemas.microsoft.com/office/drawing/2014/main" id="{8FE6BD03-188B-4D20-83FE-CB11A57A484D}"/>
              </a:ext>
            </a:extLst>
          </p:cNvPr>
          <p:cNvSpPr/>
          <p:nvPr/>
        </p:nvSpPr>
        <p:spPr>
          <a:xfrm>
            <a:off x="3653790" y="472374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r>
              <a:rPr lang="en-GB" sz="2400" b="1" u="sng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AEF85-45A4-4B3F-84D3-FBCF58774AE6}"/>
              </a:ext>
            </a:extLst>
          </p:cNvPr>
          <p:cNvSpPr txBox="1">
            <a:spLocks/>
          </p:cNvSpPr>
          <p:nvPr/>
        </p:nvSpPr>
        <p:spPr>
          <a:xfrm>
            <a:off x="746760" y="5632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BC29-8FBD-418F-9FA2-13154C63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050">
            <a:off x="4053340" y="1490998"/>
            <a:ext cx="3902441" cy="3242470"/>
          </a:xfrm>
          <a:prstGeom prst="rect">
            <a:avLst/>
          </a:prstGeom>
        </p:spPr>
      </p:pic>
      <p:pic>
        <p:nvPicPr>
          <p:cNvPr id="9" name="Picture 2" descr="a timer showing two minutes to go">
            <a:extLst>
              <a:ext uri="{FF2B5EF4-FFF2-40B4-BE49-F238E27FC236}">
                <a16:creationId xmlns:a16="http://schemas.microsoft.com/office/drawing/2014/main" id="{D425CCBD-83FF-459F-9E82-8695BDB80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he Aspire Higher logo">
            <a:extLst>
              <a:ext uri="{FF2B5EF4-FFF2-40B4-BE49-F238E27FC236}">
                <a16:creationId xmlns:a16="http://schemas.microsoft.com/office/drawing/2014/main" id="{391917D6-3B1D-4E32-944F-45EC914F3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9" y="4281629"/>
            <a:ext cx="884223" cy="884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C3E9D83-64A1-488F-868D-CFAA7C4428FC}"/>
              </a:ext>
            </a:extLst>
          </p:cNvPr>
          <p:cNvSpPr/>
          <p:nvPr/>
        </p:nvSpPr>
        <p:spPr>
          <a:xfrm>
            <a:off x="8933060" y="511514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@AspireHigherNet</a:t>
            </a:r>
            <a:endParaRPr lang="en-GB" dirty="0">
              <a:solidFill>
                <a:srgbClr val="A53959"/>
              </a:solidFill>
            </a:endParaRPr>
          </a:p>
        </p:txBody>
      </p:sp>
      <p:sp>
        <p:nvSpPr>
          <p:cNvPr id="24" name="Rectangle 23">
            <a:hlinkClick r:id="rId8"/>
            <a:extLst>
              <a:ext uri="{FF2B5EF4-FFF2-40B4-BE49-F238E27FC236}">
                <a16:creationId xmlns:a16="http://schemas.microsoft.com/office/drawing/2014/main" id="{EBF75375-05E6-40BB-B678-B0680A22BA6A}"/>
              </a:ext>
            </a:extLst>
          </p:cNvPr>
          <p:cNvSpPr/>
          <p:nvPr/>
        </p:nvSpPr>
        <p:spPr>
          <a:xfrm>
            <a:off x="929640" y="5115140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aspire-higher.co.uk/</a:t>
            </a:r>
            <a:r>
              <a:rPr lang="en-GB" dirty="0">
                <a:solidFill>
                  <a:srgbClr val="A53959"/>
                </a:solidFill>
              </a:rPr>
              <a:t> </a:t>
            </a:r>
          </a:p>
        </p:txBody>
      </p:sp>
      <p:pic>
        <p:nvPicPr>
          <p:cNvPr id="26" name="Picture 25" descr="the Twitter logo">
            <a:extLst>
              <a:ext uri="{FF2B5EF4-FFF2-40B4-BE49-F238E27FC236}">
                <a16:creationId xmlns:a16="http://schemas.microsoft.com/office/drawing/2014/main" id="{F593BA71-C0F8-4ABA-812E-A589C3A506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56" y="4419004"/>
            <a:ext cx="585773" cy="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550A-0ACE-4B99-8F77-E6F00939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</a:t>
            </a:r>
            <a:r>
              <a:rPr lang="en-GB"/>
              <a:t>Transferable Skills:</a:t>
            </a:r>
            <a:br>
              <a:rPr lang="en-GB" dirty="0"/>
            </a:br>
            <a:r>
              <a:rPr lang="en-GB" dirty="0"/>
              <a:t>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34623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10"/>
            <a:ext cx="1051560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518160" y="1558530"/>
            <a:ext cx="112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complete the survey – it takes just 2 minutes!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will help us support you more in the future!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3749040" y="494665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Picture of a clock showing 2 minutes">
            <a:extLst>
              <a:ext uri="{FF2B5EF4-FFF2-40B4-BE49-F238E27FC236}">
                <a16:creationId xmlns:a16="http://schemas.microsoft.com/office/drawing/2014/main" id="{A27B71C1-78EE-4035-895E-F7A7E9C58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of speach bubbles in different colours.">
            <a:extLst>
              <a:ext uri="{FF2B5EF4-FFF2-40B4-BE49-F238E27FC236}">
                <a16:creationId xmlns:a16="http://schemas.microsoft.com/office/drawing/2014/main" id="{35B81C69-2B51-47FE-9BA8-A34736CA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81" y="1958373"/>
            <a:ext cx="5715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transferable skills and why are they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problem solving?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 tasks </a:t>
            </a: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1115208" y="734639"/>
            <a:ext cx="9961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transferable skills and why are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important?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29448" y="4014461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It’s all about complimenting 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your education!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D04B2BC-B0EF-4A27-8080-30722F15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What are transferable skills?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74B9380-8E38-416C-BE7F-8EFDAE291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927" y="1099825"/>
            <a:ext cx="10515600" cy="4002088"/>
          </a:xfrm>
        </p:spPr>
        <p:txBody>
          <a:bodyPr/>
          <a:lstStyle/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There are many transferable skills. </a:t>
            </a:r>
          </a:p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In this session we will be focusing on Problem Solving.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D3C95C-C055-4B02-AD3B-86187030E8A7}"/>
              </a:ext>
            </a:extLst>
          </p:cNvPr>
          <p:cNvSpPr/>
          <p:nvPr/>
        </p:nvSpPr>
        <p:spPr>
          <a:xfrm>
            <a:off x="9077596" y="24172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Communication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07E7D3-D648-4548-B58D-49C9B99DAEEC}"/>
              </a:ext>
            </a:extLst>
          </p:cNvPr>
          <p:cNvSpPr/>
          <p:nvPr/>
        </p:nvSpPr>
        <p:spPr>
          <a:xfrm>
            <a:off x="6249275" y="2418961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Proactivity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95B290F-55DB-423B-B125-4946FF4D320E}"/>
              </a:ext>
            </a:extLst>
          </p:cNvPr>
          <p:cNvSpPr/>
          <p:nvPr/>
        </p:nvSpPr>
        <p:spPr>
          <a:xfrm>
            <a:off x="6249275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Teamwork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580EC41-277E-4968-AD4B-342666A8B884}"/>
              </a:ext>
            </a:extLst>
          </p:cNvPr>
          <p:cNvSpPr/>
          <p:nvPr/>
        </p:nvSpPr>
        <p:spPr>
          <a:xfrm>
            <a:off x="3418609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Leadership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2FD950C-3942-4B97-BE0D-09747D9E7FC8}"/>
              </a:ext>
            </a:extLst>
          </p:cNvPr>
          <p:cNvSpPr/>
          <p:nvPr/>
        </p:nvSpPr>
        <p:spPr>
          <a:xfrm>
            <a:off x="587943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Resilience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85EA1BF-D1F7-4B2C-8CD3-1AD415A6A610}"/>
              </a:ext>
            </a:extLst>
          </p:cNvPr>
          <p:cNvSpPr/>
          <p:nvPr/>
        </p:nvSpPr>
        <p:spPr>
          <a:xfrm>
            <a:off x="3418609" y="2418961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Creativity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D593433-3CF8-4D75-8E8A-DF6A06560AFE}"/>
              </a:ext>
            </a:extLst>
          </p:cNvPr>
          <p:cNvSpPr/>
          <p:nvPr/>
        </p:nvSpPr>
        <p:spPr>
          <a:xfrm>
            <a:off x="587943" y="244938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AB151A2-7F31-4E3C-AB05-096E4DD0DB5B}"/>
              </a:ext>
            </a:extLst>
          </p:cNvPr>
          <p:cNvSpPr/>
          <p:nvPr/>
        </p:nvSpPr>
        <p:spPr>
          <a:xfrm>
            <a:off x="9136230" y="4362503"/>
            <a:ext cx="2524118" cy="1411810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149480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Article Image">
            <a:extLst>
              <a:ext uri="{FF2B5EF4-FFF2-40B4-BE49-F238E27FC236}">
                <a16:creationId xmlns:a16="http://schemas.microsoft.com/office/drawing/2014/main" id="{A1A27DF9-F5DA-4F9A-AC68-34DE789EC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0A7929-42B2-477B-9DD6-A217A8BF30BF}"/>
              </a:ext>
            </a:extLst>
          </p:cNvPr>
          <p:cNvSpPr/>
          <p:nvPr/>
        </p:nvSpPr>
        <p:spPr>
          <a:xfrm>
            <a:off x="298600" y="326787"/>
            <a:ext cx="11594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Why are transferable skills important?</a:t>
            </a:r>
          </a:p>
        </p:txBody>
      </p:sp>
      <p:pic>
        <p:nvPicPr>
          <p:cNvPr id="10" name="Picture 9" descr="Image of a circle showing Knowledge, Skills and Abilities all together. ">
            <a:extLst>
              <a:ext uri="{FF2B5EF4-FFF2-40B4-BE49-F238E27FC236}">
                <a16:creationId xmlns:a16="http://schemas.microsoft.com/office/drawing/2014/main" id="{33463927-F42B-4E35-BDF2-ADCC08256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1" y="2316356"/>
            <a:ext cx="3246795" cy="32467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049A29-2591-4472-A44B-527794C44070}"/>
              </a:ext>
            </a:extLst>
          </p:cNvPr>
          <p:cNvSpPr/>
          <p:nvPr/>
        </p:nvSpPr>
        <p:spPr>
          <a:xfrm>
            <a:off x="4687331" y="2425201"/>
            <a:ext cx="7179321" cy="1411810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They are skills developed from your previous professional experience, education or even extra curricular activities and hobbies.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23EC5D-1C97-462E-92FA-5EAF153A0A35}"/>
              </a:ext>
            </a:extLst>
          </p:cNvPr>
          <p:cNvSpPr/>
          <p:nvPr/>
        </p:nvSpPr>
        <p:spPr>
          <a:xfrm>
            <a:off x="4602633" y="4260186"/>
            <a:ext cx="7179321" cy="1411810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These skills can be applied to a range scenarios where you thought you didn’t have any relevant experience.</a:t>
            </a:r>
          </a:p>
        </p:txBody>
      </p:sp>
    </p:spTree>
    <p:extLst>
      <p:ext uri="{BB962C8B-B14F-4D97-AF65-F5344CB8AC3E}">
        <p14:creationId xmlns:p14="http://schemas.microsoft.com/office/powerpoint/2010/main" val="46721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1115209" y="690262"/>
            <a:ext cx="996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problem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GB" sz="6000" b="1" i="0" u="none" strike="noStrike" kern="0" cap="none" spc="-1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olving</a:t>
            </a: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And how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can I improve my problem solving skills?</a:t>
            </a: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5FEFED-9791-40A6-AB12-610C6467D9E1}"/>
              </a:ext>
            </a:extLst>
          </p:cNvPr>
          <p:cNvSpPr/>
          <p:nvPr/>
        </p:nvSpPr>
        <p:spPr>
          <a:xfrm>
            <a:off x="3477001" y="299570"/>
            <a:ext cx="52379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/>
              <a:t>Problem Solving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A9BDF4-687A-40F7-9E46-F56BEA551A17}"/>
              </a:ext>
            </a:extLst>
          </p:cNvPr>
          <p:cNvSpPr/>
          <p:nvPr/>
        </p:nvSpPr>
        <p:spPr>
          <a:xfrm>
            <a:off x="1192138" y="1285780"/>
            <a:ext cx="10112524" cy="1007044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Problem solving skills are about the ability to find a solution to a situation or challenge.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2" name="AutoShape 2" descr="Exploring the Benefits of Problem-Solving in Team Building">
            <a:extLst>
              <a:ext uri="{FF2B5EF4-FFF2-40B4-BE49-F238E27FC236}">
                <a16:creationId xmlns:a16="http://schemas.microsoft.com/office/drawing/2014/main" id="{95BA2DFA-7442-41E0-876C-23D6432AD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Image of a jigsaw puzzle with the missing pieces being problem and solution. ">
            <a:extLst>
              <a:ext uri="{FF2B5EF4-FFF2-40B4-BE49-F238E27FC236}">
                <a16:creationId xmlns:a16="http://schemas.microsoft.com/office/drawing/2014/main" id="{199543EA-A225-450E-804C-9011C9DA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722" y="2703864"/>
            <a:ext cx="4616939" cy="29128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B30AF0-ABDD-4A30-B527-F11CBBE9E283}"/>
              </a:ext>
            </a:extLst>
          </p:cNvPr>
          <p:cNvSpPr/>
          <p:nvPr/>
        </p:nvSpPr>
        <p:spPr>
          <a:xfrm>
            <a:off x="1192138" y="2703863"/>
            <a:ext cx="4935707" cy="2912823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Employers like to see good problem solving skills because it helps to show them you have a range of other competencies such as logic, creativity, resilience, imagination, lateral thinking and determination.</a:t>
            </a:r>
          </a:p>
        </p:txBody>
      </p:sp>
    </p:spTree>
    <p:extLst>
      <p:ext uri="{BB962C8B-B14F-4D97-AF65-F5344CB8AC3E}">
        <p14:creationId xmlns:p14="http://schemas.microsoft.com/office/powerpoint/2010/main" val="230297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of a blocks crossing with the words problem and solving ">
            <a:extLst>
              <a:ext uri="{FF2B5EF4-FFF2-40B4-BE49-F238E27FC236}">
                <a16:creationId xmlns:a16="http://schemas.microsoft.com/office/drawing/2014/main" id="{E48C6FF4-5C06-4CAD-A052-E1A923346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-784" r="11181" b="784"/>
          <a:stretch/>
        </p:blipFill>
        <p:spPr bwMode="auto">
          <a:xfrm rot="21226610">
            <a:off x="4690759" y="2517155"/>
            <a:ext cx="3160486" cy="299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FEFED-9791-40A6-AB12-610C6467D9E1}"/>
              </a:ext>
            </a:extLst>
          </p:cNvPr>
          <p:cNvSpPr/>
          <p:nvPr/>
        </p:nvSpPr>
        <p:spPr>
          <a:xfrm>
            <a:off x="828975" y="170658"/>
            <a:ext cx="108840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Developing problem solving skills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54E8CB-1DA5-4E65-B122-E9AD9277FCA9}"/>
              </a:ext>
            </a:extLst>
          </p:cNvPr>
          <p:cNvSpPr/>
          <p:nvPr/>
        </p:nvSpPr>
        <p:spPr>
          <a:xfrm>
            <a:off x="828975" y="1978276"/>
            <a:ext cx="3128336" cy="1167866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Think laterally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11E8B9-4CF7-496B-8CDD-537752C30E57}"/>
              </a:ext>
            </a:extLst>
          </p:cNvPr>
          <p:cNvSpPr/>
          <p:nvPr/>
        </p:nvSpPr>
        <p:spPr>
          <a:xfrm>
            <a:off x="8470474" y="3507037"/>
            <a:ext cx="2962342" cy="1169349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Simplify things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7416E0-456D-4A9F-A48B-AE1D8FAE0E49}"/>
              </a:ext>
            </a:extLst>
          </p:cNvPr>
          <p:cNvSpPr/>
          <p:nvPr/>
        </p:nvSpPr>
        <p:spPr>
          <a:xfrm>
            <a:off x="8470474" y="1972500"/>
            <a:ext cx="2962342" cy="1167867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Adapt ways to clearly define the problem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33AB51-44A9-4052-9B31-0454444BC2E4}"/>
              </a:ext>
            </a:extLst>
          </p:cNvPr>
          <p:cNvSpPr/>
          <p:nvPr/>
        </p:nvSpPr>
        <p:spPr>
          <a:xfrm>
            <a:off x="828975" y="3503563"/>
            <a:ext cx="3128336" cy="1167866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Focus on the solution, not the problem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571465-F453-4685-9470-2B7B8AD082CA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062DE2-CF4F-4B59-996D-93612830FEF1}"/>
              </a:ext>
            </a:extLst>
          </p:cNvPr>
          <p:cNvSpPr/>
          <p:nvPr/>
        </p:nvSpPr>
        <p:spPr>
          <a:xfrm>
            <a:off x="8474552" y="5043056"/>
            <a:ext cx="2958264" cy="1117889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List out as many solutions as possible.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51FD94-6A1D-4753-ACFB-F6BAF1D25B65}"/>
              </a:ext>
            </a:extLst>
          </p:cNvPr>
          <p:cNvSpPr/>
          <p:nvPr/>
        </p:nvSpPr>
        <p:spPr>
          <a:xfrm>
            <a:off x="828975" y="5043056"/>
            <a:ext cx="3128336" cy="1117889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Use language that creates possibility</a:t>
            </a:r>
          </a:p>
        </p:txBody>
      </p:sp>
    </p:spTree>
    <p:extLst>
      <p:ext uri="{BB962C8B-B14F-4D97-AF65-F5344CB8AC3E}">
        <p14:creationId xmlns:p14="http://schemas.microsoft.com/office/powerpoint/2010/main" val="92596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99EC0106CD24C9E494FE677B99E76" ma:contentTypeVersion="12" ma:contentTypeDescription="Create a new document." ma:contentTypeScope="" ma:versionID="7d27de631b135d17277fd3e00c879fa1">
  <xsd:schema xmlns:xsd="http://www.w3.org/2001/XMLSchema" xmlns:xs="http://www.w3.org/2001/XMLSchema" xmlns:p="http://schemas.microsoft.com/office/2006/metadata/properties" xmlns:ns2="21ede475-8dd6-476c-9b3d-8a2310c3645b" xmlns:ns3="ce9ee432-0e1b-47be-908a-5d8697065c14" targetNamespace="http://schemas.microsoft.com/office/2006/metadata/properties" ma:root="true" ma:fieldsID="e1eea30642e6687358e877b4693c6e2b" ns2:_="" ns3:_="">
    <xsd:import namespace="21ede475-8dd6-476c-9b3d-8a2310c3645b"/>
    <xsd:import namespace="ce9ee432-0e1b-47be-908a-5d869706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e475-8dd6-476c-9b3d-8a2310c36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e432-0e1b-47be-908a-5d8697065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9ee432-0e1b-47be-908a-5d8697065c1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3D5996-7E66-4C52-9034-84E518020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de475-8dd6-476c-9b3d-8a2310c3645b"/>
    <ds:schemaRef ds:uri="ce9ee432-0e1b-47be-908a-5d8697065c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CB49D-F4C4-4BAA-A3D5-15878D9B1F32}">
  <ds:schemaRefs>
    <ds:schemaRef ds:uri="http://purl.org/dc/terms/"/>
    <ds:schemaRef ds:uri="d833f47d-cf66-4f75-af90-d4bb35060a7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c95f2d8-01aa-4747-a464-5f63898d5f53"/>
    <ds:schemaRef ds:uri="http://www.w3.org/XML/1998/namespace"/>
    <ds:schemaRef ds:uri="ce9ee432-0e1b-47be-908a-5d8697065c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7919</TotalTime>
  <Words>1156</Words>
  <Application>Microsoft Office PowerPoint</Application>
  <PresentationFormat>Widescreen</PresentationFormat>
  <Paragraphs>163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MT Lt</vt:lpstr>
      <vt:lpstr>Calibri</vt:lpstr>
      <vt:lpstr>Office Theme</vt:lpstr>
      <vt:lpstr>Custom Design</vt:lpstr>
      <vt:lpstr>1_Custom Design</vt:lpstr>
      <vt:lpstr>3_Custom Design</vt:lpstr>
      <vt:lpstr>Developing Transferable Skills- Problem Solving   </vt:lpstr>
      <vt:lpstr>Help us to help you! </vt:lpstr>
      <vt:lpstr>PowerPoint Presentation</vt:lpstr>
      <vt:lpstr>PowerPoint Presentation</vt:lpstr>
      <vt:lpstr>What are transferable skills?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 to complete our survey!</vt:lpstr>
      <vt:lpstr>Developing Transferable Skills: Problem Solving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Colleen Galley</cp:lastModifiedBy>
  <cp:revision>102</cp:revision>
  <dcterms:created xsi:type="dcterms:W3CDTF">2019-09-11T07:44:27Z</dcterms:created>
  <dcterms:modified xsi:type="dcterms:W3CDTF">2022-08-01T16:07:08Z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0x010100B2199EC0106CD24C9E494FE677B99E76</vt:lpwstr>
  </property>
  <property fmtid="{D5CDD505-2E9C-101B-9397-08002B2CF9AE}" pid="3" name="Order">
    <vt:r8>1033900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