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2"/>
  </p:notesMasterIdLst>
  <p:sldIdLst>
    <p:sldId id="257" r:id="rId8"/>
    <p:sldId id="494" r:id="rId9"/>
    <p:sldId id="282" r:id="rId10"/>
    <p:sldId id="448" r:id="rId11"/>
    <p:sldId id="460" r:id="rId12"/>
    <p:sldId id="469" r:id="rId13"/>
    <p:sldId id="447" r:id="rId14"/>
    <p:sldId id="462" r:id="rId15"/>
    <p:sldId id="457" r:id="rId16"/>
    <p:sldId id="446" r:id="rId17"/>
    <p:sldId id="463" r:id="rId18"/>
    <p:sldId id="458" r:id="rId19"/>
    <p:sldId id="453" r:id="rId20"/>
    <p:sldId id="4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FB5"/>
    <a:srgbClr val="E93752"/>
    <a:srgbClr val="6B355A"/>
    <a:srgbClr val="8A5873"/>
    <a:srgbClr val="FFFFFF"/>
    <a:srgbClr val="A53959"/>
    <a:srgbClr val="FCB8C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170" autoAdjust="0"/>
  </p:normalViewPr>
  <p:slideViewPr>
    <p:cSldViewPr snapToGrid="0">
      <p:cViewPr varScale="1">
        <p:scale>
          <a:sx n="85" d="100"/>
          <a:sy n="8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internet/feedbac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-management.pm/setting-goal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rying2019.com/uk/page.asp?PID=9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aastaticwebsitedemo.wordpress.com/cloudticit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activeMind871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caltek.com/blo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</a:t>
            </a:r>
            <a:endParaRPr lang="en-US" dirty="0"/>
          </a:p>
          <a:p>
            <a:r>
              <a:rPr lang="en-GB" dirty="0"/>
              <a:t>Please complete the survey – it takes just 2 minutes</a:t>
            </a:r>
            <a:endParaRPr lang="en-GB" dirty="0">
              <a:cs typeface="Calibri"/>
            </a:endParaRPr>
          </a:p>
          <a:p>
            <a:r>
              <a:rPr lang="en-GB" dirty="0"/>
              <a:t>It will help us support you more in the future</a:t>
            </a: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/>
              <a:t>Picture source </a:t>
            </a:r>
            <a:r>
              <a:rPr lang="en-GB" dirty="0">
                <a:hlinkClick r:id="rId3"/>
              </a:rPr>
              <a:t>https://www.freepngimg.com/internet/feedback</a:t>
            </a:r>
            <a:endParaRPr lang="en-GB" dirty="0"/>
          </a:p>
          <a:p>
            <a:pPr algn="l"/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0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Task 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b="1" dirty="0">
                <a:solidFill>
                  <a:schemeClr val="bg1"/>
                </a:solidFill>
              </a:rPr>
              <a:t>What is a SMART goal?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A SMART Goal helps you clarify exactly what you want to achieve and focus your efforts, ultimately making you more likely to succeed.</a:t>
            </a: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https://www.project-management.pm/setting-goals/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8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Task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Now think of a goal and use SMART to help you achieve it.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SMART stands for 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b="0" dirty="0">
                <a:solidFill>
                  <a:schemeClr val="bg1"/>
                </a:solidFill>
              </a:rPr>
              <a:t>Specific</a:t>
            </a:r>
          </a:p>
          <a:p>
            <a:pPr algn="l"/>
            <a:r>
              <a:rPr lang="en-GB" sz="1200" b="0" dirty="0">
                <a:solidFill>
                  <a:schemeClr val="bg1"/>
                </a:solidFill>
              </a:rPr>
              <a:t>Measurable </a:t>
            </a:r>
          </a:p>
          <a:p>
            <a:pPr algn="l"/>
            <a:r>
              <a:rPr lang="en-GB" sz="1200" b="0" dirty="0">
                <a:solidFill>
                  <a:schemeClr val="bg1"/>
                </a:solidFill>
              </a:rPr>
              <a:t>Achievable </a:t>
            </a:r>
          </a:p>
          <a:p>
            <a:pPr algn="l"/>
            <a:r>
              <a:rPr lang="en-GB" sz="1200" b="0" dirty="0">
                <a:solidFill>
                  <a:schemeClr val="bg1"/>
                </a:solidFill>
              </a:rPr>
              <a:t>Relevant </a:t>
            </a:r>
          </a:p>
          <a:p>
            <a:pPr algn="l"/>
            <a:r>
              <a:rPr lang="en-GB" sz="1200" b="0" dirty="0">
                <a:solidFill>
                  <a:schemeClr val="bg1"/>
                </a:solidFill>
              </a:rPr>
              <a:t>Time based </a:t>
            </a:r>
          </a:p>
          <a:p>
            <a:pPr algn="l"/>
            <a:endParaRPr lang="en-GB" sz="1200" b="0" dirty="0">
              <a:solidFill>
                <a:schemeClr val="bg1"/>
              </a:solidFill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7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  <a:p>
            <a:endParaRPr lang="en-GB" dirty="0"/>
          </a:p>
          <a:p>
            <a:r>
              <a:rPr lang="en-GB" dirty="0"/>
              <a:t>Photo source </a:t>
            </a:r>
            <a:r>
              <a:rPr lang="en-GB" dirty="0">
                <a:hlinkClick r:id="rId3"/>
              </a:rPr>
              <a:t>https://www.eurodrying2019.com/uk/page.asp?PID=97</a:t>
            </a:r>
            <a:endParaRPr lang="en-GB" dirty="0"/>
          </a:p>
          <a:p>
            <a:r>
              <a:rPr lang="en-GB" dirty="0"/>
              <a:t>Company logo: Twitter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resources it will cover transferable skills and why are they important, what is proactivity and a proactivity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2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transferable skills and why are they important?</a:t>
            </a:r>
          </a:p>
          <a:p>
            <a:endParaRPr lang="en-GB" dirty="0"/>
          </a:p>
          <a:p>
            <a:r>
              <a:rPr lang="en-GB" dirty="0" err="1"/>
              <a:t>Its</a:t>
            </a:r>
            <a:r>
              <a:rPr lang="en-GB" dirty="0"/>
              <a:t> all about complimenting your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6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What are transferable skills and why are they important?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Problem solving skills are about the ability to find a solution to a complex situation or challenge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Creativity is the use of imagination and the generation of new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Listening and presenting (communication) is the receiving, retaining and processing of information or ideas as well as the oral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Leadership is about supporting, encouraging and motivating others to achieve a shared goal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Proactive, is the ability to set clear, tangible goals and devise a robust route to achieving them as well as taking the initiative and making things happen, instead of always reacting to what happens around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Staying positive or Resilience  is about the ability to use tactics and strategies to overcome setbacks and achieve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Adaptability is the ability to cope and thrive in changing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resource is focusing on proactivity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6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Why are transferable skills important?</a:t>
            </a:r>
          </a:p>
          <a:p>
            <a:endParaRPr lang="en-GB" dirty="0">
              <a:cs typeface="Calibri"/>
            </a:endParaRPr>
          </a:p>
          <a:p>
            <a:pPr algn="l"/>
            <a:r>
              <a:rPr lang="en-GB" sz="1200" dirty="0"/>
              <a:t>They are skills developed from your previous professional experience, education or even </a:t>
            </a:r>
            <a:r>
              <a:rPr lang="en-GB" sz="1200" dirty="0" err="1"/>
              <a:t>extra curricular</a:t>
            </a:r>
            <a:r>
              <a:rPr lang="en-GB" sz="1200" dirty="0"/>
              <a:t> activities and hobbies.</a:t>
            </a:r>
          </a:p>
          <a:p>
            <a:pPr algn="l"/>
            <a:endParaRPr lang="en-GB" sz="1200" dirty="0"/>
          </a:p>
          <a:p>
            <a:pPr algn="l"/>
            <a:r>
              <a:rPr lang="en-GB" sz="1200" dirty="0"/>
              <a:t>These skills can be applied to a range scenarios where you thought you didn’t have any relevant experience.</a:t>
            </a:r>
          </a:p>
          <a:p>
            <a:pPr algn="l"/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https://piaastaticwebsitedemo.wordpress.com/cloudticity/</a:t>
            </a: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13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proactivity </a:t>
            </a:r>
          </a:p>
          <a:p>
            <a:endParaRPr lang="en-GB" dirty="0"/>
          </a:p>
          <a:p>
            <a:r>
              <a:rPr lang="en-GB" dirty="0"/>
              <a:t>Let’s not just react all the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3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Proactivity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Being </a:t>
            </a:r>
            <a:r>
              <a:rPr lang="en-GB" sz="1200" b="1" dirty="0">
                <a:solidFill>
                  <a:schemeClr val="bg1"/>
                </a:solidFill>
              </a:rPr>
              <a:t>proactive</a:t>
            </a:r>
            <a:r>
              <a:rPr lang="en-GB" sz="1200" dirty="0">
                <a:solidFill>
                  <a:schemeClr val="bg1"/>
                </a:solidFill>
              </a:rPr>
              <a:t> means seeing potential problems before they arise and taking care of them - employers appreciate this skill!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Proactive behaviour involves acting in advance of a future situation, rather than just reacting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Image source: </a:t>
            </a:r>
            <a:r>
              <a:rPr lang="en-GB" dirty="0">
                <a:hlinkClick r:id="rId3"/>
              </a:rPr>
              <a:t>https://www.facebook.com/ProactiveMind8712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The characteristics of proactivity rather than reactive: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Plan for the future and think long term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Aware of strengths and areas of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Prevents things through problem solving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What are the alternatives?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Accept constructive criticism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Use positive language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source: </a:t>
            </a:r>
            <a:r>
              <a:rPr lang="en-GB" dirty="0">
                <a:hlinkClick r:id="rId3"/>
              </a:rPr>
              <a:t>http://www.cencaltek.com/blog/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47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Proactivity task.</a:t>
            </a:r>
          </a:p>
          <a:p>
            <a:endParaRPr lang="en-GB" dirty="0"/>
          </a:p>
          <a:p>
            <a:r>
              <a:rPr lang="en-GB" dirty="0"/>
              <a:t>How can I evidence this transferable skill? We can all be SMART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3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0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6257970" y="4348738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</a:t>
            </a:r>
            <a:r>
              <a:rPr lang="en-GB" sz="3200" b="1" dirty="0" err="1">
                <a:solidFill>
                  <a:srgbClr val="FFFFFF"/>
                </a:solidFill>
              </a:rPr>
              <a:t>AspireHigherNet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66" y="3614854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Transferable Skills:</a:t>
            </a:r>
            <a:br>
              <a:rPr lang="en-GB" dirty="0"/>
            </a:br>
            <a:r>
              <a:rPr lang="en-GB" dirty="0"/>
              <a:t>Proactivity    </a:t>
            </a:r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73224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Proactivity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Arial MT Lt"/>
              </a:rPr>
              <a:t>How can I evidence this transferable skill? </a:t>
            </a:r>
          </a:p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Arial MT Lt"/>
              </a:rPr>
              <a:t>We can all be SMART!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167318"/>
            <a:ext cx="10515600" cy="447681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9144E8-14C1-4AF8-BED1-5BB28069A66B}"/>
              </a:ext>
            </a:extLst>
          </p:cNvPr>
          <p:cNvSpPr/>
          <p:nvPr/>
        </p:nvSpPr>
        <p:spPr>
          <a:xfrm>
            <a:off x="729661" y="1690688"/>
            <a:ext cx="4154820" cy="4105901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What is a SMART goal?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A SMART Goal helps you clarify exactly what you want to achieve and focus your efforts, ultimately making you more likely to succeed.</a:t>
            </a:r>
          </a:p>
        </p:txBody>
      </p:sp>
      <p:pic>
        <p:nvPicPr>
          <p:cNvPr id="7" name="Picture 6" descr="An image showing what Smart Goals are: Specific, Measurable, Attainable, relevant and Timely">
            <a:extLst>
              <a:ext uri="{FF2B5EF4-FFF2-40B4-BE49-F238E27FC236}">
                <a16:creationId xmlns:a16="http://schemas.microsoft.com/office/drawing/2014/main" id="{63FA8E73-4492-48A4-98C1-D48C4584C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81" y="1819929"/>
            <a:ext cx="6803160" cy="270192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96BC023-EE01-4AD4-9BA5-A91FD0BCA3F2}"/>
              </a:ext>
            </a:extLst>
          </p:cNvPr>
          <p:cNvSpPr/>
          <p:nvPr/>
        </p:nvSpPr>
        <p:spPr>
          <a:xfrm>
            <a:off x="5328808" y="4753061"/>
            <a:ext cx="6242304" cy="1043528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See the next slide for your task…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4CC9E-1824-4256-8337-6AEEA846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96066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35D6-CAB4-4F75-87D8-570023F42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020" y="1167318"/>
            <a:ext cx="10515600" cy="4476819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52E161-C7EA-4A1C-BA86-7297F9DEDCAE}"/>
              </a:ext>
            </a:extLst>
          </p:cNvPr>
          <p:cNvSpPr/>
          <p:nvPr/>
        </p:nvSpPr>
        <p:spPr>
          <a:xfrm>
            <a:off x="1135432" y="1152437"/>
            <a:ext cx="9921135" cy="1319845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SMART Goal example: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‘I will obtain a job as a school maths teacher within three months after graduating with my Bachelor of Science in Education.’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122DB38-6FA7-4FF0-8DDE-4150E496EB2D}"/>
              </a:ext>
            </a:extLst>
          </p:cNvPr>
          <p:cNvSpPr/>
          <p:nvPr/>
        </p:nvSpPr>
        <p:spPr>
          <a:xfrm>
            <a:off x="1135432" y="5275756"/>
            <a:ext cx="9921135" cy="859614"/>
          </a:xfrm>
          <a:prstGeom prst="roundRect">
            <a:avLst>
              <a:gd name="adj" fmla="val 16667"/>
            </a:avLst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Activity – Now think of a goal and use SMART to help you achieve it.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1510C-D29A-4353-9DD0-5BF16BE8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1" b="92899" l="9412" r="89412">
                        <a14:foregroundMark x1="52471" y1="7101" x2="52471" y2="7101"/>
                        <a14:foregroundMark x1="49882" y1="90828" x2="49882" y2="90828"/>
                        <a14:foregroundMark x1="48941" y1="92899" x2="48941" y2="92899"/>
                        <a14:foregroundMark x1="34824" y1="92012" x2="34824" y2="92012"/>
                        <a14:foregroundMark x1="60000" y1="92012" x2="60000" y2="920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76952">
            <a:off x="10114113" y="136610"/>
            <a:ext cx="1930418" cy="153524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396904-6DF1-4DB3-BA6B-E616C4CD0AFF}"/>
              </a:ext>
            </a:extLst>
          </p:cNvPr>
          <p:cNvSpPr/>
          <p:nvPr/>
        </p:nvSpPr>
        <p:spPr>
          <a:xfrm>
            <a:off x="2703793" y="2844979"/>
            <a:ext cx="1911976" cy="2171285"/>
          </a:xfrm>
          <a:prstGeom prst="roundRect">
            <a:avLst>
              <a:gd name="adj" fmla="val 16667"/>
            </a:avLst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Measurable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Number of applicants, interviews and job offers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8838B0-8288-42DF-8471-BCE8BB7E1B3F}"/>
              </a:ext>
            </a:extLst>
          </p:cNvPr>
          <p:cNvSpPr/>
          <p:nvPr/>
        </p:nvSpPr>
        <p:spPr>
          <a:xfrm>
            <a:off x="5140011" y="2820916"/>
            <a:ext cx="1911976" cy="2195348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Achievable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Having the appropriate degree for the job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A497D6-76D3-4D30-B953-A8CAA1B80438}"/>
              </a:ext>
            </a:extLst>
          </p:cNvPr>
          <p:cNvSpPr/>
          <p:nvPr/>
        </p:nvSpPr>
        <p:spPr>
          <a:xfrm>
            <a:off x="7568067" y="2832946"/>
            <a:ext cx="1911976" cy="2195349"/>
          </a:xfrm>
          <a:prstGeom prst="roundRect">
            <a:avLst>
              <a:gd name="adj" fmla="val 16667"/>
            </a:avLst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Relevant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The degree is suitable for the education sector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86860C-CB10-40CA-B8F1-45777F63BA04}"/>
              </a:ext>
            </a:extLst>
          </p:cNvPr>
          <p:cNvSpPr/>
          <p:nvPr/>
        </p:nvSpPr>
        <p:spPr>
          <a:xfrm>
            <a:off x="9996123" y="2840463"/>
            <a:ext cx="1911976" cy="2195348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Timely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Within 3 months of graduation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438BE7-667F-4377-857E-3C38CE7E6F2D}"/>
              </a:ext>
            </a:extLst>
          </p:cNvPr>
          <p:cNvSpPr/>
          <p:nvPr/>
        </p:nvSpPr>
        <p:spPr>
          <a:xfrm>
            <a:off x="283219" y="2808403"/>
            <a:ext cx="1901773" cy="2171286"/>
          </a:xfrm>
          <a:prstGeom prst="roundRect">
            <a:avLst>
              <a:gd name="adj" fmla="val 16667"/>
            </a:avLst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Specific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</a:rPr>
              <a:t>Becoming a school maths teacher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B16C2F-8ACD-45EC-8040-B32F5ABB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4398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 descr="a box with rounded corners that contains the link to the Aspire Higher survey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53790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 for survey</a:t>
            </a:r>
            <a:r>
              <a:rPr lang="en-GB" sz="2400" b="1" u="sng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a timer showing two minutes to go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the Aspire Higher logo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 descr="the Twitter logo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A2474-F9B1-4F53-886F-B3027EC0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</a:t>
            </a:r>
            <a:r>
              <a:rPr lang="en-GB"/>
              <a:t>Transferable Skills:</a:t>
            </a:r>
            <a:br>
              <a:rPr lang="en-GB" dirty="0"/>
            </a:br>
            <a:r>
              <a:rPr lang="en-GB" dirty="0"/>
              <a:t>Proactivity </a:t>
            </a:r>
          </a:p>
        </p:txBody>
      </p:sp>
    </p:spTree>
    <p:extLst>
      <p:ext uri="{BB962C8B-B14F-4D97-AF65-F5344CB8AC3E}">
        <p14:creationId xmlns:p14="http://schemas.microsoft.com/office/powerpoint/2010/main" val="213756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 for survey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Picture of a clock showing 2 minutes">
            <a:extLst>
              <a:ext uri="{FF2B5EF4-FFF2-40B4-BE49-F238E27FC236}">
                <a16:creationId xmlns:a16="http://schemas.microsoft.com/office/drawing/2014/main" id="{A27B71C1-78EE-4035-895E-F7A7E9C5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of speach bubbles in different colours.">
            <a:extLst>
              <a:ext uri="{FF2B5EF4-FFF2-40B4-BE49-F238E27FC236}">
                <a16:creationId xmlns:a16="http://schemas.microsoft.com/office/drawing/2014/main" id="{35B81C69-2B51-47FE-9BA8-A34736CA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transferable skills and why are they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proactivity ?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Proactivity Task  </a:t>
            </a: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9" y="761935"/>
            <a:ext cx="99615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transferable skills and why are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important?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It’s all about complimenting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your education!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3D077B2-A78B-449A-8433-6A852AD3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What are transferable skills?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FC453B-A37A-452E-AB5E-A4B752A9F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27" y="1099825"/>
            <a:ext cx="10515600" cy="4002088"/>
          </a:xfrm>
        </p:spPr>
        <p:txBody>
          <a:bodyPr/>
          <a:lstStyle/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There are many transferable skills. </a:t>
            </a:r>
          </a:p>
          <a:p>
            <a:pPr marL="0" indent="0" algn="ctr">
              <a:buNone/>
            </a:pPr>
            <a:r>
              <a:rPr lang="en-GB" b="0" dirty="0">
                <a:solidFill>
                  <a:schemeClr val="tx1"/>
                </a:solidFill>
              </a:rPr>
              <a:t>In this session we will be focusing on Proactivity.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7184CE-D757-4C0C-9E5C-2030EB09D0DB}"/>
              </a:ext>
            </a:extLst>
          </p:cNvPr>
          <p:cNvSpPr/>
          <p:nvPr/>
        </p:nvSpPr>
        <p:spPr>
          <a:xfrm>
            <a:off x="9077596" y="241729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Communication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26C846D-8BA5-440A-881A-B6B5711855FE}"/>
              </a:ext>
            </a:extLst>
          </p:cNvPr>
          <p:cNvSpPr/>
          <p:nvPr/>
        </p:nvSpPr>
        <p:spPr>
          <a:xfrm>
            <a:off x="6249275" y="2418961"/>
            <a:ext cx="2524118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Proactivity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50122E-D851-442A-8C56-8D727E6869CC}"/>
              </a:ext>
            </a:extLst>
          </p:cNvPr>
          <p:cNvSpPr/>
          <p:nvPr/>
        </p:nvSpPr>
        <p:spPr>
          <a:xfrm>
            <a:off x="6249275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Teamwork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0807693-CB09-4521-BEC6-9F27F32F85E0}"/>
              </a:ext>
            </a:extLst>
          </p:cNvPr>
          <p:cNvSpPr/>
          <p:nvPr/>
        </p:nvSpPr>
        <p:spPr>
          <a:xfrm>
            <a:off x="3418609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Leadership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91EFD2A-F0CA-4B69-80AA-292342C106FF}"/>
              </a:ext>
            </a:extLst>
          </p:cNvPr>
          <p:cNvSpPr/>
          <p:nvPr/>
        </p:nvSpPr>
        <p:spPr>
          <a:xfrm>
            <a:off x="587943" y="4324089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Resilience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CB1CBC6-5D9B-4A84-A9EB-E4EE1AF19AA5}"/>
              </a:ext>
            </a:extLst>
          </p:cNvPr>
          <p:cNvSpPr/>
          <p:nvPr/>
        </p:nvSpPr>
        <p:spPr>
          <a:xfrm>
            <a:off x="3418609" y="2418961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Creativity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16C086-8489-484F-88AF-F288C1D66F39}"/>
              </a:ext>
            </a:extLst>
          </p:cNvPr>
          <p:cNvSpPr/>
          <p:nvPr/>
        </p:nvSpPr>
        <p:spPr>
          <a:xfrm>
            <a:off x="587943" y="2449385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214027-AADD-4EAE-AE80-B0F025BD960D}"/>
              </a:ext>
            </a:extLst>
          </p:cNvPr>
          <p:cNvSpPr/>
          <p:nvPr/>
        </p:nvSpPr>
        <p:spPr>
          <a:xfrm>
            <a:off x="9136230" y="4362503"/>
            <a:ext cx="2524118" cy="141181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115777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Article Image">
            <a:extLst>
              <a:ext uri="{FF2B5EF4-FFF2-40B4-BE49-F238E27FC236}">
                <a16:creationId xmlns:a16="http://schemas.microsoft.com/office/drawing/2014/main" id="{C8851333-4EF2-4C40-B293-AD848FDD1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F0F603-D409-471C-84D8-ED139CA9D855}"/>
              </a:ext>
            </a:extLst>
          </p:cNvPr>
          <p:cNvSpPr/>
          <p:nvPr/>
        </p:nvSpPr>
        <p:spPr>
          <a:xfrm>
            <a:off x="298600" y="326787"/>
            <a:ext cx="11594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/>
              <a:t>Why are transferable skills important?</a:t>
            </a:r>
          </a:p>
        </p:txBody>
      </p:sp>
      <p:pic>
        <p:nvPicPr>
          <p:cNvPr id="10" name="Picture 9" descr="Image of a circle showing Knowledge, Skills and Abilities all together. ">
            <a:extLst>
              <a:ext uri="{FF2B5EF4-FFF2-40B4-BE49-F238E27FC236}">
                <a16:creationId xmlns:a16="http://schemas.microsoft.com/office/drawing/2014/main" id="{4329A6D0-6611-4338-B05F-8129084A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1" y="2316356"/>
            <a:ext cx="3246795" cy="32467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3D0641-9A7E-4B68-B023-FCB16DD409E2}"/>
              </a:ext>
            </a:extLst>
          </p:cNvPr>
          <p:cNvSpPr/>
          <p:nvPr/>
        </p:nvSpPr>
        <p:spPr>
          <a:xfrm>
            <a:off x="4687331" y="2425201"/>
            <a:ext cx="7179321" cy="1411810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They are skills developed from your previous professional experience, education or even extra curricular activities and hobbies.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70776C-8145-4073-969E-C7CA38F1B4C9}"/>
              </a:ext>
            </a:extLst>
          </p:cNvPr>
          <p:cNvSpPr/>
          <p:nvPr/>
        </p:nvSpPr>
        <p:spPr>
          <a:xfrm>
            <a:off x="4602633" y="4260186"/>
            <a:ext cx="7179321" cy="1411810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These skills can be applied to a range scenarios where you thought you didn’t have any relevant experience.</a:t>
            </a:r>
          </a:p>
        </p:txBody>
      </p:sp>
    </p:spTree>
    <p:extLst>
      <p:ext uri="{BB962C8B-B14F-4D97-AF65-F5344CB8AC3E}">
        <p14:creationId xmlns:p14="http://schemas.microsoft.com/office/powerpoint/2010/main" val="46721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761935"/>
            <a:ext cx="9961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proactivity? </a:t>
            </a: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Let’s 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not just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 react all the time</a:t>
            </a:r>
            <a:r>
              <a:rPr lang="en-GB" sz="2400" dirty="0">
                <a:solidFill>
                  <a:prstClr val="black"/>
                </a:solidFill>
                <a:latin typeface="Arial MT Lt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5C8270-E3FE-4E8C-8FBE-A0389434552F}"/>
              </a:ext>
            </a:extLst>
          </p:cNvPr>
          <p:cNvSpPr/>
          <p:nvPr/>
        </p:nvSpPr>
        <p:spPr>
          <a:xfrm>
            <a:off x="1166416" y="1737169"/>
            <a:ext cx="6058473" cy="1818831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Being </a:t>
            </a:r>
            <a:r>
              <a:rPr lang="en-GB" sz="2400" b="1" dirty="0">
                <a:solidFill>
                  <a:schemeClr val="bg1"/>
                </a:solidFill>
              </a:rPr>
              <a:t>proactive</a:t>
            </a:r>
            <a:r>
              <a:rPr lang="en-GB" sz="2400" dirty="0">
                <a:solidFill>
                  <a:schemeClr val="bg1"/>
                </a:solidFill>
              </a:rPr>
              <a:t> means seeing potential problems before they arise and taking care of them - employers appreciate this skill!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496A2B-A499-4E71-9AA5-F6A27C1CD719}"/>
              </a:ext>
            </a:extLst>
          </p:cNvPr>
          <p:cNvSpPr/>
          <p:nvPr/>
        </p:nvSpPr>
        <p:spPr>
          <a:xfrm>
            <a:off x="1166415" y="3767329"/>
            <a:ext cx="6058473" cy="1818831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Proactive behaviour involves acting in advance of a future situation, rather than just reacting.</a:t>
            </a:r>
          </a:p>
        </p:txBody>
      </p:sp>
      <p:pic>
        <p:nvPicPr>
          <p:cNvPr id="4" name="Picture 3" descr="A person moving holding a light bulb under their arm">
            <a:extLst>
              <a:ext uri="{FF2B5EF4-FFF2-40B4-BE49-F238E27FC236}">
                <a16:creationId xmlns:a16="http://schemas.microsoft.com/office/drawing/2014/main" id="{CA734DAE-ECCE-48FE-9FB7-BCBB1B61D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72" y="1694050"/>
            <a:ext cx="2261793" cy="387766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C1A366-3F1F-4092-835C-73F8DA01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Proactivity</a:t>
            </a:r>
          </a:p>
        </p:txBody>
      </p:sp>
    </p:spTree>
    <p:extLst>
      <p:ext uri="{BB962C8B-B14F-4D97-AF65-F5344CB8AC3E}">
        <p14:creationId xmlns:p14="http://schemas.microsoft.com/office/powerpoint/2010/main" val="31853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1EEC84-0494-4C6D-96EB-FDCCE2584505}"/>
              </a:ext>
            </a:extLst>
          </p:cNvPr>
          <p:cNvSpPr/>
          <p:nvPr/>
        </p:nvSpPr>
        <p:spPr>
          <a:xfrm>
            <a:off x="772867" y="4818030"/>
            <a:ext cx="2876970" cy="1215229"/>
          </a:xfrm>
          <a:prstGeom prst="roundRect">
            <a:avLst>
              <a:gd name="adj" fmla="val 16667"/>
            </a:avLst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Prevents things through problem solving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AF6012-B01B-4C0E-BC44-FAF702F042F3}"/>
              </a:ext>
            </a:extLst>
          </p:cNvPr>
          <p:cNvSpPr/>
          <p:nvPr/>
        </p:nvSpPr>
        <p:spPr>
          <a:xfrm>
            <a:off x="772867" y="1850812"/>
            <a:ext cx="2876970" cy="1215229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Plan for the future and think long term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7873DCD-1305-408A-9428-911180DF7924}"/>
              </a:ext>
            </a:extLst>
          </p:cNvPr>
          <p:cNvSpPr/>
          <p:nvPr/>
        </p:nvSpPr>
        <p:spPr>
          <a:xfrm>
            <a:off x="772867" y="3319151"/>
            <a:ext cx="2876970" cy="1215229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Aware of strengths and areas of development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80BFB3C-5FF3-4AF4-9340-96D9F4FC1F59}"/>
              </a:ext>
            </a:extLst>
          </p:cNvPr>
          <p:cNvSpPr/>
          <p:nvPr/>
        </p:nvSpPr>
        <p:spPr>
          <a:xfrm>
            <a:off x="8542163" y="4818030"/>
            <a:ext cx="2876970" cy="1215229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Being a doer and having perseverance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D871D-AC98-4AE4-93EA-ECAE5BBFC6FA}"/>
              </a:ext>
            </a:extLst>
          </p:cNvPr>
          <p:cNvSpPr txBox="1"/>
          <p:nvPr/>
        </p:nvSpPr>
        <p:spPr>
          <a:xfrm>
            <a:off x="1771064" y="1027906"/>
            <a:ext cx="958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are the characteristics of being proactive and not reactive?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FC438F-95B3-491F-A3D0-7FC8CC1ECC7A}"/>
              </a:ext>
            </a:extLst>
          </p:cNvPr>
          <p:cNvSpPr/>
          <p:nvPr/>
        </p:nvSpPr>
        <p:spPr>
          <a:xfrm>
            <a:off x="4560066" y="1850813"/>
            <a:ext cx="2876970" cy="1215229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What are the alternatives?</a:t>
            </a:r>
          </a:p>
        </p:txBody>
      </p:sp>
      <p:pic>
        <p:nvPicPr>
          <p:cNvPr id="4" name="Picture 3" descr="Two rod signs with reactive pointing left and proactive pointing right.">
            <a:extLst>
              <a:ext uri="{FF2B5EF4-FFF2-40B4-BE49-F238E27FC236}">
                <a16:creationId xmlns:a16="http://schemas.microsoft.com/office/drawing/2014/main" id="{A417DBA0-3FC4-4B32-929C-7C9531AA7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6549"/>
          <a:stretch/>
        </p:blipFill>
        <p:spPr>
          <a:xfrm>
            <a:off x="4389610" y="3419651"/>
            <a:ext cx="3412779" cy="222945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ECC609-202A-4C1D-BA37-F78274B0B92E}"/>
              </a:ext>
            </a:extLst>
          </p:cNvPr>
          <p:cNvSpPr/>
          <p:nvPr/>
        </p:nvSpPr>
        <p:spPr>
          <a:xfrm>
            <a:off x="8542163" y="1850814"/>
            <a:ext cx="2876970" cy="1215229"/>
          </a:xfrm>
          <a:prstGeom prst="roundRect">
            <a:avLst/>
          </a:prstGeom>
          <a:solidFill>
            <a:srgbClr val="6B355A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Accept constructive criticism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D6D7E8-5B0D-484F-931B-2A0639ADC56F}"/>
              </a:ext>
            </a:extLst>
          </p:cNvPr>
          <p:cNvSpPr/>
          <p:nvPr/>
        </p:nvSpPr>
        <p:spPr>
          <a:xfrm>
            <a:off x="8542163" y="3319152"/>
            <a:ext cx="2876970" cy="1215229"/>
          </a:xfrm>
          <a:prstGeom prst="roundRect">
            <a:avLst/>
          </a:prstGeom>
          <a:solidFill>
            <a:srgbClr val="E93752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Use positive language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A631A1-4402-44A9-9AC7-8F90A4DF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Proactivity</a:t>
            </a:r>
          </a:p>
        </p:txBody>
      </p:sp>
    </p:spTree>
    <p:extLst>
      <p:ext uri="{BB962C8B-B14F-4D97-AF65-F5344CB8AC3E}">
        <p14:creationId xmlns:p14="http://schemas.microsoft.com/office/powerpoint/2010/main" val="123649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CB49D-F4C4-4BAA-A3D5-15878D9B1F32}">
  <ds:schemaRefs>
    <ds:schemaRef ds:uri="http://purl.org/dc/terms/"/>
    <ds:schemaRef ds:uri="d833f47d-cf66-4f75-af90-d4bb35060a7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c95f2d8-01aa-4747-a464-5f63898d5f5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018268-8EA3-4621-A5DC-D4DBF2C11C28}"/>
</file>

<file path=customXml/itemProps3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878</Words>
  <Application>Microsoft Office PowerPoint</Application>
  <PresentationFormat>Widescreen</PresentationFormat>
  <Paragraphs>172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Developing Transferable Skills: Proactivity    </vt:lpstr>
      <vt:lpstr>Help us to help you! </vt:lpstr>
      <vt:lpstr>PowerPoint Presentation</vt:lpstr>
      <vt:lpstr>PowerPoint Presentation</vt:lpstr>
      <vt:lpstr>What are transferable skills?</vt:lpstr>
      <vt:lpstr>PowerPoint Presentation</vt:lpstr>
      <vt:lpstr>PowerPoint Presentation</vt:lpstr>
      <vt:lpstr>Proactivity</vt:lpstr>
      <vt:lpstr>Proactivity</vt:lpstr>
      <vt:lpstr>PowerPoint Presentation</vt:lpstr>
      <vt:lpstr>Activity</vt:lpstr>
      <vt:lpstr>Activity</vt:lpstr>
      <vt:lpstr>Don’t forget to complete our survey!</vt:lpstr>
      <vt:lpstr>Developing Transferable Skills: Proactivity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Simon Chapman</cp:lastModifiedBy>
  <cp:revision>105</cp:revision>
  <dcterms:created xsi:type="dcterms:W3CDTF">2019-09-11T07:44:27Z</dcterms:created>
  <dcterms:modified xsi:type="dcterms:W3CDTF">2020-10-14T13:45:53Z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