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  <p:sldMasterId id="2147483672" r:id="rId7"/>
  </p:sldMasterIdLst>
  <p:notesMasterIdLst>
    <p:notesMasterId r:id="rId21"/>
  </p:notesMasterIdLst>
  <p:sldIdLst>
    <p:sldId id="257" r:id="rId8"/>
    <p:sldId id="494" r:id="rId9"/>
    <p:sldId id="282" r:id="rId10"/>
    <p:sldId id="448" r:id="rId11"/>
    <p:sldId id="458" r:id="rId12"/>
    <p:sldId id="465" r:id="rId13"/>
    <p:sldId id="447" r:id="rId14"/>
    <p:sldId id="457" r:id="rId15"/>
    <p:sldId id="446" r:id="rId16"/>
    <p:sldId id="460" r:id="rId17"/>
    <p:sldId id="455" r:id="rId18"/>
    <p:sldId id="453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55A"/>
    <a:srgbClr val="9C5FB5"/>
    <a:srgbClr val="E93752"/>
    <a:srgbClr val="8A5873"/>
    <a:srgbClr val="FFFFFF"/>
    <a:srgbClr val="A53959"/>
    <a:srgbClr val="FCB8C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092" autoAdjust="0"/>
  </p:normalViewPr>
  <p:slideViewPr>
    <p:cSldViewPr snapToGrid="0">
      <p:cViewPr varScale="1">
        <p:scale>
          <a:sx n="65" d="100"/>
          <a:sy n="65" d="100"/>
        </p:scale>
        <p:origin x="131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967D-F207-4652-9448-5BB8DAE81DAF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C9D1-CDB2-4F96-A64D-1F58BFE53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internet/feedbac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drying2019.com/uk/page.asp?PID=9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aastaticwebsitedemo.wordpress.com/cloudticit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analytics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edtv.com/why-management-matters-moving-from-founder-first-to-a-culture-of-empowerment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us to help you.</a:t>
            </a:r>
            <a:endParaRPr lang="en-US" dirty="0"/>
          </a:p>
          <a:p>
            <a:r>
              <a:rPr lang="en-GB" dirty="0"/>
              <a:t>Please complete the survey – it takes just 2 minutes</a:t>
            </a:r>
            <a:endParaRPr lang="en-GB" dirty="0">
              <a:cs typeface="Calibri"/>
            </a:endParaRPr>
          </a:p>
          <a:p>
            <a:r>
              <a:rPr lang="en-GB" dirty="0"/>
              <a:t>It will help us support you more in the future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/>
              <a:t>Picture source </a:t>
            </a:r>
            <a:r>
              <a:rPr lang="en-GB" dirty="0">
                <a:hlinkClick r:id="rId3"/>
              </a:rPr>
              <a:t>https://www.freepngimg.com/internet/feedback</a:t>
            </a:r>
            <a:endParaRPr lang="en-GB" dirty="0"/>
          </a:p>
          <a:p>
            <a:pPr algn="l"/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7C9D1-CDB2-4F96-A64D-1F58BFE53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50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  <a:p>
            <a:endParaRPr lang="en-GB" dirty="0"/>
          </a:p>
          <a:p>
            <a:pPr algn="l"/>
            <a:r>
              <a:rPr lang="en-GB" dirty="0"/>
              <a:t>The beginning: </a:t>
            </a:r>
            <a:r>
              <a:rPr lang="en-GB" sz="1200" dirty="0">
                <a:solidFill>
                  <a:schemeClr val="bg1"/>
                </a:solidFill>
              </a:rPr>
              <a:t>A man woke up in the centre lane of the M25 unable to remember how he got there.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He was holding an empty bottle of washing up liquid and in the other hand a Spanish sword.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b="1" dirty="0">
                <a:solidFill>
                  <a:schemeClr val="bg1"/>
                </a:solidFill>
              </a:rPr>
              <a:t>End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Stunned, he picked up the smallest pig, apologised to the old man and ran away.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No in </a:t>
            </a:r>
            <a:r>
              <a:rPr lang="en-GB" sz="1200">
                <a:solidFill>
                  <a:schemeClr val="bg1"/>
                </a:solidFill>
              </a:rPr>
              <a:t>5 sentences </a:t>
            </a:r>
            <a:r>
              <a:rPr lang="en-GB" sz="1200" dirty="0">
                <a:solidFill>
                  <a:schemeClr val="bg1"/>
                </a:solidFill>
              </a:rPr>
              <a:t>its your turn to write a story </a:t>
            </a:r>
          </a:p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8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us to help you. </a:t>
            </a:r>
          </a:p>
          <a:p>
            <a:endParaRPr lang="en-GB" dirty="0"/>
          </a:p>
          <a:p>
            <a:r>
              <a:rPr lang="en-GB" dirty="0"/>
              <a:t>Please complete the survey. </a:t>
            </a:r>
          </a:p>
          <a:p>
            <a:endParaRPr lang="en-GB" dirty="0"/>
          </a:p>
          <a:p>
            <a:r>
              <a:rPr lang="en-GB" dirty="0"/>
              <a:t>Photo source </a:t>
            </a:r>
            <a:r>
              <a:rPr lang="en-GB" dirty="0">
                <a:hlinkClick r:id="rId3"/>
              </a:rPr>
              <a:t>https://www.eurodrying2019.com/uk/page.asp?PID=97</a:t>
            </a:r>
            <a:endParaRPr lang="en-GB" dirty="0"/>
          </a:p>
          <a:p>
            <a:r>
              <a:rPr lang="en-GB" dirty="0"/>
              <a:t>Company logo: Twitter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55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0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resource we will cover What are transferable skills and why are they important, what is creativity and a creativity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1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transferable skills and why are they important?</a:t>
            </a:r>
          </a:p>
          <a:p>
            <a:endParaRPr lang="en-GB" dirty="0"/>
          </a:p>
          <a:p>
            <a:r>
              <a:rPr lang="en-GB" dirty="0"/>
              <a:t>It’s all about complimenting your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1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These are transferrable skills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Problem solving skills are about the ability to find a solution to a complex situation or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Creativity is the use of imagination and the generation of new ideas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Listening and presenting (communication) is the receiving, retaining and processing of information or ideas as well as the oral transmission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Leadership is about supporting, encouraging and motivating others to achieve a shared goal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Proactive, is the ability to set clear, tangible goals and devise a robust route to achieving them as well as taking the initiative and making things happen, instead of always reacting to what happens around you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Staying positive or Resilience  is about the ability to use tactics and strategies to overcome setbacks and achieve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Adaptability is the ability to cope and thrive in changing 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In this resource we will be focusing on creativity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7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Why are transferable skills important?</a:t>
            </a:r>
          </a:p>
          <a:p>
            <a:endParaRPr lang="en-GB" dirty="0">
              <a:cs typeface="Calibri"/>
            </a:endParaRPr>
          </a:p>
          <a:p>
            <a:pPr algn="l"/>
            <a:r>
              <a:rPr lang="en-GB" sz="1200" dirty="0"/>
              <a:t>They are skills developed from your previous professional experience, education or even </a:t>
            </a:r>
            <a:r>
              <a:rPr lang="en-GB" sz="1200" dirty="0" err="1"/>
              <a:t>extra curricular</a:t>
            </a:r>
            <a:r>
              <a:rPr lang="en-GB" sz="1200" dirty="0"/>
              <a:t> activities and hobbies.</a:t>
            </a:r>
          </a:p>
          <a:p>
            <a:pPr algn="l"/>
            <a:endParaRPr lang="en-GB" sz="1200" dirty="0"/>
          </a:p>
          <a:p>
            <a:pPr algn="l"/>
            <a:r>
              <a:rPr lang="en-GB" sz="1200" dirty="0"/>
              <a:t>These skills can be applied to a range scenarios where you thought you didn’t have any relevant experience.</a:t>
            </a:r>
          </a:p>
          <a:p>
            <a:pPr algn="l"/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source: </a:t>
            </a:r>
            <a:r>
              <a:rPr lang="en-GB" dirty="0">
                <a:hlinkClick r:id="rId3"/>
              </a:rPr>
              <a:t>https://piaastaticwebsitedemo.wordpress.com/cloudticity/</a:t>
            </a:r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7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creativity </a:t>
            </a:r>
          </a:p>
          <a:p>
            <a:endParaRPr lang="en-GB" dirty="0"/>
          </a:p>
          <a:p>
            <a:r>
              <a:rPr lang="en-GB" dirty="0"/>
              <a:t>We are all creative, we can all think of an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8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Creativity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Creativity isn't just ‘generating ideas.’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The reality is it's a five-step process and thinking of ideas is only one. 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The creative process is made up of: preparation, incubation, illumination, evaluation and implementation.</a:t>
            </a:r>
            <a:endParaRPr lang="en-GB" dirty="0"/>
          </a:p>
          <a:p>
            <a:endParaRPr lang="en-GB" dirty="0"/>
          </a:p>
          <a:p>
            <a:r>
              <a:rPr lang="en-GB" dirty="0"/>
              <a:t>Picture source </a:t>
            </a:r>
            <a:r>
              <a:rPr lang="en-GB" dirty="0">
                <a:hlinkClick r:id="rId3"/>
              </a:rPr>
              <a:t>https://sensanalytics.com/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7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Creativity task </a:t>
            </a:r>
          </a:p>
          <a:p>
            <a:endParaRPr lang="en-GB" dirty="0"/>
          </a:p>
          <a:p>
            <a:pPr algn="l">
              <a:defRPr/>
            </a:pPr>
            <a:r>
              <a:rPr lang="en-GB" sz="1200" dirty="0">
                <a:solidFill>
                  <a:schemeClr val="tx1"/>
                </a:solidFill>
              </a:rPr>
              <a:t>Creativity is the most important skill employers are looking for’ (</a:t>
            </a:r>
            <a:r>
              <a:rPr lang="en-GB" sz="1200" dirty="0" err="1">
                <a:solidFill>
                  <a:schemeClr val="tx1"/>
                </a:solidFill>
              </a:rPr>
              <a:t>Linkedin</a:t>
            </a:r>
            <a:r>
              <a:rPr lang="en-GB" sz="1200" dirty="0">
                <a:solidFill>
                  <a:schemeClr val="tx1"/>
                </a:solidFill>
              </a:rPr>
              <a:t>).</a:t>
            </a:r>
          </a:p>
          <a:p>
            <a:pPr algn="l">
              <a:defRPr/>
            </a:pPr>
            <a:r>
              <a:rPr lang="en-GB" sz="1200" dirty="0">
                <a:solidFill>
                  <a:schemeClr val="tx1"/>
                </a:solidFill>
              </a:rPr>
              <a:t>How can I practise my creative skills?</a:t>
            </a:r>
          </a:p>
          <a:p>
            <a:pPr algn="l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9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Task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Story telling is an effective communication tool. Using clues, you can often predict the end before it is revealed.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But what happens with a when the middle of the story is missing?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Now, it’s your turn to be </a:t>
            </a:r>
            <a:r>
              <a:rPr lang="en-GB" sz="1200" b="1" dirty="0">
                <a:solidFill>
                  <a:schemeClr val="bg1"/>
                </a:solidFill>
              </a:rPr>
              <a:t>creative</a:t>
            </a:r>
            <a:r>
              <a:rPr lang="en-GB" sz="1200" dirty="0">
                <a:solidFill>
                  <a:schemeClr val="bg1"/>
                </a:solidFill>
              </a:rPr>
              <a:t>. In no more than 5 sentences, connect the story on the next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Picture source </a:t>
            </a:r>
            <a:r>
              <a:rPr lang="en-GB" dirty="0">
                <a:hlinkClick r:id="rId3"/>
              </a:rPr>
              <a:t>http://www.iledtv.com/why-management-matters-moving-from-founder-first-to-a-culture-of-empowerment/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2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9C4ADA-FDBB-4660-A068-990C453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010133-EE09-4484-83F8-599A6C332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7375"/>
            <a:ext cx="10515600" cy="400208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A5873"/>
                </a:solidFill>
              </a:defRPr>
            </a:lvl1pPr>
            <a:lvl2pPr>
              <a:defRPr sz="2400" b="1">
                <a:solidFill>
                  <a:srgbClr val="8A5873"/>
                </a:solidFill>
              </a:defRPr>
            </a:lvl2pPr>
            <a:lvl3pPr>
              <a:defRPr sz="2400" b="1">
                <a:solidFill>
                  <a:srgbClr val="8A5873"/>
                </a:solidFill>
              </a:defRPr>
            </a:lvl3pPr>
            <a:lvl4pPr>
              <a:defRPr sz="2400" b="1">
                <a:solidFill>
                  <a:srgbClr val="8A5873"/>
                </a:solidFill>
              </a:defRPr>
            </a:lvl4pPr>
            <a:lvl5pPr>
              <a:defRPr sz="2400" b="1">
                <a:solidFill>
                  <a:srgbClr val="8A587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CCA8-D9F9-2A43-9090-81E156F5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054B4-2D04-4748-9383-CF8977B8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8178-A9E0-A24C-9EA6-091930C1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8ADA-C4D3-9A46-A8B1-89F9F44D22EF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17BA-E227-874A-87C4-5AE2397C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4EDD-BED5-9E46-B751-D65C343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CA18-AC1B-F64B-8059-4917E07D7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95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6F3361-9F1F-40D9-BA07-D9F16844B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412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874924-807A-4A0E-8E01-08BF20E8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471FA7-3818-41E3-B76E-BB9FF8396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23987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13A2BAB-820F-4BD6-89A5-5CD69904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9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9649C6-EC0C-4833-89A0-8A43444F3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5" y="953609"/>
            <a:ext cx="3073230" cy="2604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95AD1C-2332-4996-9711-6EDAAB771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6900" y="948490"/>
            <a:ext cx="6816179" cy="4901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1239FB-C71E-4FF0-9EA6-1A4A43AEFC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A8A67-955A-44F8-B433-5592ACA453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6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758B0-1A83-4467-AF53-690157313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35C66BD-DF0B-467C-B18A-A19D8E0EF143}"/>
              </a:ext>
            </a:extLst>
          </p:cNvPr>
          <p:cNvSpPr txBox="1">
            <a:spLocks/>
          </p:cNvSpPr>
          <p:nvPr userDrawn="1"/>
        </p:nvSpPr>
        <p:spPr>
          <a:xfrm>
            <a:off x="6257970" y="4348738"/>
            <a:ext cx="4058124" cy="838404"/>
          </a:xfrm>
          <a:prstGeom prst="rect">
            <a:avLst/>
          </a:prstGeom>
        </p:spPr>
        <p:txBody>
          <a:bodyPr/>
          <a:lstStyle>
            <a:lvl1pPr marL="390525" indent="-390525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 Lt"/>
                <a:ea typeface="MS PGothic" panose="020B0600070205080204" pitchFamily="34" charset="-128"/>
                <a:cs typeface="Arial MT Lt"/>
              </a:defRPr>
            </a:lvl1pPr>
            <a:lvl2pPr marL="846138" indent="-325438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2pPr>
            <a:lvl3pPr marL="13033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3pPr>
            <a:lvl4pPr marL="18240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4pPr>
            <a:lvl5pPr marL="2346325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FFFF"/>
                </a:solidFill>
              </a:rPr>
              <a:t>@</a:t>
            </a:r>
            <a:r>
              <a:rPr lang="en-GB" sz="3200" b="1" dirty="0" err="1">
                <a:solidFill>
                  <a:srgbClr val="FFFFFF"/>
                </a:solidFill>
              </a:rPr>
              <a:t>AspireHigherNet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E578E-234A-4E9C-B30D-FAB9A1425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66" y="3614854"/>
            <a:ext cx="1886988" cy="188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0592C-23F3-40D1-A5D6-462863BB8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spire-higher.co.uk/" TargetMode="External"/><Relationship Id="rId3" Type="http://schemas.openxmlformats.org/officeDocument/2006/relationships/hyperlink" Target="https://northampton.onlinesurveys.ac.uk/online-survey-ah" TargetMode="External"/><Relationship Id="rId7" Type="http://schemas.openxmlformats.org/officeDocument/2006/relationships/hyperlink" Target="https://twitter.com/AspireHigher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ampton.onlinesurveys.ac.uk/online-survey-a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Transferable Skills:</a:t>
            </a:r>
            <a:br>
              <a:rPr lang="en-GB" dirty="0"/>
            </a:br>
            <a:r>
              <a:rPr lang="en-GB" dirty="0"/>
              <a:t>Creativity    </a:t>
            </a:r>
          </a:p>
        </p:txBody>
      </p:sp>
    </p:spTree>
    <p:extLst>
      <p:ext uri="{BB962C8B-B14F-4D97-AF65-F5344CB8AC3E}">
        <p14:creationId xmlns:p14="http://schemas.microsoft.com/office/powerpoint/2010/main" val="226648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9144E8-14C1-4AF8-BED1-5BB28069A66B}"/>
              </a:ext>
            </a:extLst>
          </p:cNvPr>
          <p:cNvSpPr/>
          <p:nvPr/>
        </p:nvSpPr>
        <p:spPr>
          <a:xfrm>
            <a:off x="1584598" y="1410346"/>
            <a:ext cx="3886837" cy="2132253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Story telling is an effective communication tool. Using clues, you can often predict the end before it is revealed.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9DE412-02F3-4652-8804-D3ECA9C12E2D}"/>
              </a:ext>
            </a:extLst>
          </p:cNvPr>
          <p:cNvSpPr/>
          <p:nvPr/>
        </p:nvSpPr>
        <p:spPr>
          <a:xfrm>
            <a:off x="6720565" y="1410345"/>
            <a:ext cx="3886837" cy="2132254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But what happens when the middle of the story is missing?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7" name="Picture 16" descr="Image clock showing 15 mins ">
            <a:extLst>
              <a:ext uri="{FF2B5EF4-FFF2-40B4-BE49-F238E27FC236}">
                <a16:creationId xmlns:a16="http://schemas.microsoft.com/office/drawing/2014/main" id="{6B61510C-D29A-4353-9DD0-5BF16BE81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1" b="92899" l="9412" r="89412">
                        <a14:foregroundMark x1="52471" y1="7101" x2="52471" y2="7101"/>
                        <a14:foregroundMark x1="49882" y1="90828" x2="49882" y2="90828"/>
                        <a14:foregroundMark x1="48941" y1="92899" x2="48941" y2="92899"/>
                        <a14:foregroundMark x1="34824" y1="92012" x2="34824" y2="92012"/>
                        <a14:foregroundMark x1="60000" y1="92012" x2="60000" y2="920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76952">
            <a:off x="9569159" y="92876"/>
            <a:ext cx="2351410" cy="187006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794539-BC9C-41D6-9B4B-7FC12E4EE7F3}"/>
              </a:ext>
            </a:extLst>
          </p:cNvPr>
          <p:cNvSpPr/>
          <p:nvPr/>
        </p:nvSpPr>
        <p:spPr>
          <a:xfrm>
            <a:off x="6719113" y="3880017"/>
            <a:ext cx="3886837" cy="2132253"/>
          </a:xfrm>
          <a:prstGeom prst="roundRect">
            <a:avLst/>
          </a:prstGeom>
          <a:solidFill>
            <a:srgbClr val="E9375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Now, it’s your turn to be </a:t>
            </a:r>
            <a:r>
              <a:rPr lang="en-GB" sz="2400" b="1" dirty="0">
                <a:solidFill>
                  <a:schemeClr val="bg1"/>
                </a:solidFill>
              </a:rPr>
              <a:t>creative</a:t>
            </a:r>
            <a:r>
              <a:rPr lang="en-GB" sz="2400" dirty="0">
                <a:solidFill>
                  <a:schemeClr val="bg1"/>
                </a:solidFill>
              </a:rPr>
              <a:t>. In no more than 5 sentences, connect the story on the next slide.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of an open book with images popping out such as houses, cars, graphs and people ot represent the stories inside.">
            <a:extLst>
              <a:ext uri="{FF2B5EF4-FFF2-40B4-BE49-F238E27FC236}">
                <a16:creationId xmlns:a16="http://schemas.microsoft.com/office/drawing/2014/main" id="{1FFFBB2E-EC33-4590-8772-2D613ED2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908">
            <a:off x="1682916" y="3925463"/>
            <a:ext cx="3745888" cy="234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ABEED11-552E-432B-A9AD-1FDE0658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01110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35D6-CAB4-4F75-87D8-570023F42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020" y="1167318"/>
            <a:ext cx="10515600" cy="4476819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2234783-B2AA-4EB6-BA99-71DDA1696FA5}"/>
              </a:ext>
            </a:extLst>
          </p:cNvPr>
          <p:cNvSpPr/>
          <p:nvPr/>
        </p:nvSpPr>
        <p:spPr>
          <a:xfrm>
            <a:off x="802021" y="1459032"/>
            <a:ext cx="3363632" cy="4662799"/>
          </a:xfrm>
          <a:prstGeom prst="roundRect">
            <a:avLst>
              <a:gd name="adj" fmla="val 16667"/>
            </a:avLst>
          </a:prstGeom>
          <a:solidFill>
            <a:srgbClr val="E93752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Beginning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 man woke up in the centre lane of the M25 unable to remember how he got there.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He was holding an empty bottle of washing up liquid and in the other hand a Spanish sword.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559365-1D6E-4A31-8D14-1E5481562F2F}"/>
              </a:ext>
            </a:extLst>
          </p:cNvPr>
          <p:cNvSpPr/>
          <p:nvPr/>
        </p:nvSpPr>
        <p:spPr>
          <a:xfrm>
            <a:off x="7992473" y="1459032"/>
            <a:ext cx="3363633" cy="4662798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End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Stunned, he picked up the smallest pig, apologised to the old man and ran away.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61510C-D29A-4353-9DD0-5BF16BE81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1" b="92899" l="9412" r="89412">
                        <a14:foregroundMark x1="52471" y1="7101" x2="52471" y2="7101"/>
                        <a14:foregroundMark x1="49882" y1="90828" x2="49882" y2="90828"/>
                        <a14:foregroundMark x1="48941" y1="92899" x2="48941" y2="92899"/>
                        <a14:foregroundMark x1="34824" y1="92012" x2="34824" y2="92012"/>
                        <a14:foregroundMark x1="60000" y1="92012" x2="60000" y2="920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76952">
            <a:off x="9821760" y="110837"/>
            <a:ext cx="1930418" cy="15352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404E4E-162C-4288-AF38-C0F0F01C9238}"/>
              </a:ext>
            </a:extLst>
          </p:cNvPr>
          <p:cNvSpPr/>
          <p:nvPr/>
        </p:nvSpPr>
        <p:spPr>
          <a:xfrm>
            <a:off x="4414183" y="1459032"/>
            <a:ext cx="3363633" cy="4662799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Middle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9FF97-5650-4FDB-B25A-192045533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33" y="2246527"/>
            <a:ext cx="2074864" cy="344415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45B6E02-E703-4F08-A866-195B9FA3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32894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1D62-B922-4519-8A5C-144253A5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181" y="1399937"/>
            <a:ext cx="5496560" cy="451339"/>
          </a:xfrm>
        </p:spPr>
        <p:txBody>
          <a:bodyPr/>
          <a:lstStyle/>
          <a:p>
            <a:r>
              <a:rPr lang="en-GB" sz="2400" dirty="0">
                <a:solidFill>
                  <a:srgbClr val="6B355A"/>
                </a:solidFill>
              </a:rPr>
              <a:t>Don’t forget to complete our survey!</a:t>
            </a:r>
          </a:p>
        </p:txBody>
      </p:sp>
      <p:sp>
        <p:nvSpPr>
          <p:cNvPr id="3" name="Rectangle: Rounded Corners 2" descr="a box with rounded corners that contains the link to the Aspire Higher survey">
            <a:extLst>
              <a:ext uri="{FF2B5EF4-FFF2-40B4-BE49-F238E27FC236}">
                <a16:creationId xmlns:a16="http://schemas.microsoft.com/office/drawing/2014/main" id="{8FE6BD03-188B-4D20-83FE-CB11A57A484D}"/>
              </a:ext>
            </a:extLst>
          </p:cNvPr>
          <p:cNvSpPr/>
          <p:nvPr/>
        </p:nvSpPr>
        <p:spPr>
          <a:xfrm>
            <a:off x="3653790" y="472374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survey</a:t>
            </a:r>
            <a:r>
              <a:rPr lang="en-GB" sz="2400" b="1" u="sng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9AEF85-45A4-4B3F-84D3-FBCF58774AE6}"/>
              </a:ext>
            </a:extLst>
          </p:cNvPr>
          <p:cNvSpPr txBox="1">
            <a:spLocks/>
          </p:cNvSpPr>
          <p:nvPr/>
        </p:nvSpPr>
        <p:spPr>
          <a:xfrm>
            <a:off x="746760" y="5632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6BC29-8FBD-418F-9FA2-13154C63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050">
            <a:off x="4053340" y="1490998"/>
            <a:ext cx="3902441" cy="3242470"/>
          </a:xfrm>
          <a:prstGeom prst="rect">
            <a:avLst/>
          </a:prstGeom>
        </p:spPr>
      </p:pic>
      <p:pic>
        <p:nvPicPr>
          <p:cNvPr id="9" name="Picture 2" descr="a timer showing two minutes to go">
            <a:extLst>
              <a:ext uri="{FF2B5EF4-FFF2-40B4-BE49-F238E27FC236}">
                <a16:creationId xmlns:a16="http://schemas.microsoft.com/office/drawing/2014/main" id="{D425CCBD-83FF-459F-9E82-8695BDB80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he Aspire Higher logo">
            <a:extLst>
              <a:ext uri="{FF2B5EF4-FFF2-40B4-BE49-F238E27FC236}">
                <a16:creationId xmlns:a16="http://schemas.microsoft.com/office/drawing/2014/main" id="{391917D6-3B1D-4E32-944F-45EC914F3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9" y="4281629"/>
            <a:ext cx="884223" cy="884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C3E9D83-64A1-488F-868D-CFAA7C4428FC}"/>
              </a:ext>
            </a:extLst>
          </p:cNvPr>
          <p:cNvSpPr/>
          <p:nvPr/>
        </p:nvSpPr>
        <p:spPr>
          <a:xfrm>
            <a:off x="8933060" y="5115140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@AspireHigherNet</a:t>
            </a:r>
            <a:endParaRPr lang="en-GB" dirty="0">
              <a:solidFill>
                <a:srgbClr val="A53959"/>
              </a:solidFill>
            </a:endParaRPr>
          </a:p>
        </p:txBody>
      </p:sp>
      <p:sp>
        <p:nvSpPr>
          <p:cNvPr id="24" name="Rectangle 23">
            <a:hlinkClick r:id="rId8"/>
            <a:extLst>
              <a:ext uri="{FF2B5EF4-FFF2-40B4-BE49-F238E27FC236}">
                <a16:creationId xmlns:a16="http://schemas.microsoft.com/office/drawing/2014/main" id="{EBF75375-05E6-40BB-B678-B0680A22BA6A}"/>
              </a:ext>
            </a:extLst>
          </p:cNvPr>
          <p:cNvSpPr/>
          <p:nvPr/>
        </p:nvSpPr>
        <p:spPr>
          <a:xfrm>
            <a:off x="929640" y="5115140"/>
            <a:ext cx="226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aspire-higher.co.uk/</a:t>
            </a:r>
            <a:r>
              <a:rPr lang="en-GB" dirty="0">
                <a:solidFill>
                  <a:srgbClr val="A53959"/>
                </a:solidFill>
              </a:rPr>
              <a:t> </a:t>
            </a:r>
          </a:p>
        </p:txBody>
      </p:sp>
      <p:pic>
        <p:nvPicPr>
          <p:cNvPr id="26" name="Picture 25" descr="the Twitter logo">
            <a:extLst>
              <a:ext uri="{FF2B5EF4-FFF2-40B4-BE49-F238E27FC236}">
                <a16:creationId xmlns:a16="http://schemas.microsoft.com/office/drawing/2014/main" id="{F593BA71-C0F8-4ABA-812E-A589C3A506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56" y="4419004"/>
            <a:ext cx="585773" cy="6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550A-0ACE-4B99-8F77-E6F00939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Transferable Skills:</a:t>
            </a:r>
            <a:br>
              <a:rPr lang="en-GB" dirty="0"/>
            </a:br>
            <a:r>
              <a:rPr lang="en-GB" dirty="0"/>
              <a:t>Creativity </a:t>
            </a:r>
          </a:p>
        </p:txBody>
      </p:sp>
    </p:spTree>
    <p:extLst>
      <p:ext uri="{BB962C8B-B14F-4D97-AF65-F5344CB8AC3E}">
        <p14:creationId xmlns:p14="http://schemas.microsoft.com/office/powerpoint/2010/main" val="346232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10"/>
            <a:ext cx="10515600" cy="1325563"/>
          </a:xfrm>
        </p:spPr>
        <p:txBody>
          <a:bodyPr/>
          <a:lstStyle/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7C4DF-7D3D-41F4-A6D5-269C4509A0BD}"/>
              </a:ext>
            </a:extLst>
          </p:cNvPr>
          <p:cNvSpPr/>
          <p:nvPr/>
        </p:nvSpPr>
        <p:spPr>
          <a:xfrm>
            <a:off x="5085467" y="3244334"/>
            <a:ext cx="202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us to help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1FD14-F2C2-438B-BF71-292801EFC4B8}"/>
              </a:ext>
            </a:extLst>
          </p:cNvPr>
          <p:cNvSpPr/>
          <p:nvPr/>
        </p:nvSpPr>
        <p:spPr>
          <a:xfrm>
            <a:off x="518160" y="1558530"/>
            <a:ext cx="112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complete the survey – it takes just 2 minutes!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will help us support you more in the future!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3F341A-5BC0-4E86-89F3-D457EDCC2C78}"/>
              </a:ext>
            </a:extLst>
          </p:cNvPr>
          <p:cNvSpPr/>
          <p:nvPr/>
        </p:nvSpPr>
        <p:spPr>
          <a:xfrm>
            <a:off x="3749040" y="494665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survey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Picture of a clock showing 2 minutes">
            <a:extLst>
              <a:ext uri="{FF2B5EF4-FFF2-40B4-BE49-F238E27FC236}">
                <a16:creationId xmlns:a16="http://schemas.microsoft.com/office/drawing/2014/main" id="{A27B71C1-78EE-4035-895E-F7A7E9C58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icture of speach bubbles in different colours.">
            <a:extLst>
              <a:ext uri="{FF2B5EF4-FFF2-40B4-BE49-F238E27FC236}">
                <a16:creationId xmlns:a16="http://schemas.microsoft.com/office/drawing/2014/main" id="{35B81C69-2B51-47FE-9BA8-A34736CA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81" y="1958373"/>
            <a:ext cx="5715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E4A85-1C48-764E-9A34-349BB3ED3021}"/>
              </a:ext>
            </a:extLst>
          </p:cNvPr>
          <p:cNvSpPr txBox="1"/>
          <p:nvPr/>
        </p:nvSpPr>
        <p:spPr>
          <a:xfrm>
            <a:off x="1115209" y="339852"/>
            <a:ext cx="9961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u="sng" spc="-130" dirty="0">
                <a:latin typeface="Arial" panose="020B0604020202020204" pitchFamily="34" charset="0"/>
                <a:cs typeface="Arial" panose="020B0604020202020204" pitchFamily="34" charset="0"/>
              </a:rPr>
              <a:t>Content of the session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9D304-CA23-4B29-B661-2EE21D7AEC7E}"/>
              </a:ext>
            </a:extLst>
          </p:cNvPr>
          <p:cNvSpPr txBox="1"/>
          <p:nvPr/>
        </p:nvSpPr>
        <p:spPr>
          <a:xfrm>
            <a:off x="531225" y="1687369"/>
            <a:ext cx="108321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transferable skills and why are they important?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creativity?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 task  </a:t>
            </a: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spc="-120" dirty="0">
              <a:solidFill>
                <a:srgbClr val="9C5F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49D14-D7AA-4B94-8387-D2417B3D61EB}"/>
              </a:ext>
            </a:extLst>
          </p:cNvPr>
          <p:cNvSpPr txBox="1"/>
          <p:nvPr/>
        </p:nvSpPr>
        <p:spPr>
          <a:xfrm>
            <a:off x="1115209" y="750784"/>
            <a:ext cx="9961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transferable skills and why are 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important?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011DAA-99A3-49A2-92A7-AD823BF6FB2E}"/>
              </a:ext>
            </a:extLst>
          </p:cNvPr>
          <p:cNvSpPr/>
          <p:nvPr/>
        </p:nvSpPr>
        <p:spPr>
          <a:xfrm>
            <a:off x="729448" y="4011098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It’s all about complimenting 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your education!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3395D8E-425D-411E-94F1-5C43041C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What are transferable skills?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657593-F2FD-4055-A1A0-D7C8D94CC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927" y="1099825"/>
            <a:ext cx="10515600" cy="4002088"/>
          </a:xfrm>
        </p:spPr>
        <p:txBody>
          <a:bodyPr/>
          <a:lstStyle/>
          <a:p>
            <a:pPr marL="0" indent="0" algn="ctr">
              <a:buNone/>
            </a:pPr>
            <a:r>
              <a:rPr lang="en-GB" b="0" dirty="0">
                <a:solidFill>
                  <a:schemeClr val="tx1"/>
                </a:solidFill>
              </a:rPr>
              <a:t>There are many transferable skills. </a:t>
            </a:r>
          </a:p>
          <a:p>
            <a:pPr marL="0" indent="0" algn="ctr">
              <a:buNone/>
            </a:pPr>
            <a:r>
              <a:rPr lang="en-GB" b="0" dirty="0">
                <a:solidFill>
                  <a:schemeClr val="tx1"/>
                </a:solidFill>
              </a:rPr>
              <a:t>In this session we will be focusing on Creativity.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E9BB75-687C-415B-BE7A-3E046579ECA1}"/>
              </a:ext>
            </a:extLst>
          </p:cNvPr>
          <p:cNvSpPr/>
          <p:nvPr/>
        </p:nvSpPr>
        <p:spPr>
          <a:xfrm>
            <a:off x="9077596" y="241729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Communication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43F0BC-CA22-4019-8320-6886A603EAE9}"/>
              </a:ext>
            </a:extLst>
          </p:cNvPr>
          <p:cNvSpPr/>
          <p:nvPr/>
        </p:nvSpPr>
        <p:spPr>
          <a:xfrm>
            <a:off x="6249275" y="2418961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Proactivity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F83CD43-4786-445C-B665-202F7401556C}"/>
              </a:ext>
            </a:extLst>
          </p:cNvPr>
          <p:cNvSpPr/>
          <p:nvPr/>
        </p:nvSpPr>
        <p:spPr>
          <a:xfrm>
            <a:off x="6249275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Teamwork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BDF06FB-244B-4A41-875D-4CD69F2CC05E}"/>
              </a:ext>
            </a:extLst>
          </p:cNvPr>
          <p:cNvSpPr/>
          <p:nvPr/>
        </p:nvSpPr>
        <p:spPr>
          <a:xfrm>
            <a:off x="3418609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Leadership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342FA8-F1BB-4C5E-925A-F749D65D8DAE}"/>
              </a:ext>
            </a:extLst>
          </p:cNvPr>
          <p:cNvSpPr/>
          <p:nvPr/>
        </p:nvSpPr>
        <p:spPr>
          <a:xfrm>
            <a:off x="587943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Resilience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90F3BE5-33FD-4D09-B3D4-C1F990D1D6D7}"/>
              </a:ext>
            </a:extLst>
          </p:cNvPr>
          <p:cNvSpPr/>
          <p:nvPr/>
        </p:nvSpPr>
        <p:spPr>
          <a:xfrm>
            <a:off x="3418609" y="2418961"/>
            <a:ext cx="2524118" cy="1411810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Creativity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ECE921-FF83-4570-A8FD-86D605E71B7E}"/>
              </a:ext>
            </a:extLst>
          </p:cNvPr>
          <p:cNvSpPr/>
          <p:nvPr/>
        </p:nvSpPr>
        <p:spPr>
          <a:xfrm>
            <a:off x="587943" y="244938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Adaptability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CE033-58B6-4F6E-A4B2-5744AC4D277F}"/>
              </a:ext>
            </a:extLst>
          </p:cNvPr>
          <p:cNvSpPr/>
          <p:nvPr/>
        </p:nvSpPr>
        <p:spPr>
          <a:xfrm>
            <a:off x="9136230" y="4362503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134036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Article Image">
            <a:extLst>
              <a:ext uri="{FF2B5EF4-FFF2-40B4-BE49-F238E27FC236}">
                <a16:creationId xmlns:a16="http://schemas.microsoft.com/office/drawing/2014/main" id="{7CF6649C-A82C-4BD9-8753-CA73473236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03326-2F2E-4412-9E07-750933BE57B2}"/>
              </a:ext>
            </a:extLst>
          </p:cNvPr>
          <p:cNvSpPr/>
          <p:nvPr/>
        </p:nvSpPr>
        <p:spPr>
          <a:xfrm>
            <a:off x="298600" y="326787"/>
            <a:ext cx="11594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/>
              <a:t>Why are transferable skills important?</a:t>
            </a:r>
          </a:p>
        </p:txBody>
      </p:sp>
      <p:pic>
        <p:nvPicPr>
          <p:cNvPr id="10" name="Picture 9" descr="Image of a circle showing Knowledge, Skills and Abilities all together. ">
            <a:extLst>
              <a:ext uri="{FF2B5EF4-FFF2-40B4-BE49-F238E27FC236}">
                <a16:creationId xmlns:a16="http://schemas.microsoft.com/office/drawing/2014/main" id="{0A97B42D-6EA0-48C0-A7B6-A674BE682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01" y="2316356"/>
            <a:ext cx="3246795" cy="32467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C2A351-064A-4990-9322-5AF620E91FDF}"/>
              </a:ext>
            </a:extLst>
          </p:cNvPr>
          <p:cNvSpPr/>
          <p:nvPr/>
        </p:nvSpPr>
        <p:spPr>
          <a:xfrm>
            <a:off x="4687331" y="2425201"/>
            <a:ext cx="7179321" cy="1411810"/>
          </a:xfrm>
          <a:prstGeom prst="roundRect">
            <a:avLst/>
          </a:prstGeom>
          <a:solidFill>
            <a:srgbClr val="E9375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They are skills developed from your previous professional experience, education or even extra curricular activities and hobbies.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53983E-65B3-4B20-B3AD-DEAD760B073D}"/>
              </a:ext>
            </a:extLst>
          </p:cNvPr>
          <p:cNvSpPr/>
          <p:nvPr/>
        </p:nvSpPr>
        <p:spPr>
          <a:xfrm>
            <a:off x="4602633" y="4260186"/>
            <a:ext cx="7179321" cy="1411810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These skills can be applied to a range scenarios where you thought you didn’t have any relevant experience.</a:t>
            </a:r>
          </a:p>
        </p:txBody>
      </p:sp>
    </p:spTree>
    <p:extLst>
      <p:ext uri="{BB962C8B-B14F-4D97-AF65-F5344CB8AC3E}">
        <p14:creationId xmlns:p14="http://schemas.microsoft.com/office/powerpoint/2010/main" val="46721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1334C2-6344-483C-B6B4-ACA78EF2C44A}"/>
              </a:ext>
            </a:extLst>
          </p:cNvPr>
          <p:cNvSpPr txBox="1"/>
          <p:nvPr/>
        </p:nvSpPr>
        <p:spPr>
          <a:xfrm>
            <a:off x="1115209" y="761935"/>
            <a:ext cx="9961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creativity 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DD05DF-B798-4C83-A2F8-E51475E042CC}"/>
              </a:ext>
            </a:extLst>
          </p:cNvPr>
          <p:cNvSpPr/>
          <p:nvPr/>
        </p:nvSpPr>
        <p:spPr>
          <a:xfrm>
            <a:off x="729448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 MT Lt"/>
              </a:rPr>
              <a:t>We are all creative, we can all think of an idea.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5C8270-E3FE-4E8C-8FBE-A0389434552F}"/>
              </a:ext>
            </a:extLst>
          </p:cNvPr>
          <p:cNvSpPr/>
          <p:nvPr/>
        </p:nvSpPr>
        <p:spPr>
          <a:xfrm>
            <a:off x="1035464" y="1234362"/>
            <a:ext cx="10318336" cy="1007033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Creativity isn't just ‘generating ideas.’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The reality is it's a five-step process and thinking of ideas is only one. </a:t>
            </a:r>
          </a:p>
        </p:txBody>
      </p:sp>
      <p:pic>
        <p:nvPicPr>
          <p:cNvPr id="12" name="Picture 11" descr="Image cartoon drawing of a brain and lighbulb.">
            <a:extLst>
              <a:ext uri="{FF2B5EF4-FFF2-40B4-BE49-F238E27FC236}">
                <a16:creationId xmlns:a16="http://schemas.microsoft.com/office/drawing/2014/main" id="{256FBA13-8BEC-4C19-BD62-1109E57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736">
            <a:off x="6020888" y="2502409"/>
            <a:ext cx="4541785" cy="313391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FA446-EFFC-4A1E-A9EA-1673C56C2BE7}"/>
              </a:ext>
            </a:extLst>
          </p:cNvPr>
          <p:cNvSpPr/>
          <p:nvPr/>
        </p:nvSpPr>
        <p:spPr>
          <a:xfrm>
            <a:off x="1035464" y="2842248"/>
            <a:ext cx="3965155" cy="2454234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creative process is made up of: preparation, incubation, illumination, evaluation and implementation.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80D399-4B4F-4642-89C6-C660E93A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123649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15B67E-3C72-46BC-857D-90E373026B2A}"/>
              </a:ext>
            </a:extLst>
          </p:cNvPr>
          <p:cNvSpPr txBox="1"/>
          <p:nvPr/>
        </p:nvSpPr>
        <p:spPr>
          <a:xfrm>
            <a:off x="1115209" y="761935"/>
            <a:ext cx="9961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task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7F59-0CF3-4BBC-A7AD-4BCC2A3170C8}"/>
              </a:ext>
            </a:extLst>
          </p:cNvPr>
          <p:cNvSpPr/>
          <p:nvPr/>
        </p:nvSpPr>
        <p:spPr>
          <a:xfrm>
            <a:off x="729448" y="3977644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‘Creativity is the most important skill employers are looking for’ (Linkedin).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How can I practise my creative skills?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4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99EC0106CD24C9E494FE677B99E76" ma:contentTypeVersion="12" ma:contentTypeDescription="Create a new document." ma:contentTypeScope="" ma:versionID="7d27de631b135d17277fd3e00c879fa1">
  <xsd:schema xmlns:xsd="http://www.w3.org/2001/XMLSchema" xmlns:xs="http://www.w3.org/2001/XMLSchema" xmlns:p="http://schemas.microsoft.com/office/2006/metadata/properties" xmlns:ns2="21ede475-8dd6-476c-9b3d-8a2310c3645b" xmlns:ns3="ce9ee432-0e1b-47be-908a-5d8697065c14" targetNamespace="http://schemas.microsoft.com/office/2006/metadata/properties" ma:root="true" ma:fieldsID="e1eea30642e6687358e877b4693c6e2b" ns2:_="" ns3:_="">
    <xsd:import namespace="21ede475-8dd6-476c-9b3d-8a2310c3645b"/>
    <xsd:import namespace="ce9ee432-0e1b-47be-908a-5d8697065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e475-8dd6-476c-9b3d-8a2310c364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ee432-0e1b-47be-908a-5d8697065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9ee432-0e1b-47be-908a-5d8697065c1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CDE459A-B9D2-413D-9A99-F1A206E92A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39E743-9A9D-45B9-8201-DB632CBD73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de475-8dd6-476c-9b3d-8a2310c3645b"/>
    <ds:schemaRef ds:uri="ce9ee432-0e1b-47be-908a-5d8697065c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CB49D-F4C4-4BAA-A3D5-15878D9B1F3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833f47d-cf66-4f75-af90-d4bb35060a78"/>
    <ds:schemaRef ds:uri="http://schemas.openxmlformats.org/package/2006/metadata/core-properties"/>
    <ds:schemaRef ds:uri="1c95f2d8-01aa-4747-a464-5f63898d5f53"/>
    <ds:schemaRef ds:uri="http://www.w3.org/XML/1998/namespace"/>
    <ds:schemaRef ds:uri="http://purl.org/dc/dcmitype/"/>
    <ds:schemaRef ds:uri="ce9ee432-0e1b-47be-908a-5d8697065c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6966</TotalTime>
  <Words>954</Words>
  <Application>Microsoft Office PowerPoint</Application>
  <PresentationFormat>Widescreen</PresentationFormat>
  <Paragraphs>167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MT Lt</vt:lpstr>
      <vt:lpstr>Calibri</vt:lpstr>
      <vt:lpstr>Office Theme</vt:lpstr>
      <vt:lpstr>Custom Design</vt:lpstr>
      <vt:lpstr>1_Custom Design</vt:lpstr>
      <vt:lpstr>3_Custom Design</vt:lpstr>
      <vt:lpstr>Developing Transferable Skills: Creativity    </vt:lpstr>
      <vt:lpstr>Help us to help you! </vt:lpstr>
      <vt:lpstr>PowerPoint Presentation</vt:lpstr>
      <vt:lpstr>PowerPoint Presentation</vt:lpstr>
      <vt:lpstr>What are transferable skills?</vt:lpstr>
      <vt:lpstr>PowerPoint Presentation</vt:lpstr>
      <vt:lpstr>PowerPoint Presentation</vt:lpstr>
      <vt:lpstr>Creativity</vt:lpstr>
      <vt:lpstr>PowerPoint Presentation</vt:lpstr>
      <vt:lpstr>Activity</vt:lpstr>
      <vt:lpstr>Activity</vt:lpstr>
      <vt:lpstr>Don’t forget to complete our survey!</vt:lpstr>
      <vt:lpstr>Developing Transferable Skills: Creativity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Pearce</dc:creator>
  <cp:lastModifiedBy>Colleen Galley</cp:lastModifiedBy>
  <cp:revision>87</cp:revision>
  <dcterms:created xsi:type="dcterms:W3CDTF">2019-09-11T07:44:27Z</dcterms:created>
  <dcterms:modified xsi:type="dcterms:W3CDTF">2022-08-03T10:48:19Z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0x010100B2199EC0106CD24C9E494FE677B99E76</vt:lpwstr>
  </property>
  <property fmtid="{D5CDD505-2E9C-101B-9397-08002B2CF9AE}" pid="3" name="Order">
    <vt:r8>1033700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