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8" r:id="rId6"/>
    <p:sldMasterId id="2147483672" r:id="rId7"/>
  </p:sldMasterIdLst>
  <p:notesMasterIdLst>
    <p:notesMasterId r:id="rId20"/>
  </p:notesMasterIdLst>
  <p:sldIdLst>
    <p:sldId id="257" r:id="rId8"/>
    <p:sldId id="282" r:id="rId9"/>
    <p:sldId id="448" r:id="rId10"/>
    <p:sldId id="455" r:id="rId11"/>
    <p:sldId id="457" r:id="rId12"/>
    <p:sldId id="447" r:id="rId13"/>
    <p:sldId id="458" r:id="rId14"/>
    <p:sldId id="452" r:id="rId15"/>
    <p:sldId id="446" r:id="rId16"/>
    <p:sldId id="451" r:id="rId17"/>
    <p:sldId id="465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FB5"/>
    <a:srgbClr val="E93752"/>
    <a:srgbClr val="6B355A"/>
    <a:srgbClr val="A53959"/>
    <a:srgbClr val="FCB8C5"/>
    <a:srgbClr val="8A587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2066" autoAdjust="0"/>
  </p:normalViewPr>
  <p:slideViewPr>
    <p:cSldViewPr snapToGrid="0">
      <p:cViewPr varScale="1">
        <p:scale>
          <a:sx n="79" d="100"/>
          <a:sy n="79" d="100"/>
        </p:scale>
        <p:origin x="8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967D-F207-4652-9448-5BB8DAE81DAF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7C9D1-CDB2-4F96-A64D-1F58BFE53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7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Problem solving skills are about the ability to find a solution to a complex situation or 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Creativity is the use of imagination and the generation of new ideas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Listening and presenting (communication) is the receiving, retaining and processing of information or ideas as well as the oral transmission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Leadership is about supporting, encouraging and motivating others to achieve a shared goal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Proactive, is the ability to set clear, tangible goals and devise a robust route to achieving them as well as taking the initiative and making things happen, instead of always reacting to what happens around you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Staying positive or Resilience  is about the ability to use tactics and strategies to overcome setbacks and achieve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Adaptability is the ability to cope and thrive in changing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5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33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hope that dispenses some myths around apprenticeships and gives you the ability into making an informed choice. </a:t>
            </a:r>
          </a:p>
          <a:p>
            <a:endParaRPr lang="en-GB" dirty="0"/>
          </a:p>
          <a:p>
            <a:r>
              <a:rPr lang="en-GB" dirty="0"/>
              <a:t>Thank you for listening.  Any questions?</a:t>
            </a:r>
          </a:p>
          <a:p>
            <a:endParaRPr lang="en-GB" dirty="0"/>
          </a:p>
          <a:p>
            <a:r>
              <a:rPr lang="en-GB" dirty="0"/>
              <a:t>Answer any questions.</a:t>
            </a:r>
          </a:p>
          <a:p>
            <a:endParaRPr lang="en-GB" dirty="0"/>
          </a:p>
          <a:p>
            <a:r>
              <a:rPr lang="en-GB" dirty="0"/>
              <a:t>I will be here for a few minutes if any of you would like to ask questions on the way out otherwise you can tweet </a:t>
            </a:r>
            <a:r>
              <a:rPr lang="en-GB" dirty="0" err="1"/>
              <a:t>aspirehigher,net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B3A0CD-EA1B-4366-9D69-A8521BBF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409737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09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9C4ADA-FDBB-4660-A068-990C4531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010133-EE09-4484-83F8-599A6C332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57375"/>
            <a:ext cx="10515600" cy="400208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8A5873"/>
                </a:solidFill>
              </a:defRPr>
            </a:lvl1pPr>
            <a:lvl2pPr>
              <a:defRPr sz="2400" b="1">
                <a:solidFill>
                  <a:srgbClr val="8A5873"/>
                </a:solidFill>
              </a:defRPr>
            </a:lvl2pPr>
            <a:lvl3pPr>
              <a:defRPr sz="2400" b="1">
                <a:solidFill>
                  <a:srgbClr val="8A5873"/>
                </a:solidFill>
              </a:defRPr>
            </a:lvl3pPr>
            <a:lvl4pPr>
              <a:defRPr sz="2400" b="1">
                <a:solidFill>
                  <a:srgbClr val="8A5873"/>
                </a:solidFill>
              </a:defRPr>
            </a:lvl4pPr>
            <a:lvl5pPr>
              <a:defRPr sz="2400" b="1">
                <a:solidFill>
                  <a:srgbClr val="8A587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81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CCA8-D9F9-2A43-9090-81E156F5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054B4-2D04-4748-9383-CF8977B81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8178-A9E0-A24C-9EA6-091930C1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8ADA-C4D3-9A46-A8B1-89F9F44D22EF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17BA-E227-874A-87C4-5AE2397C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24EDD-BED5-9E46-B751-D65C343D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CA18-AC1B-F64B-8059-4917E07D7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7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471FA7-3818-41E3-B76E-BB9FF8396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239871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513A2BAB-820F-4BD6-89A5-5CD69904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6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6F3361-9F1F-40D9-BA07-D9F16844B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412490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1874924-807A-4A0E-8E01-08BF20E8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471FA7-3818-41E3-B76E-BB9FF8396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239871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513A2BAB-820F-4BD6-89A5-5CD69904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9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9649C6-EC0C-4833-89A0-8A43444F39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05" y="953609"/>
            <a:ext cx="3073230" cy="2604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95AD1C-2332-4996-9711-6EDAAB7713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6900" y="948490"/>
            <a:ext cx="6816179" cy="4901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1239FB-C71E-4FF0-9EA6-1A4A43AEFC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4A8A67-955A-44F8-B433-5592ACA453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0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758B0-1A83-4467-AF53-690157313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2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35C66BD-DF0B-467C-B18A-A19D8E0EF143}"/>
              </a:ext>
            </a:extLst>
          </p:cNvPr>
          <p:cNvSpPr txBox="1">
            <a:spLocks/>
          </p:cNvSpPr>
          <p:nvPr userDrawn="1"/>
        </p:nvSpPr>
        <p:spPr>
          <a:xfrm>
            <a:off x="6257970" y="4348738"/>
            <a:ext cx="4058124" cy="838404"/>
          </a:xfrm>
          <a:prstGeom prst="rect">
            <a:avLst/>
          </a:prstGeom>
        </p:spPr>
        <p:txBody>
          <a:bodyPr/>
          <a:lstStyle>
            <a:lvl1pPr marL="390525" indent="-390525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MT Lt"/>
                <a:ea typeface="MS PGothic" panose="020B0600070205080204" pitchFamily="34" charset="-128"/>
                <a:cs typeface="Arial MT Lt"/>
              </a:defRPr>
            </a:lvl1pPr>
            <a:lvl2pPr marL="846138" indent="-325438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2pPr>
            <a:lvl3pPr marL="13033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3pPr>
            <a:lvl4pPr marL="18240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4pPr>
            <a:lvl5pPr marL="2346325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FFFFFF"/>
                </a:solidFill>
              </a:rPr>
              <a:t>@</a:t>
            </a:r>
            <a:r>
              <a:rPr lang="en-GB" sz="3200" b="1" dirty="0" err="1">
                <a:solidFill>
                  <a:srgbClr val="FFFFFF"/>
                </a:solidFill>
              </a:rPr>
              <a:t>AspireHigherNet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4E578E-234A-4E9C-B30D-FAB9A1425F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66" y="3614854"/>
            <a:ext cx="1886988" cy="188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60592C-23F3-40D1-A5D6-462863BB80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8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ed.com/talks/julian_treasure_how_to_speak_so_that_people_want_to_listen?language=en&amp;utm_campaign=tedspread&amp;utm_medium=referral&amp;utm_source=tedcomshar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ampton.onlinesurveys.ac.uk/online-survey-a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Transferable Skills-</a:t>
            </a:r>
            <a:br>
              <a:rPr lang="en-GB" dirty="0"/>
            </a:br>
            <a:r>
              <a:rPr lang="en-GB" dirty="0"/>
              <a:t>Communication  </a:t>
            </a:r>
          </a:p>
        </p:txBody>
      </p:sp>
    </p:spTree>
    <p:extLst>
      <p:ext uri="{BB962C8B-B14F-4D97-AF65-F5344CB8AC3E}">
        <p14:creationId xmlns:p14="http://schemas.microsoft.com/office/powerpoint/2010/main" val="226648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CBF286-C4B2-45D9-96FC-D869B916B9D1}"/>
              </a:ext>
            </a:extLst>
          </p:cNvPr>
          <p:cNvSpPr/>
          <p:nvPr/>
        </p:nvSpPr>
        <p:spPr>
          <a:xfrm>
            <a:off x="965426" y="288749"/>
            <a:ext cx="83903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0" b="1" dirty="0">
                <a:solidFill>
                  <a:prstClr val="black"/>
                </a:solidFill>
                <a:ea typeface="+mj-ea"/>
                <a:cs typeface="+mj-cs"/>
              </a:rPr>
              <a:t>Task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1D6AB9-F1A4-45C5-9357-E7A653FE2B76}"/>
              </a:ext>
            </a:extLst>
          </p:cNvPr>
          <p:cNvSpPr/>
          <p:nvPr/>
        </p:nvSpPr>
        <p:spPr>
          <a:xfrm>
            <a:off x="1142366" y="1269425"/>
            <a:ext cx="9907268" cy="1728883"/>
          </a:xfrm>
          <a:prstGeom prst="roundRect">
            <a:avLst/>
          </a:prstGeom>
          <a:solidFill>
            <a:srgbClr val="6B355A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Watch this </a:t>
            </a:r>
            <a:r>
              <a:rPr lang="en-GB" sz="2400" b="1" dirty="0">
                <a:solidFill>
                  <a:schemeClr val="bg1"/>
                </a:solidFill>
              </a:rPr>
              <a:t>TED talk </a:t>
            </a:r>
            <a:r>
              <a:rPr lang="en-GB" sz="2400" dirty="0">
                <a:solidFill>
                  <a:schemeClr val="bg1"/>
                </a:solidFill>
              </a:rPr>
              <a:t>about effective communication.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Make notes about the key ideas listed below.</a:t>
            </a:r>
          </a:p>
          <a:p>
            <a:pPr algn="ctr"/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the TED talk</a:t>
            </a:r>
          </a:p>
          <a:p>
            <a:pPr algn="ctr"/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(10 mins)</a:t>
            </a:r>
            <a:endParaRPr lang="en-GB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D929E0-5971-4E75-B980-C8F416B9D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1" b="92899" l="9412" r="89412">
                        <a14:foregroundMark x1="52471" y1="7101" x2="52471" y2="7101"/>
                        <a14:foregroundMark x1="49882" y1="90828" x2="49882" y2="90828"/>
                        <a14:foregroundMark x1="48941" y1="92899" x2="48941" y2="92899"/>
                        <a14:foregroundMark x1="34824" y1="92012" x2="34824" y2="92012"/>
                        <a14:foregroundMark x1="60000" y1="92012" x2="60000" y2="920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68447">
            <a:off x="9806192" y="175919"/>
            <a:ext cx="2293581" cy="182407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8816F3-CD4F-4C9E-ABF9-28A78A1FAF51}"/>
              </a:ext>
            </a:extLst>
          </p:cNvPr>
          <p:cNvSpPr/>
          <p:nvPr/>
        </p:nvSpPr>
        <p:spPr>
          <a:xfrm>
            <a:off x="1142366" y="3172502"/>
            <a:ext cx="4309155" cy="621848"/>
          </a:xfrm>
          <a:prstGeom prst="roundRect">
            <a:avLst/>
          </a:prstGeom>
          <a:solidFill>
            <a:srgbClr val="E93752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7 Deadly Sins of Talking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762DE6-6CE8-4A5E-BAB2-547294FC94CD}"/>
              </a:ext>
            </a:extLst>
          </p:cNvPr>
          <p:cNvSpPr/>
          <p:nvPr/>
        </p:nvSpPr>
        <p:spPr>
          <a:xfrm>
            <a:off x="1142366" y="4142738"/>
            <a:ext cx="4309155" cy="621848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HAIL Approach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52ED3F-1634-4295-8B3B-615F89344C9E}"/>
              </a:ext>
            </a:extLst>
          </p:cNvPr>
          <p:cNvSpPr/>
          <p:nvPr/>
        </p:nvSpPr>
        <p:spPr>
          <a:xfrm>
            <a:off x="1142366" y="5112974"/>
            <a:ext cx="4309155" cy="621848"/>
          </a:xfrm>
          <a:prstGeom prst="roundRect">
            <a:avLst/>
          </a:prstGeom>
          <a:solidFill>
            <a:srgbClr val="E93752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Top Tips for Communication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98ECB-8D2E-49BC-954C-8ECDF3CE9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186" y="3117210"/>
            <a:ext cx="5124448" cy="26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93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5E5E8D-AF22-451F-A289-DC08A3CDE7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-1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listening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10C90B-3B4B-4DEF-B541-B313C30A476D}"/>
              </a:ext>
            </a:extLst>
          </p:cNvPr>
          <p:cNvSpPr txBox="1"/>
          <p:nvPr/>
        </p:nvSpPr>
        <p:spPr>
          <a:xfrm>
            <a:off x="1126093" y="4656232"/>
            <a:ext cx="50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www.aspire-higher.co.uk</a:t>
            </a:r>
          </a:p>
        </p:txBody>
      </p:sp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801BC98F-2D3D-45E3-B0E5-FC397010B953}"/>
              </a:ext>
            </a:extLst>
          </p:cNvPr>
          <p:cNvSpPr txBox="1"/>
          <p:nvPr/>
        </p:nvSpPr>
        <p:spPr>
          <a:xfrm>
            <a:off x="3917164" y="2560461"/>
            <a:ext cx="534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Tell us what you think</a:t>
            </a:r>
            <a:endParaRPr lang="en-GB" sz="3200" b="1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C3DE89-04AF-4781-9F58-4433A77023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82" y="1529464"/>
            <a:ext cx="683736" cy="683736"/>
          </a:xfrm>
          <a:prstGeom prst="rect">
            <a:avLst/>
          </a:prstGeom>
        </p:spPr>
      </p:pic>
      <p:pic>
        <p:nvPicPr>
          <p:cNvPr id="1026" name="Picture 2" descr="Image result for website  icon">
            <a:extLst>
              <a:ext uri="{FF2B5EF4-FFF2-40B4-BE49-F238E27FC236}">
                <a16:creationId xmlns:a16="http://schemas.microsoft.com/office/drawing/2014/main" id="{27BFF066-D321-4004-86F1-630ED8712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7" y="4662047"/>
            <a:ext cx="683736" cy="70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303482-B584-40F1-AAFC-D54FB3E104B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1875" y="4256491"/>
            <a:ext cx="40386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8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550A-0ACE-4B99-8F77-E6F00939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Transferable Skills-</a:t>
            </a:r>
            <a:br>
              <a:rPr lang="en-GB" dirty="0"/>
            </a:br>
            <a:r>
              <a:rPr lang="en-GB" dirty="0"/>
              <a:t>Communication </a:t>
            </a:r>
          </a:p>
        </p:txBody>
      </p:sp>
    </p:spTree>
    <p:extLst>
      <p:ext uri="{BB962C8B-B14F-4D97-AF65-F5344CB8AC3E}">
        <p14:creationId xmlns:p14="http://schemas.microsoft.com/office/powerpoint/2010/main" val="346232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1E4A85-1C48-764E-9A34-349BB3ED3021}"/>
              </a:ext>
            </a:extLst>
          </p:cNvPr>
          <p:cNvSpPr txBox="1"/>
          <p:nvPr/>
        </p:nvSpPr>
        <p:spPr>
          <a:xfrm>
            <a:off x="1115209" y="339852"/>
            <a:ext cx="99615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u="sng" spc="-130" dirty="0">
                <a:latin typeface="Arial" panose="020B0604020202020204" pitchFamily="34" charset="0"/>
                <a:cs typeface="Arial" panose="020B0604020202020204" pitchFamily="34" charset="0"/>
              </a:rPr>
              <a:t>Content of the session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D9D304-CA23-4B29-B661-2EE21D7AEC7E}"/>
              </a:ext>
            </a:extLst>
          </p:cNvPr>
          <p:cNvSpPr txBox="1"/>
          <p:nvPr/>
        </p:nvSpPr>
        <p:spPr>
          <a:xfrm>
            <a:off x="531225" y="1687369"/>
            <a:ext cx="108321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transferable skills and why are they important?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mean by communication?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task  </a:t>
            </a:r>
            <a:endParaRPr lang="en-GB" sz="3000" b="1" kern="0" spc="-120" dirty="0">
              <a:solidFill>
                <a:srgbClr val="9C5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b="1" kern="0" spc="-120" dirty="0">
              <a:solidFill>
                <a:srgbClr val="9C5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spc="-120" dirty="0">
              <a:solidFill>
                <a:srgbClr val="9C5F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49D14-D7AA-4B94-8387-D2417B3D61EB}"/>
              </a:ext>
            </a:extLst>
          </p:cNvPr>
          <p:cNvSpPr txBox="1"/>
          <p:nvPr/>
        </p:nvSpPr>
        <p:spPr>
          <a:xfrm>
            <a:off x="992864" y="761935"/>
            <a:ext cx="9961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transferable skills and why are </a:t>
            </a: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important?</a:t>
            </a: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011DAA-99A3-49A2-92A7-AD823BF6FB2E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It’s all about complimenting </a:t>
            </a:r>
            <a:r>
              <a:rPr lang="en-GB" sz="2400" dirty="0">
                <a:solidFill>
                  <a:prstClr val="black"/>
                </a:solidFill>
                <a:latin typeface="Arial MT Lt"/>
              </a:rPr>
              <a:t>your education!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transferable skills?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B35D6-CAB4-4F75-87D8-570023F42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27956"/>
            <a:ext cx="10515600" cy="4002088"/>
          </a:xfrm>
        </p:spPr>
        <p:txBody>
          <a:bodyPr/>
          <a:lstStyle/>
          <a:p>
            <a:pPr marL="0" indent="0">
              <a:buNone/>
            </a:pPr>
            <a:r>
              <a:rPr lang="en-GB" b="0" dirty="0">
                <a:solidFill>
                  <a:schemeClr val="tx1"/>
                </a:solidFill>
              </a:rPr>
              <a:t>There are many transferable skills. </a:t>
            </a:r>
          </a:p>
          <a:p>
            <a:pPr marL="0" indent="0">
              <a:buNone/>
            </a:pPr>
            <a:r>
              <a:rPr lang="en-GB" b="0" dirty="0">
                <a:solidFill>
                  <a:schemeClr val="tx1"/>
                </a:solidFill>
              </a:rPr>
              <a:t>In this session we will be focusing on Communication.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DF2C8A-3910-493E-BD1B-763B2A37B9CD}"/>
              </a:ext>
            </a:extLst>
          </p:cNvPr>
          <p:cNvSpPr/>
          <p:nvPr/>
        </p:nvSpPr>
        <p:spPr>
          <a:xfrm>
            <a:off x="9077596" y="2698888"/>
            <a:ext cx="2524118" cy="1411810"/>
          </a:xfrm>
          <a:prstGeom prst="roundRect">
            <a:avLst/>
          </a:prstGeom>
          <a:solidFill>
            <a:srgbClr val="E93752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Communication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9E9AE1-8F34-455A-B208-5B39C5BE6166}"/>
              </a:ext>
            </a:extLst>
          </p:cNvPr>
          <p:cNvSpPr/>
          <p:nvPr/>
        </p:nvSpPr>
        <p:spPr>
          <a:xfrm>
            <a:off x="9077596" y="4597403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Problem Solving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F299D9-C6D4-48E5-95B1-F6B0CBB32E27}"/>
              </a:ext>
            </a:extLst>
          </p:cNvPr>
          <p:cNvSpPr/>
          <p:nvPr/>
        </p:nvSpPr>
        <p:spPr>
          <a:xfrm>
            <a:off x="6249275" y="2723095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Proactivity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615CBD-6DE9-4E29-8B4A-FB0243F2D309}"/>
              </a:ext>
            </a:extLst>
          </p:cNvPr>
          <p:cNvSpPr/>
          <p:nvPr/>
        </p:nvSpPr>
        <p:spPr>
          <a:xfrm>
            <a:off x="6249275" y="4628223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Teamwork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C8CC68-1538-4475-BC8C-9F91E27511C6}"/>
              </a:ext>
            </a:extLst>
          </p:cNvPr>
          <p:cNvSpPr/>
          <p:nvPr/>
        </p:nvSpPr>
        <p:spPr>
          <a:xfrm>
            <a:off x="3418609" y="4628223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Leadership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67A522-217A-4D47-8EBD-2F89A48EA12D}"/>
              </a:ext>
            </a:extLst>
          </p:cNvPr>
          <p:cNvSpPr/>
          <p:nvPr/>
        </p:nvSpPr>
        <p:spPr>
          <a:xfrm>
            <a:off x="587943" y="4628223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Resilience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51D476-3209-4D94-89EF-86315E793B00}"/>
              </a:ext>
            </a:extLst>
          </p:cNvPr>
          <p:cNvSpPr/>
          <p:nvPr/>
        </p:nvSpPr>
        <p:spPr>
          <a:xfrm>
            <a:off x="3418609" y="2723095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Creativity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1535F0-758C-402B-9E01-632652060362}"/>
              </a:ext>
            </a:extLst>
          </p:cNvPr>
          <p:cNvSpPr/>
          <p:nvPr/>
        </p:nvSpPr>
        <p:spPr>
          <a:xfrm>
            <a:off x="587943" y="2723095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Adaptability </a:t>
            </a:r>
          </a:p>
        </p:txBody>
      </p:sp>
    </p:spTree>
    <p:extLst>
      <p:ext uri="{BB962C8B-B14F-4D97-AF65-F5344CB8AC3E}">
        <p14:creationId xmlns:p14="http://schemas.microsoft.com/office/powerpoint/2010/main" val="167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Article Image">
            <a:extLst>
              <a:ext uri="{FF2B5EF4-FFF2-40B4-BE49-F238E27FC236}">
                <a16:creationId xmlns:a16="http://schemas.microsoft.com/office/drawing/2014/main" id="{79C7FC60-8DE7-4583-9E5B-C7334316EB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E241E-519E-4A04-BA67-A5BB0022AF88}"/>
              </a:ext>
            </a:extLst>
          </p:cNvPr>
          <p:cNvSpPr/>
          <p:nvPr/>
        </p:nvSpPr>
        <p:spPr>
          <a:xfrm>
            <a:off x="1034919" y="420318"/>
            <a:ext cx="11594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0" b="1" dirty="0"/>
              <a:t>Why are transferable skills important?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EDEA4-73FC-4CF0-B1B9-7FA4CF995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19" y="2385064"/>
            <a:ext cx="3246795" cy="32467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F8D343-D51E-4161-BA70-33A85C9D4771}"/>
              </a:ext>
            </a:extLst>
          </p:cNvPr>
          <p:cNvSpPr txBox="1"/>
          <p:nvPr/>
        </p:nvSpPr>
        <p:spPr>
          <a:xfrm>
            <a:off x="4977051" y="2498183"/>
            <a:ext cx="69542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They are skills developed from your previous professional experience, education or even extra curricular activities and hobbies.</a:t>
            </a:r>
          </a:p>
          <a:p>
            <a:endParaRPr lang="en-GB" sz="2400" dirty="0"/>
          </a:p>
          <a:p>
            <a:pPr algn="ctr"/>
            <a:r>
              <a:rPr lang="en-GB" sz="2400" dirty="0"/>
              <a:t>These skills can be applied to a range scenarios where you thought you didn’t have any relevant experience.</a:t>
            </a:r>
          </a:p>
        </p:txBody>
      </p:sp>
    </p:spTree>
    <p:extLst>
      <p:ext uri="{BB962C8B-B14F-4D97-AF65-F5344CB8AC3E}">
        <p14:creationId xmlns:p14="http://schemas.microsoft.com/office/powerpoint/2010/main" val="384667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1334C2-6344-483C-B6B4-ACA78EF2C44A}"/>
              </a:ext>
            </a:extLst>
          </p:cNvPr>
          <p:cNvSpPr txBox="1"/>
          <p:nvPr/>
        </p:nvSpPr>
        <p:spPr>
          <a:xfrm>
            <a:off x="992864" y="761935"/>
            <a:ext cx="99615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DD05DF-B798-4C83-A2F8-E51475E042CC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We all talk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 but is that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 all that’s involved?</a:t>
            </a:r>
          </a:p>
        </p:txBody>
      </p:sp>
    </p:spTree>
    <p:extLst>
      <p:ext uri="{BB962C8B-B14F-4D97-AF65-F5344CB8AC3E}">
        <p14:creationId xmlns:p14="http://schemas.microsoft.com/office/powerpoint/2010/main" val="36199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5FEFED-9791-40A6-AB12-610C6467D9E1}"/>
              </a:ext>
            </a:extLst>
          </p:cNvPr>
          <p:cNvSpPr/>
          <p:nvPr/>
        </p:nvSpPr>
        <p:spPr>
          <a:xfrm>
            <a:off x="357937" y="114034"/>
            <a:ext cx="113578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0" b="1" dirty="0"/>
              <a:t>Communication skills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571465-F453-4685-9470-2B7B8AD082CA}"/>
              </a:ext>
            </a:extLst>
          </p:cNvPr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AutoShape 2" descr="Communication - Importance of Good Communication Skills">
            <a:extLst>
              <a:ext uri="{FF2B5EF4-FFF2-40B4-BE49-F238E27FC236}">
                <a16:creationId xmlns:a16="http://schemas.microsoft.com/office/drawing/2014/main" id="{3330D16A-FEF7-44CC-9F98-A803F49896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54E8CB-1DA5-4E65-B122-E9AD9277FCA9}"/>
              </a:ext>
            </a:extLst>
          </p:cNvPr>
          <p:cNvSpPr/>
          <p:nvPr/>
        </p:nvSpPr>
        <p:spPr>
          <a:xfrm>
            <a:off x="680535" y="1116422"/>
            <a:ext cx="4298859" cy="1850913"/>
          </a:xfrm>
          <a:prstGeom prst="roundRect">
            <a:avLst/>
          </a:prstGeom>
          <a:solidFill>
            <a:srgbClr val="8A5873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Strong communication is the ability to give information to others by speaking, writing or many other mediums.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9C8DFE-1753-4A35-B6CE-58A0BD3B3E5E}"/>
              </a:ext>
            </a:extLst>
          </p:cNvPr>
          <p:cNvSpPr/>
          <p:nvPr/>
        </p:nvSpPr>
        <p:spPr>
          <a:xfrm>
            <a:off x="709622" y="4218042"/>
            <a:ext cx="4269771" cy="861774"/>
          </a:xfrm>
          <a:prstGeom prst="roundRect">
            <a:avLst/>
          </a:prstGeom>
          <a:solidFill>
            <a:srgbClr val="E93752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Know how to ask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3AB900-A548-4B56-8813-75BC2325109D}"/>
              </a:ext>
            </a:extLst>
          </p:cNvPr>
          <p:cNvSpPr/>
          <p:nvPr/>
        </p:nvSpPr>
        <p:spPr>
          <a:xfrm>
            <a:off x="709623" y="3197420"/>
            <a:ext cx="4298858" cy="861774"/>
          </a:xfrm>
          <a:prstGeom prst="roundRect">
            <a:avLst/>
          </a:prstGeom>
          <a:solidFill>
            <a:srgbClr val="E93752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Read body language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DBCA3B-9931-46B6-9448-65182BD7C50C}"/>
              </a:ext>
            </a:extLst>
          </p:cNvPr>
          <p:cNvSpPr/>
          <p:nvPr/>
        </p:nvSpPr>
        <p:spPr>
          <a:xfrm>
            <a:off x="680535" y="5241828"/>
            <a:ext cx="4327946" cy="861774"/>
          </a:xfrm>
          <a:prstGeom prst="roundRect">
            <a:avLst/>
          </a:prstGeom>
          <a:solidFill>
            <a:srgbClr val="E93752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Talk in different contexts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2A59FF-C043-4531-9129-041A4FD21BAF}"/>
              </a:ext>
            </a:extLst>
          </p:cNvPr>
          <p:cNvSpPr/>
          <p:nvPr/>
        </p:nvSpPr>
        <p:spPr>
          <a:xfrm>
            <a:off x="5529812" y="4252689"/>
            <a:ext cx="5981653" cy="1850913"/>
          </a:xfrm>
          <a:prstGeom prst="roundRect">
            <a:avLst/>
          </a:prstGeom>
          <a:solidFill>
            <a:srgbClr val="A53959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In the workplace, employers value strong communicators for their ability to work with others and move projects forward.</a:t>
            </a:r>
          </a:p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E55818-6210-4A15-BB12-6B0F12D96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52" y="1116422"/>
            <a:ext cx="2993571" cy="297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45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5FEFED-9791-40A6-AB12-610C6467D9E1}"/>
              </a:ext>
            </a:extLst>
          </p:cNvPr>
          <p:cNvSpPr/>
          <p:nvPr/>
        </p:nvSpPr>
        <p:spPr>
          <a:xfrm>
            <a:off x="667694" y="304171"/>
            <a:ext cx="113578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0" b="1" dirty="0"/>
              <a:t>Developing Communication skills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11E8B9-4CF7-496B-8CDD-537752C30E57}"/>
              </a:ext>
            </a:extLst>
          </p:cNvPr>
          <p:cNvSpPr/>
          <p:nvPr/>
        </p:nvSpPr>
        <p:spPr>
          <a:xfrm>
            <a:off x="8295245" y="2623458"/>
            <a:ext cx="3148937" cy="1484476"/>
          </a:xfrm>
          <a:prstGeom prst="roundRect">
            <a:avLst/>
          </a:prstGeom>
          <a:solidFill>
            <a:srgbClr val="A53959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Written</a:t>
            </a:r>
            <a:r>
              <a:rPr lang="en-GB" sz="2200" dirty="0">
                <a:solidFill>
                  <a:schemeClr val="bg1"/>
                </a:solidFill>
              </a:rPr>
              <a:t> communication using emails, messages, reports etc...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7416E0-456D-4A9F-A48B-AE1D8FAE0E49}"/>
              </a:ext>
            </a:extLst>
          </p:cNvPr>
          <p:cNvSpPr/>
          <p:nvPr/>
        </p:nvSpPr>
        <p:spPr>
          <a:xfrm>
            <a:off x="4521531" y="2637582"/>
            <a:ext cx="3148937" cy="1484477"/>
          </a:xfrm>
          <a:prstGeom prst="roundRect">
            <a:avLst/>
          </a:prstGeom>
          <a:solidFill>
            <a:srgbClr val="9C5FB5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Non Verbal </a:t>
            </a:r>
            <a:r>
              <a:rPr lang="en-GB" sz="2200" dirty="0">
                <a:solidFill>
                  <a:schemeClr val="bg1"/>
                </a:solidFill>
              </a:rPr>
              <a:t>communication through body language</a:t>
            </a:r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33AB51-44A9-4052-9B31-0454444BC2E4}"/>
              </a:ext>
            </a:extLst>
          </p:cNvPr>
          <p:cNvSpPr/>
          <p:nvPr/>
        </p:nvSpPr>
        <p:spPr>
          <a:xfrm>
            <a:off x="747817" y="2685069"/>
            <a:ext cx="3148937" cy="1484477"/>
          </a:xfrm>
          <a:prstGeom prst="roundRect">
            <a:avLst/>
          </a:prstGeom>
          <a:solidFill>
            <a:srgbClr val="E93752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Verbal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communication using spoken words </a:t>
            </a: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571465-F453-4685-9470-2B7B8AD082CA}"/>
              </a:ext>
            </a:extLst>
          </p:cNvPr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7A9BDF4-687A-40F7-9E46-F56BEA551A17}"/>
              </a:ext>
            </a:extLst>
          </p:cNvPr>
          <p:cNvSpPr/>
          <p:nvPr/>
        </p:nvSpPr>
        <p:spPr>
          <a:xfrm>
            <a:off x="671686" y="1383585"/>
            <a:ext cx="10794599" cy="1083844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Good communication allows others to receive, retain and process the information you are giving.</a:t>
            </a:r>
          </a:p>
        </p:txBody>
      </p:sp>
      <p:pic>
        <p:nvPicPr>
          <p:cNvPr id="1026" name="Picture 2" descr="Image result for verbal communication">
            <a:extLst>
              <a:ext uri="{FF2B5EF4-FFF2-40B4-BE49-F238E27FC236}">
                <a16:creationId xmlns:a16="http://schemas.microsoft.com/office/drawing/2014/main" id="{CE5B99D8-BD1D-426F-AF10-21E04B3A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649">
            <a:off x="1432038" y="4305931"/>
            <a:ext cx="1780494" cy="135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6FB203-8A20-47C4-BC3E-E2A3AD67F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59" y="4322233"/>
            <a:ext cx="1484478" cy="14844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BF7A1-29E8-4A71-AD19-E7D0545A7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722">
            <a:off x="9079017" y="4322233"/>
            <a:ext cx="1484478" cy="14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6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15B67E-3C72-46BC-857D-90E373026B2A}"/>
              </a:ext>
            </a:extLst>
          </p:cNvPr>
          <p:cNvSpPr txBox="1"/>
          <p:nvPr/>
        </p:nvSpPr>
        <p:spPr>
          <a:xfrm>
            <a:off x="992864" y="761935"/>
            <a:ext cx="99615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Communication task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3F7F59-0CF3-4BBC-A7AD-4BCC2A3170C8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Putting it into practice, let’s watch and listen</a:t>
            </a:r>
            <a:r>
              <a:rPr lang="en-GB" sz="2400" dirty="0">
                <a:solidFill>
                  <a:prstClr val="black"/>
                </a:solidFill>
                <a:latin typeface="Arial MT Lt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4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70A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199EC0106CD24C9E494FE677B99E76" ma:contentTypeVersion="12" ma:contentTypeDescription="Create a new document." ma:contentTypeScope="" ma:versionID="7d27de631b135d17277fd3e00c879fa1">
  <xsd:schema xmlns:xsd="http://www.w3.org/2001/XMLSchema" xmlns:xs="http://www.w3.org/2001/XMLSchema" xmlns:p="http://schemas.microsoft.com/office/2006/metadata/properties" xmlns:ns2="21ede475-8dd6-476c-9b3d-8a2310c3645b" xmlns:ns3="ce9ee432-0e1b-47be-908a-5d8697065c14" targetNamespace="http://schemas.microsoft.com/office/2006/metadata/properties" ma:root="true" ma:fieldsID="e1eea30642e6687358e877b4693c6e2b" ns2:_="" ns3:_="">
    <xsd:import namespace="21ede475-8dd6-476c-9b3d-8a2310c3645b"/>
    <xsd:import namespace="ce9ee432-0e1b-47be-908a-5d8697065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de475-8dd6-476c-9b3d-8a2310c364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ee432-0e1b-47be-908a-5d8697065c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DE459A-B9D2-413D-9A99-F1A206E92A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AE348-6016-4218-AA43-0F38D8FE13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ede475-8dd6-476c-9b3d-8a2310c3645b"/>
    <ds:schemaRef ds:uri="ce9ee432-0e1b-47be-908a-5d8697065c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CB49D-F4C4-4BAA-A3D5-15878D9B1F3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d833f47d-cf66-4f75-af90-d4bb35060a78"/>
    <ds:schemaRef ds:uri="1c95f2d8-01aa-4747-a464-5f63898d5f5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6422</TotalTime>
  <Words>495</Words>
  <Application>Microsoft Office PowerPoint</Application>
  <PresentationFormat>Widescreen</PresentationFormat>
  <Paragraphs>79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MT Lt</vt:lpstr>
      <vt:lpstr>Calibri</vt:lpstr>
      <vt:lpstr>Office Theme</vt:lpstr>
      <vt:lpstr>Custom Design</vt:lpstr>
      <vt:lpstr>1_Custom Design</vt:lpstr>
      <vt:lpstr>3_Custom Design</vt:lpstr>
      <vt:lpstr>Developing Transferable Skills- Communication  </vt:lpstr>
      <vt:lpstr>PowerPoint Presentation</vt:lpstr>
      <vt:lpstr>PowerPoint Presentation</vt:lpstr>
      <vt:lpstr>What are transferable skills?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</vt:lpstr>
      <vt:lpstr>Developing Transferable Skills- Communication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Pearce</dc:creator>
  <cp:lastModifiedBy>Colleen Galley</cp:lastModifiedBy>
  <cp:revision>53</cp:revision>
  <dcterms:created xsi:type="dcterms:W3CDTF">2019-09-11T07:44:27Z</dcterms:created>
  <dcterms:modified xsi:type="dcterms:W3CDTF">2022-08-03T11:02:41Z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0x010100B2199EC0106CD24C9E494FE677B99E76</vt:lpwstr>
  </property>
</Properties>
</file>