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8" r:id="rId6"/>
    <p:sldMasterId id="2147483672" r:id="rId7"/>
  </p:sldMasterIdLst>
  <p:notesMasterIdLst>
    <p:notesMasterId r:id="rId23"/>
  </p:notesMasterIdLst>
  <p:sldIdLst>
    <p:sldId id="257" r:id="rId8"/>
    <p:sldId id="468" r:id="rId9"/>
    <p:sldId id="282" r:id="rId10"/>
    <p:sldId id="448" r:id="rId11"/>
    <p:sldId id="460" r:id="rId12"/>
    <p:sldId id="469" r:id="rId13"/>
    <p:sldId id="447" r:id="rId14"/>
    <p:sldId id="457" r:id="rId15"/>
    <p:sldId id="458" r:id="rId16"/>
    <p:sldId id="446" r:id="rId17"/>
    <p:sldId id="462" r:id="rId18"/>
    <p:sldId id="455" r:id="rId19"/>
    <p:sldId id="463" r:id="rId20"/>
    <p:sldId id="453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959"/>
    <a:srgbClr val="9C5FB5"/>
    <a:srgbClr val="E93752"/>
    <a:srgbClr val="6B355A"/>
    <a:srgbClr val="8A5873"/>
    <a:srgbClr val="FFFFFF"/>
    <a:srgbClr val="FCB8C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4F1AD-6B2B-41A0-F26F-820B850B398A}" v="14" dt="2020-08-21T11:23:31.794"/>
    <p1510:client id="{D92882EF-E35F-C63D-382A-31355F2D849C}" v="5" dt="2020-08-27T11:53:17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694" autoAdjust="0"/>
  </p:normalViewPr>
  <p:slideViewPr>
    <p:cSldViewPr snapToGrid="0">
      <p:cViewPr varScale="1">
        <p:scale>
          <a:sx n="70" d="100"/>
          <a:sy n="70" d="100"/>
        </p:scale>
        <p:origin x="11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967D-F207-4652-9448-5BB8DAE81DAF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7C9D1-CDB2-4F96-A64D-1F58BFE53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7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internet/feedback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.linkedin.com/in/paul-rempel-157a08a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lpng.com/png/37816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avpng.com/png_view/urgent-care-nurse-nursing-pneumonia-therapy-cough-png/G3AXPEH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arasik.marketin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drying2019.com/uk/page.asp?PID=97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aastaticwebsitedemo.wordpress.com/cloudticity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con-library.com/icon/flexible-icon-png-23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tyjob.com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hflmusicals.com/volunteer/" TargetMode="External"/><Relationship Id="rId4" Type="http://schemas.openxmlformats.org/officeDocument/2006/relationships/hyperlink" Target="https://www.clipartkey.com/view/ThbihT_tips-for-writing-powerful-handing-out-flyers-clipart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 us to help you.</a:t>
            </a:r>
            <a:endParaRPr lang="en-US" dirty="0"/>
          </a:p>
          <a:p>
            <a:r>
              <a:rPr lang="en-GB" dirty="0"/>
              <a:t>Please complete the survey – it takes just 2 minutes</a:t>
            </a:r>
            <a:endParaRPr lang="en-GB" dirty="0">
              <a:cs typeface="Calibri"/>
            </a:endParaRPr>
          </a:p>
          <a:p>
            <a:r>
              <a:rPr lang="en-GB" dirty="0"/>
              <a:t>It will help us support you more in the future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/>
              <a:t>Picture source </a:t>
            </a:r>
            <a:r>
              <a:rPr lang="en-GB" dirty="0">
                <a:hlinkClick r:id="rId3"/>
              </a:rPr>
              <a:t>https://www.freepngimg.com/internet/feedback</a:t>
            </a:r>
            <a:endParaRPr lang="en-GB" dirty="0"/>
          </a:p>
          <a:p>
            <a:pPr algn="l"/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7C9D1-CDB2-4F96-A64D-1F58BFE53F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200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Task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When we repeat an action over and over, our brain makes stronger pathway connections which is why it feels so easy.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Changing the action feels awkward at first, because our brain has to make a new pathway. It takes practice to make a new pathway strong.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Change is not always easy! Most people get comfortable in the routines they know, so you need to be adaptable.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algn="l"/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Image source: </a:t>
            </a:r>
            <a:r>
              <a:rPr lang="en-GB" dirty="0">
                <a:hlinkClick r:id="rId3"/>
              </a:rPr>
              <a:t>https://ca.linkedin.com/in/paul-rempel-157a08aa</a:t>
            </a:r>
            <a:r>
              <a:rPr lang="en-GB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784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Task </a:t>
            </a:r>
          </a:p>
          <a:p>
            <a:endParaRPr lang="en-GB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Cross your arms over your chest and then try and cross them the other way round.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Did you find it easy or hard to switch the way you cross your arms? Why do habits feel easier than new ways?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See, habits are hard to change but it would get easier with practice.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Image source: </a:t>
            </a:r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https://dlpng.com/png/378161</a:t>
            </a:r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Image source: </a:t>
            </a:r>
            <a:r>
              <a:rPr lang="en-GB" dirty="0">
                <a:hlinkClick r:id="rId4"/>
              </a:rPr>
              <a:t>https://favpng.com/png_view/urgent-care-nurse-nursing-pneumonia-therapy-cough-png/G3AXPEH9</a:t>
            </a:r>
            <a:r>
              <a:rPr lang="en-GB" dirty="0"/>
              <a:t> </a:t>
            </a: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85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can change your adaptability by </a:t>
            </a:r>
          </a:p>
          <a:p>
            <a:pPr algn="l"/>
            <a:r>
              <a:rPr lang="en-GB" sz="1200" b="1" dirty="0">
                <a:solidFill>
                  <a:schemeClr val="bg1"/>
                </a:solidFill>
              </a:rPr>
              <a:t>Change your thought process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Let go of the ‘Well, that’s the way we’ve always done it’ mentality</a:t>
            </a:r>
            <a:r>
              <a:rPr lang="en-GB" sz="1200" b="1" dirty="0">
                <a:solidFill>
                  <a:schemeClr val="bg1"/>
                </a:solidFill>
              </a:rPr>
              <a:t>.</a:t>
            </a:r>
          </a:p>
          <a:p>
            <a:pPr algn="l"/>
            <a:endParaRPr lang="en-GB" sz="1200" b="1" dirty="0">
              <a:solidFill>
                <a:schemeClr val="bg1"/>
              </a:solidFill>
            </a:endParaRPr>
          </a:p>
          <a:p>
            <a:pPr algn="l"/>
            <a:r>
              <a:rPr lang="en-GB" sz="1200" b="1" dirty="0">
                <a:solidFill>
                  <a:schemeClr val="bg1"/>
                </a:solidFill>
              </a:rPr>
              <a:t>Take risks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Start small, take risks as part of discussions, projects or how you present ideas.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b="1" dirty="0">
                <a:solidFill>
                  <a:schemeClr val="bg1"/>
                </a:solidFill>
              </a:rPr>
              <a:t>Embrace Learning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People who are curious and stay curious tend to be adaptable - read, go to events, increase your networks.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b="1" dirty="0">
                <a:solidFill>
                  <a:schemeClr val="bg1"/>
                </a:solidFill>
              </a:rPr>
              <a:t>Be open minded.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One of the best ways you can develop an open mind is to encourage others to do the same.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/>
              <a:t>Image source: </a:t>
            </a:r>
            <a:r>
              <a:rPr lang="en-GB" dirty="0">
                <a:hlinkClick r:id="rId3"/>
              </a:rPr>
              <a:t>https://karasik.marketing/</a:t>
            </a:r>
            <a:r>
              <a:rPr lang="en-GB" dirty="0"/>
              <a:t> 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6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 us to help you. </a:t>
            </a:r>
          </a:p>
          <a:p>
            <a:endParaRPr lang="en-GB" dirty="0"/>
          </a:p>
          <a:p>
            <a:r>
              <a:rPr lang="en-GB" dirty="0"/>
              <a:t>Please complete the survey. </a:t>
            </a:r>
          </a:p>
          <a:p>
            <a:endParaRPr lang="en-GB" dirty="0"/>
          </a:p>
          <a:p>
            <a:r>
              <a:rPr lang="en-GB" dirty="0"/>
              <a:t>Photo source </a:t>
            </a:r>
            <a:r>
              <a:rPr lang="en-GB" dirty="0">
                <a:hlinkClick r:id="rId3"/>
              </a:rPr>
              <a:t>https://www.eurodrying2019.com/uk/page.asp?PID=97</a:t>
            </a:r>
            <a:endParaRPr lang="en-GB" dirty="0"/>
          </a:p>
          <a:p>
            <a:r>
              <a:rPr lang="en-GB" dirty="0"/>
              <a:t>Company logo: Twitter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05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 this resource we will cover What are transferable skills and why are they important ,  what is adaptability  and an adaptability task.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05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transferable skills and why are they important ? </a:t>
            </a:r>
            <a:r>
              <a:rPr lang="en-GB" dirty="0" err="1"/>
              <a:t>Its</a:t>
            </a:r>
            <a:r>
              <a:rPr lang="en-GB" dirty="0"/>
              <a:t> all about complimenting your education.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8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There are many transferable skills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Problem solving skills are about the ability to find a solution to a complex situation or 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Creativity is the use of imagination and the generation of new ideas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Listening and presenting (communication) is the receiving, retaining and processing of information or ideas as well as the oral transmission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Leadership is about supporting, encouraging and motivating others to achieve a shared goal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Proactive, is the ability to set clear, tangible goals and devise a robust route to achieving them as well as taking the initiative and making things happen, instead of always reacting to what happens around you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Staying positive or Resilience  is about the ability to use tactics and strategies to overcome setbacks and achieve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Adaptability is the ability to cope and thrive in changing conditions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this resource we will be focusing </a:t>
            </a:r>
            <a:r>
              <a:rPr lang="en-GB" dirty="0" err="1"/>
              <a:t>o</a:t>
            </a:r>
            <a:r>
              <a:rPr lang="en-GB" dirty="0"/>
              <a:t> adaptability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79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Why are transferable skills important?</a:t>
            </a:r>
          </a:p>
          <a:p>
            <a:endParaRPr lang="en-GB" dirty="0">
              <a:cs typeface="Calibri"/>
            </a:endParaRPr>
          </a:p>
          <a:p>
            <a:pPr algn="l"/>
            <a:r>
              <a:rPr lang="en-GB" sz="1200" dirty="0"/>
              <a:t>They are skills developed from your previous professional experience, education or even </a:t>
            </a:r>
            <a:r>
              <a:rPr lang="en-GB" sz="1200" dirty="0" err="1"/>
              <a:t>extra curricular</a:t>
            </a:r>
            <a:r>
              <a:rPr lang="en-GB" sz="1200" dirty="0"/>
              <a:t> activities and hobbies.</a:t>
            </a:r>
          </a:p>
          <a:p>
            <a:pPr algn="l"/>
            <a:endParaRPr lang="en-GB" sz="1200" dirty="0"/>
          </a:p>
          <a:p>
            <a:pPr algn="l"/>
            <a:r>
              <a:rPr lang="en-GB" sz="1200" dirty="0"/>
              <a:t>These skills can be applied to a range scenarios where you thought you didn’t have any relevant experience.</a:t>
            </a:r>
          </a:p>
          <a:p>
            <a:pPr algn="l"/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Image source: </a:t>
            </a:r>
            <a:r>
              <a:rPr lang="en-GB" dirty="0">
                <a:hlinkClick r:id="rId3"/>
              </a:rPr>
              <a:t>https://piaastaticwebsitedemo.wordpress.com/cloudticity/</a:t>
            </a:r>
            <a:r>
              <a:rPr lang="en-GB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9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adaptability?</a:t>
            </a:r>
          </a:p>
          <a:p>
            <a:endParaRPr lang="en-GB" dirty="0"/>
          </a:p>
          <a:p>
            <a:r>
              <a:rPr lang="en-GB" dirty="0"/>
              <a:t>So how can I change? How can I demonstrate I’m happy to change?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545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Adaptability </a:t>
            </a:r>
          </a:p>
          <a:p>
            <a:endParaRPr lang="en-GB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Adaptability is being able to successfully cope and thrive in changing conditions.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This can be 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Modifying your behaviour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Being receptive to what is happening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Showing intellectual flexibility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Finding creative solutions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algn="l"/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Image source: </a:t>
            </a:r>
            <a:r>
              <a:rPr lang="en-GB" dirty="0">
                <a:hlinkClick r:id="rId3"/>
              </a:rPr>
              <a:t>https://icon-library.com/icon/flexible-icon-png-23.html</a:t>
            </a:r>
            <a:r>
              <a:rPr lang="en-GB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474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How can I show adaptability through my own experiences: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Living abroad as part of an exchange programme and experiences cultures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Work experience, particularly placements and internships.</a:t>
            </a:r>
          </a:p>
          <a:p>
            <a:r>
              <a:rPr lang="en-GB" dirty="0">
                <a:cs typeface="Calibri"/>
              </a:rPr>
              <a:t>Voluntary work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Balancing your study commitments with part-time work.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Image source: </a:t>
            </a:r>
            <a:r>
              <a:rPr lang="en-GB" dirty="0">
                <a:hlinkClick r:id="rId3"/>
              </a:rPr>
              <a:t>https://www.sportyjob.com/</a:t>
            </a:r>
            <a:r>
              <a:rPr lang="en-GB" dirty="0"/>
              <a:t> </a:t>
            </a:r>
            <a:endParaRPr lang="en-GB" dirty="0">
              <a:cs typeface="Calibri" panose="020F0502020204030204"/>
            </a:endParaRPr>
          </a:p>
          <a:p>
            <a:r>
              <a:rPr lang="en-GB" dirty="0">
                <a:cs typeface="Calibri" panose="020F0502020204030204"/>
              </a:rPr>
              <a:t>Image source: </a:t>
            </a:r>
            <a:r>
              <a:rPr lang="en-GB" dirty="0">
                <a:hlinkClick r:id="rId4"/>
              </a:rPr>
              <a:t>https://www.clipartkey.com/view/ThbihT_tips-for-writing-powerful-handing-out-flyers-clipart/</a:t>
            </a:r>
            <a:r>
              <a:rPr lang="en-GB" dirty="0"/>
              <a:t> </a:t>
            </a:r>
            <a:endParaRPr lang="en-GB" dirty="0">
              <a:cs typeface="Calibri" panose="020F0502020204030204"/>
            </a:endParaRPr>
          </a:p>
          <a:p>
            <a:r>
              <a:rPr lang="en-GB" dirty="0">
                <a:cs typeface="Calibri" panose="020F0502020204030204"/>
              </a:rPr>
              <a:t>Image source: </a:t>
            </a:r>
            <a:r>
              <a:rPr lang="en-GB" dirty="0">
                <a:hlinkClick r:id="rId5"/>
              </a:rPr>
              <a:t>https://hflmusicals.com/volunteer/</a:t>
            </a:r>
            <a:r>
              <a:rPr lang="en-GB" dirty="0"/>
              <a:t> </a:t>
            </a: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00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Adaptability task </a:t>
            </a:r>
          </a:p>
          <a:p>
            <a:endParaRPr lang="en-GB" dirty="0"/>
          </a:p>
          <a:p>
            <a:r>
              <a:rPr lang="en-GB" dirty="0"/>
              <a:t>Exploring change, let’s make this simple!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89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B3A0CD-EA1B-4366-9D69-A8521BBF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409737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09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9C4ADA-FDBB-4660-A068-990C4531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010133-EE09-4484-83F8-599A6C332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57375"/>
            <a:ext cx="10515600" cy="400208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8A5873"/>
                </a:solidFill>
              </a:defRPr>
            </a:lvl1pPr>
            <a:lvl2pPr>
              <a:defRPr sz="2400" b="1">
                <a:solidFill>
                  <a:srgbClr val="8A5873"/>
                </a:solidFill>
              </a:defRPr>
            </a:lvl2pPr>
            <a:lvl3pPr>
              <a:defRPr sz="2400" b="1">
                <a:solidFill>
                  <a:srgbClr val="8A5873"/>
                </a:solidFill>
              </a:defRPr>
            </a:lvl3pPr>
            <a:lvl4pPr>
              <a:defRPr sz="2400" b="1">
                <a:solidFill>
                  <a:srgbClr val="8A5873"/>
                </a:solidFill>
              </a:defRPr>
            </a:lvl4pPr>
            <a:lvl5pPr>
              <a:defRPr sz="2400" b="1">
                <a:solidFill>
                  <a:srgbClr val="8A587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81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CCA8-D9F9-2A43-9090-81E156F5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054B4-2D04-4748-9383-CF8977B81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8178-A9E0-A24C-9EA6-091930C1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8ADA-C4D3-9A46-A8B1-89F9F44D22EF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17BA-E227-874A-87C4-5AE2397C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24EDD-BED5-9E46-B751-D65C343D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CA18-AC1B-F64B-8059-4917E07D7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7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B3A0CD-EA1B-4366-9D69-A8521BBF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409737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77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6F3361-9F1F-40D9-BA07-D9F16844B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412490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1874924-807A-4A0E-8E01-08BF20E8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471FA7-3818-41E3-B76E-BB9FF8396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239871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513A2BAB-820F-4BD6-89A5-5CD69904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9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9649C6-EC0C-4833-89A0-8A43444F39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05" y="953609"/>
            <a:ext cx="3073230" cy="2604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95AD1C-2332-4996-9711-6EDAAB7713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6900" y="948490"/>
            <a:ext cx="6816179" cy="4901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1239FB-C71E-4FF0-9EA6-1A4A43AEFC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4A8A67-955A-44F8-B433-5592ACA453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0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6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758B0-1A83-4467-AF53-690157313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2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35C66BD-DF0B-467C-B18A-A19D8E0EF143}"/>
              </a:ext>
            </a:extLst>
          </p:cNvPr>
          <p:cNvSpPr txBox="1">
            <a:spLocks/>
          </p:cNvSpPr>
          <p:nvPr userDrawn="1"/>
        </p:nvSpPr>
        <p:spPr>
          <a:xfrm>
            <a:off x="6257970" y="4348738"/>
            <a:ext cx="4058124" cy="838404"/>
          </a:xfrm>
          <a:prstGeom prst="rect">
            <a:avLst/>
          </a:prstGeom>
        </p:spPr>
        <p:txBody>
          <a:bodyPr/>
          <a:lstStyle>
            <a:lvl1pPr marL="390525" indent="-390525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MT Lt"/>
                <a:ea typeface="MS PGothic" panose="020B0600070205080204" pitchFamily="34" charset="-128"/>
                <a:cs typeface="Arial MT Lt"/>
              </a:defRPr>
            </a:lvl1pPr>
            <a:lvl2pPr marL="846138" indent="-325438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2pPr>
            <a:lvl3pPr marL="13033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3pPr>
            <a:lvl4pPr marL="18240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4pPr>
            <a:lvl5pPr marL="2346325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FFFFFF"/>
                </a:solidFill>
              </a:rPr>
              <a:t>@</a:t>
            </a:r>
            <a:r>
              <a:rPr lang="en-GB" sz="3200" b="1" dirty="0" err="1">
                <a:solidFill>
                  <a:srgbClr val="FFFFFF"/>
                </a:solidFill>
              </a:rPr>
              <a:t>AspireHigherNet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4E578E-234A-4E9C-B30D-FAB9A1425F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66" y="3614854"/>
            <a:ext cx="1886988" cy="188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60592C-23F3-40D1-A5D6-462863BB80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8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spire-higher.co.uk/" TargetMode="External"/><Relationship Id="rId3" Type="http://schemas.openxmlformats.org/officeDocument/2006/relationships/hyperlink" Target="https://northampton.onlinesurveys.ac.uk/online-survey-ah" TargetMode="External"/><Relationship Id="rId7" Type="http://schemas.openxmlformats.org/officeDocument/2006/relationships/hyperlink" Target="https://twitter.com/AspireHigherNe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ampton.onlinesurveys.ac.uk/online-survey-a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</a:t>
            </a:r>
            <a:r>
              <a:rPr lang="en-GB"/>
              <a:t>Transferable Skills:</a:t>
            </a:r>
            <a:br>
              <a:rPr lang="en-GB" dirty="0"/>
            </a:br>
            <a:r>
              <a:rPr lang="en-GB" dirty="0"/>
              <a:t>Adaptability    </a:t>
            </a:r>
          </a:p>
        </p:txBody>
      </p:sp>
    </p:spTree>
    <p:extLst>
      <p:ext uri="{BB962C8B-B14F-4D97-AF65-F5344CB8AC3E}">
        <p14:creationId xmlns:p14="http://schemas.microsoft.com/office/powerpoint/2010/main" val="226648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15B67E-3C72-46BC-857D-90E373026B2A}"/>
              </a:ext>
            </a:extLst>
          </p:cNvPr>
          <p:cNvSpPr txBox="1"/>
          <p:nvPr/>
        </p:nvSpPr>
        <p:spPr>
          <a:xfrm>
            <a:off x="1115209" y="761935"/>
            <a:ext cx="99615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Adaptability</a:t>
            </a: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task</a:t>
            </a:r>
            <a:endParaRPr kumimoji="0" lang="en-GB" sz="6000" b="1" i="0" u="none" strike="noStrike" kern="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3F7F59-0CF3-4BBC-A7AD-4BCC2A3170C8}"/>
              </a:ext>
            </a:extLst>
          </p:cNvPr>
          <p:cNvSpPr/>
          <p:nvPr/>
        </p:nvSpPr>
        <p:spPr>
          <a:xfrm>
            <a:off x="729449" y="3985879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Exploring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 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hange</a:t>
            </a:r>
            <a:r>
              <a:rPr lang="en-GB" sz="2400" dirty="0">
                <a:solidFill>
                  <a:prstClr val="black"/>
                </a:solidFill>
                <a:latin typeface="Arial MT Lt"/>
              </a:rPr>
              <a:t>, let’s make this simple!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4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37" y="365198"/>
            <a:ext cx="11753525" cy="1325563"/>
          </a:xfrm>
        </p:spPr>
        <p:txBody>
          <a:bodyPr/>
          <a:lstStyle/>
          <a:p>
            <a:pPr algn="ctr"/>
            <a:r>
              <a:rPr lang="en-GB" dirty="0"/>
              <a:t>Activity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C52384-7D78-4607-B8CB-83EDAC7A3652}"/>
              </a:ext>
            </a:extLst>
          </p:cNvPr>
          <p:cNvSpPr/>
          <p:nvPr/>
        </p:nvSpPr>
        <p:spPr>
          <a:xfrm>
            <a:off x="6248399" y="4614863"/>
            <a:ext cx="5004903" cy="1448001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Change is not always easy! Most people get comfortable in the routines they know, so you need to be adaptable.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2234783-B2AA-4EB6-BA99-71DDA1696FA5}"/>
              </a:ext>
            </a:extLst>
          </p:cNvPr>
          <p:cNvSpPr/>
          <p:nvPr/>
        </p:nvSpPr>
        <p:spPr>
          <a:xfrm>
            <a:off x="1592716" y="1408491"/>
            <a:ext cx="3563471" cy="2207530"/>
          </a:xfrm>
          <a:prstGeom prst="roundRect">
            <a:avLst>
              <a:gd name="adj" fmla="val 16667"/>
            </a:avLst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When we repeat an action over and over, our brain makes stronger pathway connections which is why it feels so easy. </a:t>
            </a:r>
          </a:p>
        </p:txBody>
      </p:sp>
      <p:sp>
        <p:nvSpPr>
          <p:cNvPr id="5" name="AutoShape 6" descr="How to succeed by cultivating adaptability for the future of work ...">
            <a:extLst>
              <a:ext uri="{FF2B5EF4-FFF2-40B4-BE49-F238E27FC236}">
                <a16:creationId xmlns:a16="http://schemas.microsoft.com/office/drawing/2014/main" id="{FB77A1FC-C309-45F4-8F67-DD0C473BC4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484766-4A30-4D50-8E2C-A75869A23ADD}"/>
              </a:ext>
            </a:extLst>
          </p:cNvPr>
          <p:cNvSpPr/>
          <p:nvPr/>
        </p:nvSpPr>
        <p:spPr>
          <a:xfrm>
            <a:off x="1592716" y="3855334"/>
            <a:ext cx="3563471" cy="2207530"/>
          </a:xfrm>
          <a:prstGeom prst="roundRect">
            <a:avLst>
              <a:gd name="adj" fmla="val 16667"/>
            </a:avLst>
          </a:prstGeom>
          <a:solidFill>
            <a:srgbClr val="E9375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Changing the action feels awkward at first, because our brain has to make a new pathway. It takes practice to make a new pathway strong.</a:t>
            </a:r>
          </a:p>
        </p:txBody>
      </p:sp>
      <p:pic>
        <p:nvPicPr>
          <p:cNvPr id="9" name="Picture 8" descr="Image of a brain with multicoloued dots and lines joined up to show connectivity">
            <a:extLst>
              <a:ext uri="{FF2B5EF4-FFF2-40B4-BE49-F238E27FC236}">
                <a16:creationId xmlns:a16="http://schemas.microsoft.com/office/drawing/2014/main" id="{27295172-83C6-4CAF-9EC4-EF16676E7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484">
            <a:off x="5761190" y="539862"/>
            <a:ext cx="5219455" cy="447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0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31" y="386704"/>
            <a:ext cx="11753525" cy="1325563"/>
          </a:xfrm>
        </p:spPr>
        <p:txBody>
          <a:bodyPr/>
          <a:lstStyle/>
          <a:p>
            <a:pPr algn="ctr"/>
            <a:r>
              <a:rPr lang="en-GB" dirty="0"/>
              <a:t>Activity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B35D6-CAB4-4F75-87D8-570023F42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2020" y="1167318"/>
            <a:ext cx="10515600" cy="4476819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9144E8-14C1-4AF8-BED1-5BB28069A66B}"/>
              </a:ext>
            </a:extLst>
          </p:cNvPr>
          <p:cNvSpPr/>
          <p:nvPr/>
        </p:nvSpPr>
        <p:spPr>
          <a:xfrm>
            <a:off x="1937678" y="4001106"/>
            <a:ext cx="8336830" cy="983392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Did you find it easy or hard to switch the way you cross your arms? Why do habits feel easier than new ways? 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1851E0-C898-4C5D-8DC2-895C1868BBE2}"/>
              </a:ext>
            </a:extLst>
          </p:cNvPr>
          <p:cNvSpPr/>
          <p:nvPr/>
        </p:nvSpPr>
        <p:spPr>
          <a:xfrm>
            <a:off x="4328642" y="1590341"/>
            <a:ext cx="3462354" cy="2024221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Cross your arms over your chest and then try and cross them the other way round.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C2DE90-4D48-408D-A88E-32D76848FB66}"/>
              </a:ext>
            </a:extLst>
          </p:cNvPr>
          <p:cNvSpPr/>
          <p:nvPr/>
        </p:nvSpPr>
        <p:spPr>
          <a:xfrm>
            <a:off x="1891404" y="5121914"/>
            <a:ext cx="8336830" cy="983392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See, habits are hard to change but it would get easier with practice.</a:t>
            </a:r>
          </a:p>
          <a:p>
            <a:r>
              <a:rPr lang="en-GB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 descr="Image of a female folding her arms">
            <a:extLst>
              <a:ext uri="{FF2B5EF4-FFF2-40B4-BE49-F238E27FC236}">
                <a16:creationId xmlns:a16="http://schemas.microsoft.com/office/drawing/2014/main" id="{480EB426-C837-4A5D-9A6F-02A6A12F5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479" y="520357"/>
            <a:ext cx="2284572" cy="3358385"/>
          </a:xfrm>
          <a:prstGeom prst="rect">
            <a:avLst/>
          </a:prstGeom>
        </p:spPr>
      </p:pic>
      <p:pic>
        <p:nvPicPr>
          <p:cNvPr id="1026" name="Picture 2" descr="Image of a male folding his arms">
            <a:extLst>
              <a:ext uri="{FF2B5EF4-FFF2-40B4-BE49-F238E27FC236}">
                <a16:creationId xmlns:a16="http://schemas.microsoft.com/office/drawing/2014/main" id="{89B42DAA-C74D-4247-B682-13C86AD3B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38" y="365125"/>
            <a:ext cx="2141026" cy="35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94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57" y="365125"/>
            <a:ext cx="11753525" cy="1325563"/>
          </a:xfrm>
        </p:spPr>
        <p:txBody>
          <a:bodyPr/>
          <a:lstStyle/>
          <a:p>
            <a:pPr algn="ctr"/>
            <a:r>
              <a:rPr lang="en-GB" dirty="0"/>
              <a:t>Activities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B35D6-CAB4-4F75-87D8-570023F42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2020" y="1039907"/>
            <a:ext cx="10515600" cy="650782"/>
          </a:xfrm>
        </p:spPr>
        <p:txBody>
          <a:bodyPr/>
          <a:lstStyle/>
          <a:p>
            <a:pPr marL="0" indent="0" algn="ctr">
              <a:buNone/>
            </a:pPr>
            <a:r>
              <a:rPr lang="en-GB" b="0" dirty="0">
                <a:solidFill>
                  <a:schemeClr val="tx1"/>
                </a:solidFill>
              </a:rPr>
              <a:t>Improve your adaptability by: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9144E8-14C1-4AF8-BED1-5BB28069A66B}"/>
              </a:ext>
            </a:extLst>
          </p:cNvPr>
          <p:cNvSpPr/>
          <p:nvPr/>
        </p:nvSpPr>
        <p:spPr>
          <a:xfrm>
            <a:off x="6981574" y="1672199"/>
            <a:ext cx="4625871" cy="2005573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Take risks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Start small, take risks as part of discussions, projects or how you present ideas.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1021D0-B91D-4EB2-A99F-011049B29FF2}"/>
              </a:ext>
            </a:extLst>
          </p:cNvPr>
          <p:cNvSpPr/>
          <p:nvPr/>
        </p:nvSpPr>
        <p:spPr>
          <a:xfrm>
            <a:off x="584553" y="3945026"/>
            <a:ext cx="4625871" cy="2005573"/>
          </a:xfrm>
          <a:prstGeom prst="roundRect">
            <a:avLst>
              <a:gd name="adj" fmla="val 16667"/>
            </a:avLst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b="1" dirty="0"/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Embrace Learning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People who are curious and stay curious tend to be adaptable - read, go to events, increase your networks.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DC011B-A360-4BAC-9EEA-31543A8A3813}"/>
              </a:ext>
            </a:extLst>
          </p:cNvPr>
          <p:cNvSpPr/>
          <p:nvPr/>
        </p:nvSpPr>
        <p:spPr>
          <a:xfrm>
            <a:off x="6981575" y="3937737"/>
            <a:ext cx="4625871" cy="2005573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Be open minded.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One of the best ways you can develop an open mind is to encourage others to do the same.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A1BBAC-720F-4B14-83A8-589995DB42DC}"/>
              </a:ext>
            </a:extLst>
          </p:cNvPr>
          <p:cNvSpPr/>
          <p:nvPr/>
        </p:nvSpPr>
        <p:spPr>
          <a:xfrm>
            <a:off x="584553" y="1672199"/>
            <a:ext cx="4625871" cy="2009773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Change your thought process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Let go of the ‘Well, that’s the way we’ve always done it’ mentality</a:t>
            </a:r>
            <a:r>
              <a:rPr lang="en-GB" sz="2400" b="1" dirty="0">
                <a:solidFill>
                  <a:schemeClr val="bg1"/>
                </a:solidFill>
              </a:rPr>
              <a:t>.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A clipboard with a tick in the middle">
            <a:extLst>
              <a:ext uri="{FF2B5EF4-FFF2-40B4-BE49-F238E27FC236}">
                <a16:creationId xmlns:a16="http://schemas.microsoft.com/office/drawing/2014/main" id="{A01C4126-81B5-4119-B985-F763198B8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24" y="2796397"/>
            <a:ext cx="1771151" cy="177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9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1D62-B922-4519-8A5C-144253A5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181" y="1399937"/>
            <a:ext cx="5496560" cy="451339"/>
          </a:xfrm>
        </p:spPr>
        <p:txBody>
          <a:bodyPr/>
          <a:lstStyle/>
          <a:p>
            <a:r>
              <a:rPr lang="en-GB" sz="2400" dirty="0">
                <a:solidFill>
                  <a:srgbClr val="6B355A"/>
                </a:solidFill>
              </a:rPr>
              <a:t>Don’t forget to complete our survey!</a:t>
            </a:r>
          </a:p>
        </p:txBody>
      </p:sp>
      <p:sp>
        <p:nvSpPr>
          <p:cNvPr id="3" name="Rectangle: Rounded Corners 2" descr="a box with rounded corners that contains the link to the Aspire Higher survey">
            <a:extLst>
              <a:ext uri="{FF2B5EF4-FFF2-40B4-BE49-F238E27FC236}">
                <a16:creationId xmlns:a16="http://schemas.microsoft.com/office/drawing/2014/main" id="{8FE6BD03-188B-4D20-83FE-CB11A57A484D}"/>
              </a:ext>
            </a:extLst>
          </p:cNvPr>
          <p:cNvSpPr/>
          <p:nvPr/>
        </p:nvSpPr>
        <p:spPr>
          <a:xfrm>
            <a:off x="3653790" y="4723742"/>
            <a:ext cx="4744720" cy="1152128"/>
          </a:xfrm>
          <a:prstGeom prst="roundRect">
            <a:avLst/>
          </a:prstGeom>
          <a:solidFill>
            <a:srgbClr val="A53959"/>
          </a:solidFill>
          <a:ln w="76200"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b="1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survey</a:t>
            </a:r>
            <a:r>
              <a:rPr lang="en-GB" sz="2400" b="1" u="sng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9AEF85-45A4-4B3F-84D3-FBCF58774AE6}"/>
              </a:ext>
            </a:extLst>
          </p:cNvPr>
          <p:cNvSpPr txBox="1">
            <a:spLocks/>
          </p:cNvSpPr>
          <p:nvPr/>
        </p:nvSpPr>
        <p:spPr>
          <a:xfrm>
            <a:off x="746760" y="56323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  <a:t>Help us to help you!</a:t>
            </a:r>
            <a:b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6BC29-8FBD-418F-9FA2-13154C632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6050">
            <a:off x="4053340" y="1490998"/>
            <a:ext cx="3902441" cy="3242470"/>
          </a:xfrm>
          <a:prstGeom prst="rect">
            <a:avLst/>
          </a:prstGeom>
        </p:spPr>
      </p:pic>
      <p:pic>
        <p:nvPicPr>
          <p:cNvPr id="9" name="Picture 2" descr="a timer showing two minutes to go">
            <a:extLst>
              <a:ext uri="{FF2B5EF4-FFF2-40B4-BE49-F238E27FC236}">
                <a16:creationId xmlns:a16="http://schemas.microsoft.com/office/drawing/2014/main" id="{D425CCBD-83FF-459F-9E82-8695BDB80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5"/>
          <a:stretch/>
        </p:blipFill>
        <p:spPr bwMode="auto">
          <a:xfrm rot="606653">
            <a:off x="10100572" y="127121"/>
            <a:ext cx="1641220" cy="190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the Aspire Higher logo">
            <a:extLst>
              <a:ext uri="{FF2B5EF4-FFF2-40B4-BE49-F238E27FC236}">
                <a16:creationId xmlns:a16="http://schemas.microsoft.com/office/drawing/2014/main" id="{391917D6-3B1D-4E32-944F-45EC914F3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9" y="4281629"/>
            <a:ext cx="884223" cy="8842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C3E9D83-64A1-488F-868D-CFAA7C4428FC}"/>
              </a:ext>
            </a:extLst>
          </p:cNvPr>
          <p:cNvSpPr/>
          <p:nvPr/>
        </p:nvSpPr>
        <p:spPr>
          <a:xfrm>
            <a:off x="8933060" y="5115140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A5395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@AspireHigherNet</a:t>
            </a:r>
            <a:endParaRPr lang="en-GB" dirty="0">
              <a:solidFill>
                <a:srgbClr val="A53959"/>
              </a:solidFill>
            </a:endParaRPr>
          </a:p>
        </p:txBody>
      </p:sp>
      <p:sp>
        <p:nvSpPr>
          <p:cNvPr id="24" name="Rectangle 23">
            <a:hlinkClick r:id="rId8"/>
            <a:extLst>
              <a:ext uri="{FF2B5EF4-FFF2-40B4-BE49-F238E27FC236}">
                <a16:creationId xmlns:a16="http://schemas.microsoft.com/office/drawing/2014/main" id="{EBF75375-05E6-40BB-B678-B0680A22BA6A}"/>
              </a:ext>
            </a:extLst>
          </p:cNvPr>
          <p:cNvSpPr/>
          <p:nvPr/>
        </p:nvSpPr>
        <p:spPr>
          <a:xfrm>
            <a:off x="929640" y="5115140"/>
            <a:ext cx="226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A53959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aspire-higher.co.uk/</a:t>
            </a:r>
            <a:r>
              <a:rPr lang="en-GB" dirty="0">
                <a:solidFill>
                  <a:srgbClr val="A53959"/>
                </a:solidFill>
              </a:rPr>
              <a:t> </a:t>
            </a:r>
          </a:p>
        </p:txBody>
      </p:sp>
      <p:pic>
        <p:nvPicPr>
          <p:cNvPr id="26" name="Picture 25" descr="the Twitter logo">
            <a:extLst>
              <a:ext uri="{FF2B5EF4-FFF2-40B4-BE49-F238E27FC236}">
                <a16:creationId xmlns:a16="http://schemas.microsoft.com/office/drawing/2014/main" id="{F593BA71-C0F8-4ABA-812E-A589C3A506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156" y="4419004"/>
            <a:ext cx="585773" cy="6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4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550A-0ACE-4B99-8F77-E6F00939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Transferable Skills:</a:t>
            </a:r>
            <a:br>
              <a:rPr lang="en-GB" dirty="0"/>
            </a:br>
            <a:r>
              <a:rPr lang="en-GB" dirty="0"/>
              <a:t>Adaptability </a:t>
            </a:r>
          </a:p>
        </p:txBody>
      </p:sp>
    </p:spTree>
    <p:extLst>
      <p:ext uri="{BB962C8B-B14F-4D97-AF65-F5344CB8AC3E}">
        <p14:creationId xmlns:p14="http://schemas.microsoft.com/office/powerpoint/2010/main" val="346232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10"/>
            <a:ext cx="10515600" cy="1325563"/>
          </a:xfrm>
        </p:spPr>
        <p:txBody>
          <a:bodyPr/>
          <a:lstStyle/>
          <a:p>
            <a:pPr algn="ctr"/>
            <a: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  <a:t>Help us to help you!</a:t>
            </a:r>
            <a:b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27C4DF-7D3D-41F4-A6D5-269C4509A0BD}"/>
              </a:ext>
            </a:extLst>
          </p:cNvPr>
          <p:cNvSpPr/>
          <p:nvPr/>
        </p:nvSpPr>
        <p:spPr>
          <a:xfrm>
            <a:off x="5085467" y="3244334"/>
            <a:ext cx="202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 us to help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1FD14-F2C2-438B-BF71-292801EFC4B8}"/>
              </a:ext>
            </a:extLst>
          </p:cNvPr>
          <p:cNvSpPr/>
          <p:nvPr/>
        </p:nvSpPr>
        <p:spPr>
          <a:xfrm>
            <a:off x="518160" y="1558530"/>
            <a:ext cx="112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B35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complete the survey – it takes just 2 minutes!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B35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will help us support you more in the future!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3F341A-5BC0-4E86-89F3-D457EDCC2C78}"/>
              </a:ext>
            </a:extLst>
          </p:cNvPr>
          <p:cNvSpPr/>
          <p:nvPr/>
        </p:nvSpPr>
        <p:spPr>
          <a:xfrm>
            <a:off x="3749040" y="4946652"/>
            <a:ext cx="4744720" cy="1152128"/>
          </a:xfrm>
          <a:prstGeom prst="roundRect">
            <a:avLst/>
          </a:prstGeom>
          <a:solidFill>
            <a:srgbClr val="A53959"/>
          </a:solidFill>
          <a:ln w="76200"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survey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44546A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Picture of a clock showing 2 minutes">
            <a:extLst>
              <a:ext uri="{FF2B5EF4-FFF2-40B4-BE49-F238E27FC236}">
                <a16:creationId xmlns:a16="http://schemas.microsoft.com/office/drawing/2014/main" id="{A27B71C1-78EE-4035-895E-F7A7E9C58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5"/>
          <a:stretch/>
        </p:blipFill>
        <p:spPr bwMode="auto">
          <a:xfrm rot="606653">
            <a:off x="10100572" y="127121"/>
            <a:ext cx="1641220" cy="190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icture of speach bubbles in different colours.">
            <a:extLst>
              <a:ext uri="{FF2B5EF4-FFF2-40B4-BE49-F238E27FC236}">
                <a16:creationId xmlns:a16="http://schemas.microsoft.com/office/drawing/2014/main" id="{35B81C69-2B51-47FE-9BA8-A34736CA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81" y="1958373"/>
            <a:ext cx="57150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1E4A85-1C48-764E-9A34-349BB3ED3021}"/>
              </a:ext>
            </a:extLst>
          </p:cNvPr>
          <p:cNvSpPr txBox="1"/>
          <p:nvPr/>
        </p:nvSpPr>
        <p:spPr>
          <a:xfrm>
            <a:off x="1115209" y="339852"/>
            <a:ext cx="99615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u="sng" spc="-130" dirty="0">
                <a:latin typeface="Arial" panose="020B0604020202020204" pitchFamily="34" charset="0"/>
                <a:cs typeface="Arial" panose="020B0604020202020204" pitchFamily="34" charset="0"/>
              </a:rPr>
              <a:t>Content of the session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D9D304-CA23-4B29-B661-2EE21D7AEC7E}"/>
              </a:ext>
            </a:extLst>
          </p:cNvPr>
          <p:cNvSpPr txBox="1"/>
          <p:nvPr/>
        </p:nvSpPr>
        <p:spPr>
          <a:xfrm>
            <a:off x="531225" y="1687369"/>
            <a:ext cx="108321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transferable skills and why are they important?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adaptability?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Adaptability task   </a:t>
            </a:r>
            <a:endParaRPr lang="en-GB" sz="3000" b="1" kern="0" spc="-120" dirty="0">
              <a:solidFill>
                <a:srgbClr val="9C5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b="1" kern="0" spc="-120" dirty="0">
              <a:solidFill>
                <a:srgbClr val="9C5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spc="-120" dirty="0">
              <a:solidFill>
                <a:srgbClr val="9C5F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49D14-D7AA-4B94-8387-D2417B3D61EB}"/>
              </a:ext>
            </a:extLst>
          </p:cNvPr>
          <p:cNvSpPr txBox="1"/>
          <p:nvPr/>
        </p:nvSpPr>
        <p:spPr>
          <a:xfrm>
            <a:off x="992864" y="761935"/>
            <a:ext cx="9961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transferable skills and why are </a:t>
            </a: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important?</a:t>
            </a: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011DAA-99A3-49A2-92A7-AD823BF6FB2E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It’s all about complimenting </a:t>
            </a:r>
            <a:r>
              <a:rPr lang="en-GB" sz="2400" dirty="0">
                <a:solidFill>
                  <a:prstClr val="black"/>
                </a:solidFill>
                <a:latin typeface="Arial MT Lt"/>
              </a:rPr>
              <a:t>your education!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are transferable skills?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B35D6-CAB4-4F75-87D8-570023F42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927" y="1099825"/>
            <a:ext cx="10515600" cy="4002088"/>
          </a:xfrm>
        </p:spPr>
        <p:txBody>
          <a:bodyPr/>
          <a:lstStyle/>
          <a:p>
            <a:pPr marL="0" indent="0" algn="ctr">
              <a:buNone/>
            </a:pPr>
            <a:r>
              <a:rPr lang="en-GB" b="0" dirty="0">
                <a:solidFill>
                  <a:schemeClr val="tx1"/>
                </a:solidFill>
              </a:rPr>
              <a:t>There are many transferable skills. </a:t>
            </a:r>
          </a:p>
          <a:p>
            <a:pPr marL="0" indent="0" algn="ctr">
              <a:buNone/>
            </a:pPr>
            <a:r>
              <a:rPr lang="en-GB" b="0" dirty="0">
                <a:solidFill>
                  <a:schemeClr val="tx1"/>
                </a:solidFill>
              </a:rPr>
              <a:t>In this session we will be focusing on Adaptability.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9E9AE1-8F34-455A-B208-5B39C5BE6166}"/>
              </a:ext>
            </a:extLst>
          </p:cNvPr>
          <p:cNvSpPr/>
          <p:nvPr/>
        </p:nvSpPr>
        <p:spPr>
          <a:xfrm>
            <a:off x="9077596" y="2417295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Communication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F299D9-C6D4-48E5-95B1-F6B0CBB32E27}"/>
              </a:ext>
            </a:extLst>
          </p:cNvPr>
          <p:cNvSpPr/>
          <p:nvPr/>
        </p:nvSpPr>
        <p:spPr>
          <a:xfrm>
            <a:off x="6249275" y="2418961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Proactivity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615CBD-6DE9-4E29-8B4A-FB0243F2D309}"/>
              </a:ext>
            </a:extLst>
          </p:cNvPr>
          <p:cNvSpPr/>
          <p:nvPr/>
        </p:nvSpPr>
        <p:spPr>
          <a:xfrm>
            <a:off x="6249275" y="4324089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Teamwork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C8CC68-1538-4475-BC8C-9F91E27511C6}"/>
              </a:ext>
            </a:extLst>
          </p:cNvPr>
          <p:cNvSpPr/>
          <p:nvPr/>
        </p:nvSpPr>
        <p:spPr>
          <a:xfrm>
            <a:off x="3418609" y="4324089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Leadership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67A522-217A-4D47-8EBD-2F89A48EA12D}"/>
              </a:ext>
            </a:extLst>
          </p:cNvPr>
          <p:cNvSpPr/>
          <p:nvPr/>
        </p:nvSpPr>
        <p:spPr>
          <a:xfrm>
            <a:off x="587943" y="4324089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Resilience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51D476-3209-4D94-89EF-86315E793B00}"/>
              </a:ext>
            </a:extLst>
          </p:cNvPr>
          <p:cNvSpPr/>
          <p:nvPr/>
        </p:nvSpPr>
        <p:spPr>
          <a:xfrm>
            <a:off x="3418609" y="2418961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Creativity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1FA6FF-BE50-4C21-A056-2C35EC3500E3}"/>
              </a:ext>
            </a:extLst>
          </p:cNvPr>
          <p:cNvSpPr/>
          <p:nvPr/>
        </p:nvSpPr>
        <p:spPr>
          <a:xfrm>
            <a:off x="587943" y="2449385"/>
            <a:ext cx="2524118" cy="1411810"/>
          </a:xfrm>
          <a:prstGeom prst="roundRect">
            <a:avLst/>
          </a:prstGeom>
          <a:solidFill>
            <a:srgbClr val="E9375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Adaptability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4ED50FD-D648-4363-B058-DB644C664F69}"/>
              </a:ext>
            </a:extLst>
          </p:cNvPr>
          <p:cNvSpPr/>
          <p:nvPr/>
        </p:nvSpPr>
        <p:spPr>
          <a:xfrm>
            <a:off x="9136230" y="4362503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Problem Solving </a:t>
            </a:r>
          </a:p>
        </p:txBody>
      </p:sp>
    </p:spTree>
    <p:extLst>
      <p:ext uri="{BB962C8B-B14F-4D97-AF65-F5344CB8AC3E}">
        <p14:creationId xmlns:p14="http://schemas.microsoft.com/office/powerpoint/2010/main" val="77721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Article Image">
            <a:extLst>
              <a:ext uri="{FF2B5EF4-FFF2-40B4-BE49-F238E27FC236}">
                <a16:creationId xmlns:a16="http://schemas.microsoft.com/office/drawing/2014/main" id="{79C7FC60-8DE7-4583-9E5B-C7334316EB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E241E-519E-4A04-BA67-A5BB0022AF88}"/>
              </a:ext>
            </a:extLst>
          </p:cNvPr>
          <p:cNvSpPr/>
          <p:nvPr/>
        </p:nvSpPr>
        <p:spPr>
          <a:xfrm>
            <a:off x="298600" y="326787"/>
            <a:ext cx="11594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/>
              <a:t>Why are transferable skills important?</a:t>
            </a:r>
          </a:p>
        </p:txBody>
      </p:sp>
      <p:pic>
        <p:nvPicPr>
          <p:cNvPr id="6" name="Picture 5" descr="Image of a circle showing Knowledge, Skills and Abilities all together. ">
            <a:extLst>
              <a:ext uri="{FF2B5EF4-FFF2-40B4-BE49-F238E27FC236}">
                <a16:creationId xmlns:a16="http://schemas.microsoft.com/office/drawing/2014/main" id="{2CDEDEA4-73FC-4CF0-B1B9-7FA4CF995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01" y="2316356"/>
            <a:ext cx="3246795" cy="324679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137519-2738-409C-ADA4-026602D28FE3}"/>
              </a:ext>
            </a:extLst>
          </p:cNvPr>
          <p:cNvSpPr/>
          <p:nvPr/>
        </p:nvSpPr>
        <p:spPr>
          <a:xfrm>
            <a:off x="4687331" y="2425201"/>
            <a:ext cx="7179321" cy="1411810"/>
          </a:xfrm>
          <a:prstGeom prst="roundRect">
            <a:avLst/>
          </a:prstGeom>
          <a:solidFill>
            <a:srgbClr val="E9375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They are skills developed from your previous professional experience, education or even extra curricular activities and hobbies.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F3FFBB-6ED6-475F-BD04-23910F27DF1B}"/>
              </a:ext>
            </a:extLst>
          </p:cNvPr>
          <p:cNvSpPr/>
          <p:nvPr/>
        </p:nvSpPr>
        <p:spPr>
          <a:xfrm>
            <a:off x="4602633" y="4260186"/>
            <a:ext cx="7179321" cy="1411810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These skills can be applied to a range scenarios where you thought you didn’t have any relevant experience.</a:t>
            </a:r>
          </a:p>
        </p:txBody>
      </p:sp>
    </p:spTree>
    <p:extLst>
      <p:ext uri="{BB962C8B-B14F-4D97-AF65-F5344CB8AC3E}">
        <p14:creationId xmlns:p14="http://schemas.microsoft.com/office/powerpoint/2010/main" val="46721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1334C2-6344-483C-B6B4-ACA78EF2C44A}"/>
              </a:ext>
            </a:extLst>
          </p:cNvPr>
          <p:cNvSpPr txBox="1"/>
          <p:nvPr/>
        </p:nvSpPr>
        <p:spPr>
          <a:xfrm>
            <a:off x="992864" y="761935"/>
            <a:ext cx="9961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adaptability? </a:t>
            </a: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DD05DF-B798-4C83-A2F8-E51475E042CC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So how can I change? How can I demonstrate I’m happy to change?</a:t>
            </a:r>
          </a:p>
        </p:txBody>
      </p:sp>
    </p:spTree>
    <p:extLst>
      <p:ext uri="{BB962C8B-B14F-4D97-AF65-F5344CB8AC3E}">
        <p14:creationId xmlns:p14="http://schemas.microsoft.com/office/powerpoint/2010/main" val="36199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56" y="241404"/>
            <a:ext cx="11753525" cy="1325563"/>
          </a:xfrm>
        </p:spPr>
        <p:txBody>
          <a:bodyPr/>
          <a:lstStyle/>
          <a:p>
            <a:pPr algn="ctr"/>
            <a:r>
              <a:rPr lang="en-GB" dirty="0"/>
              <a:t>Adaptability	</a:t>
            </a:r>
            <a:br>
              <a:rPr lang="en-GB" dirty="0"/>
            </a:b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0827814-940F-4FE3-9CC9-38A602DD8F65}"/>
              </a:ext>
            </a:extLst>
          </p:cNvPr>
          <p:cNvSpPr/>
          <p:nvPr/>
        </p:nvSpPr>
        <p:spPr>
          <a:xfrm>
            <a:off x="1302358" y="2025275"/>
            <a:ext cx="2593761" cy="1396603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Modifying your behaviour</a:t>
            </a:r>
            <a:r>
              <a:rPr lang="en-GB" sz="2200" dirty="0">
                <a:solidFill>
                  <a:schemeClr val="bg1"/>
                </a:solidFill>
              </a:rPr>
              <a:t> </a:t>
            </a:r>
            <a:endParaRPr lang="en-GB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B42360-A8B6-4882-8410-C892DF8AF563}"/>
              </a:ext>
            </a:extLst>
          </p:cNvPr>
          <p:cNvSpPr/>
          <p:nvPr/>
        </p:nvSpPr>
        <p:spPr>
          <a:xfrm>
            <a:off x="8223519" y="4240355"/>
            <a:ext cx="2593761" cy="1389482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Finding creative solutions 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A0FB35-BCAC-4216-8420-DAC24A09D0E6}"/>
              </a:ext>
            </a:extLst>
          </p:cNvPr>
          <p:cNvSpPr/>
          <p:nvPr/>
        </p:nvSpPr>
        <p:spPr>
          <a:xfrm>
            <a:off x="8223519" y="2025275"/>
            <a:ext cx="2593761" cy="1403725"/>
          </a:xfrm>
          <a:prstGeom prst="roundRect">
            <a:avLst/>
          </a:prstGeom>
          <a:solidFill>
            <a:srgbClr val="8A5873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Showing intellectual flexibility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C701EB-DA8E-47FF-AA32-2BF883AE0183}"/>
              </a:ext>
            </a:extLst>
          </p:cNvPr>
          <p:cNvSpPr/>
          <p:nvPr/>
        </p:nvSpPr>
        <p:spPr>
          <a:xfrm>
            <a:off x="1302358" y="4338494"/>
            <a:ext cx="2593761" cy="1396604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Being receptive to what is happening </a:t>
            </a:r>
          </a:p>
        </p:txBody>
      </p:sp>
      <p:sp>
        <p:nvSpPr>
          <p:cNvPr id="3" name="AutoShape 2" descr="3 Challenges That Prevent Your Company From Adapting To Change">
            <a:extLst>
              <a:ext uri="{FF2B5EF4-FFF2-40B4-BE49-F238E27FC236}">
                <a16:creationId xmlns:a16="http://schemas.microsoft.com/office/drawing/2014/main" id="{09BA71D8-E805-404B-9716-E17AB9041A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9FF5E-89AF-4639-8051-574F83F5ABBB}"/>
              </a:ext>
            </a:extLst>
          </p:cNvPr>
          <p:cNvSpPr txBox="1"/>
          <p:nvPr/>
        </p:nvSpPr>
        <p:spPr>
          <a:xfrm>
            <a:off x="1600795" y="1022466"/>
            <a:ext cx="8990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Adaptability is being able to successfully cope and thrive in changing conditions.</a:t>
            </a:r>
          </a:p>
        </p:txBody>
      </p:sp>
      <p:pic>
        <p:nvPicPr>
          <p:cNvPr id="6" name="Picture 5" descr="Image showing two arrowsweaving in between one another">
            <a:extLst>
              <a:ext uri="{FF2B5EF4-FFF2-40B4-BE49-F238E27FC236}">
                <a16:creationId xmlns:a16="http://schemas.microsoft.com/office/drawing/2014/main" id="{F045EABF-8015-448D-87B8-F0B2CA827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99" y="2259141"/>
            <a:ext cx="3234840" cy="32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9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0827814-940F-4FE3-9CC9-38A602DD8F65}"/>
              </a:ext>
            </a:extLst>
          </p:cNvPr>
          <p:cNvSpPr/>
          <p:nvPr/>
        </p:nvSpPr>
        <p:spPr>
          <a:xfrm>
            <a:off x="1688300" y="1701249"/>
            <a:ext cx="3377338" cy="1385632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Living abroad as part of an exchange programme and experiences cultures</a:t>
            </a:r>
          </a:p>
        </p:txBody>
      </p:sp>
      <p:sp>
        <p:nvSpPr>
          <p:cNvPr id="8" name="Rectangle: Rounded Corners 7" descr="Coloured hands held aloft to represent volunteering">
            <a:extLst>
              <a:ext uri="{FF2B5EF4-FFF2-40B4-BE49-F238E27FC236}">
                <a16:creationId xmlns:a16="http://schemas.microsoft.com/office/drawing/2014/main" id="{0EB42360-A8B6-4882-8410-C892DF8AF563}"/>
              </a:ext>
            </a:extLst>
          </p:cNvPr>
          <p:cNvSpPr/>
          <p:nvPr/>
        </p:nvSpPr>
        <p:spPr>
          <a:xfrm>
            <a:off x="6889812" y="4492968"/>
            <a:ext cx="3245226" cy="1417067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Voluntary work.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A0FB35-BCAC-4216-8420-DAC24A09D0E6}"/>
              </a:ext>
            </a:extLst>
          </p:cNvPr>
          <p:cNvSpPr/>
          <p:nvPr/>
        </p:nvSpPr>
        <p:spPr>
          <a:xfrm>
            <a:off x="6889812" y="1667924"/>
            <a:ext cx="3245226" cy="1418958"/>
          </a:xfrm>
          <a:prstGeom prst="roundRect">
            <a:avLst/>
          </a:prstGeom>
          <a:solidFill>
            <a:srgbClr val="8A5873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Balancing your study commitments with part-time work.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E2A076-BC19-4637-881E-DEDA8BFB9967}"/>
              </a:ext>
            </a:extLst>
          </p:cNvPr>
          <p:cNvSpPr/>
          <p:nvPr/>
        </p:nvSpPr>
        <p:spPr>
          <a:xfrm>
            <a:off x="1600794" y="4560250"/>
            <a:ext cx="3464843" cy="1349785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Work experience, particularly placements and internships.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D0AF4D-8E5B-47ED-B39F-C31C4C10DDF4}"/>
              </a:ext>
            </a:extLst>
          </p:cNvPr>
          <p:cNvSpPr txBox="1"/>
          <p:nvPr/>
        </p:nvSpPr>
        <p:spPr>
          <a:xfrm>
            <a:off x="1600795" y="1013937"/>
            <a:ext cx="8990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can I show adaptability through my own experiences?</a:t>
            </a:r>
          </a:p>
        </p:txBody>
      </p:sp>
      <p:pic>
        <p:nvPicPr>
          <p:cNvPr id="4" name="Picture 3" descr="Image of a plane flying around the world">
            <a:extLst>
              <a:ext uri="{FF2B5EF4-FFF2-40B4-BE49-F238E27FC236}">
                <a16:creationId xmlns:a16="http://schemas.microsoft.com/office/drawing/2014/main" id="{95D5A9AD-1D0D-47BA-9B82-883324BE7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5" y="2141982"/>
            <a:ext cx="1538304" cy="1538304"/>
          </a:xfrm>
          <a:prstGeom prst="rect">
            <a:avLst/>
          </a:prstGeom>
        </p:spPr>
      </p:pic>
      <p:pic>
        <p:nvPicPr>
          <p:cNvPr id="15" name="Picture 14" descr="A person holding up copies of a CV to show experience">
            <a:extLst>
              <a:ext uri="{FF2B5EF4-FFF2-40B4-BE49-F238E27FC236}">
                <a16:creationId xmlns:a16="http://schemas.microsoft.com/office/drawing/2014/main" id="{5A448B06-5496-49C9-9935-20A490B42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96" y="3679972"/>
            <a:ext cx="2587283" cy="13583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287BDD-0BE0-40E9-9D57-94C816121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706" y="3348000"/>
            <a:ext cx="1833548" cy="184207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58B6761-87C6-45F4-85C3-126F8830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Adaptability</a:t>
            </a:r>
          </a:p>
        </p:txBody>
      </p:sp>
      <p:pic>
        <p:nvPicPr>
          <p:cNvPr id="6" name="Picture 5" descr="Magnifying glass with the word 'job' inside">
            <a:extLst>
              <a:ext uri="{FF2B5EF4-FFF2-40B4-BE49-F238E27FC236}">
                <a16:creationId xmlns:a16="http://schemas.microsoft.com/office/drawing/2014/main" id="{3C6A3306-E16A-46E9-9DAF-450DE8CC7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9533">
            <a:off x="9960816" y="1360105"/>
            <a:ext cx="185578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57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70A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199EC0106CD24C9E494FE677B99E76" ma:contentTypeVersion="12" ma:contentTypeDescription="Create a new document." ma:contentTypeScope="" ma:versionID="7d27de631b135d17277fd3e00c879fa1">
  <xsd:schema xmlns:xsd="http://www.w3.org/2001/XMLSchema" xmlns:xs="http://www.w3.org/2001/XMLSchema" xmlns:p="http://schemas.microsoft.com/office/2006/metadata/properties" xmlns:ns2="21ede475-8dd6-476c-9b3d-8a2310c3645b" xmlns:ns3="ce9ee432-0e1b-47be-908a-5d8697065c14" targetNamespace="http://schemas.microsoft.com/office/2006/metadata/properties" ma:root="true" ma:fieldsID="e1eea30642e6687358e877b4693c6e2b" ns2:_="" ns3:_="">
    <xsd:import namespace="21ede475-8dd6-476c-9b3d-8a2310c3645b"/>
    <xsd:import namespace="ce9ee432-0e1b-47be-908a-5d8697065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de475-8dd6-476c-9b3d-8a2310c364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ee432-0e1b-47be-908a-5d8697065c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e9ee432-0e1b-47be-908a-5d8697065c1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0445C32-385E-428E-A7BC-DDEF5F77CE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ede475-8dd6-476c-9b3d-8a2310c3645b"/>
    <ds:schemaRef ds:uri="ce9ee432-0e1b-47be-908a-5d8697065c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E459A-B9D2-413D-9A99-F1A206E92A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CB49D-F4C4-4BAA-A3D5-15878D9B1F3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d833f47d-cf66-4f75-af90-d4bb35060a78"/>
    <ds:schemaRef ds:uri="http://schemas.openxmlformats.org/package/2006/metadata/core-properties"/>
    <ds:schemaRef ds:uri="1c95f2d8-01aa-4747-a464-5f63898d5f53"/>
    <ds:schemaRef ds:uri="http://www.w3.org/XML/1998/namespace"/>
    <ds:schemaRef ds:uri="http://purl.org/dc/dcmitype/"/>
    <ds:schemaRef ds:uri="ce9ee432-0e1b-47be-908a-5d8697065c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7035</TotalTime>
  <Words>1289</Words>
  <Application>Microsoft Office PowerPoint</Application>
  <PresentationFormat>Widescreen</PresentationFormat>
  <Paragraphs>200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MT Lt</vt:lpstr>
      <vt:lpstr>Calibri</vt:lpstr>
      <vt:lpstr>Office Theme</vt:lpstr>
      <vt:lpstr>Custom Design</vt:lpstr>
      <vt:lpstr>1_Custom Design</vt:lpstr>
      <vt:lpstr>3_Custom Design</vt:lpstr>
      <vt:lpstr>Developing Transferable Skills: Adaptability    </vt:lpstr>
      <vt:lpstr>Help us to help you! </vt:lpstr>
      <vt:lpstr>PowerPoint Presentation</vt:lpstr>
      <vt:lpstr>PowerPoint Presentation</vt:lpstr>
      <vt:lpstr>What are transferable skills?</vt:lpstr>
      <vt:lpstr>PowerPoint Presentation</vt:lpstr>
      <vt:lpstr>PowerPoint Presentation</vt:lpstr>
      <vt:lpstr>Adaptability  </vt:lpstr>
      <vt:lpstr>Adaptability</vt:lpstr>
      <vt:lpstr>PowerPoint Presentation</vt:lpstr>
      <vt:lpstr>Activity</vt:lpstr>
      <vt:lpstr>Activity  </vt:lpstr>
      <vt:lpstr>Activities  </vt:lpstr>
      <vt:lpstr>Don’t forget to complete our survey!</vt:lpstr>
      <vt:lpstr>Developing Transferable Skills: Adaptability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Pearce</dc:creator>
  <cp:lastModifiedBy>Colleen Galley</cp:lastModifiedBy>
  <cp:revision>143</cp:revision>
  <dcterms:created xsi:type="dcterms:W3CDTF">2019-09-11T07:44:27Z</dcterms:created>
  <dcterms:modified xsi:type="dcterms:W3CDTF">2022-08-03T11:07:44Z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0x010100B2199EC0106CD24C9E494FE677B99E76</vt:lpwstr>
  </property>
  <property fmtid="{D5CDD505-2E9C-101B-9397-08002B2CF9AE}" pid="3" name="Order">
    <vt:r8>1033600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