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29"/>
  </p:notesMasterIdLst>
  <p:sldIdLst>
    <p:sldId id="257" r:id="rId8"/>
    <p:sldId id="449" r:id="rId9"/>
    <p:sldId id="470" r:id="rId10"/>
    <p:sldId id="450" r:id="rId11"/>
    <p:sldId id="451" r:id="rId12"/>
    <p:sldId id="452" r:id="rId13"/>
    <p:sldId id="454" r:id="rId14"/>
    <p:sldId id="455" r:id="rId15"/>
    <p:sldId id="467" r:id="rId16"/>
    <p:sldId id="456" r:id="rId17"/>
    <p:sldId id="457" r:id="rId18"/>
    <p:sldId id="458" r:id="rId19"/>
    <p:sldId id="459" r:id="rId20"/>
    <p:sldId id="460" r:id="rId21"/>
    <p:sldId id="461" r:id="rId22"/>
    <p:sldId id="462" r:id="rId23"/>
    <p:sldId id="463" r:id="rId24"/>
    <p:sldId id="464" r:id="rId25"/>
    <p:sldId id="465" r:id="rId26"/>
    <p:sldId id="453"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8C5"/>
    <a:srgbClr val="9C5FB5"/>
    <a:srgbClr val="E93752"/>
    <a:srgbClr val="A53959"/>
    <a:srgbClr val="8A5873"/>
    <a:srgbClr val="6B355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389" autoAdjust="0"/>
  </p:normalViewPr>
  <p:slideViewPr>
    <p:cSldViewPr snapToGrid="0">
      <p:cViewPr varScale="1">
        <p:scale>
          <a:sx n="80" d="100"/>
          <a:sy n="80" d="100"/>
        </p:scale>
        <p:origin x="10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14/10/2020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 Smile! </a:t>
            </a:r>
          </a:p>
          <a:p>
            <a:endParaRPr lang="en-GB" dirty="0"/>
          </a:p>
          <a:p>
            <a:r>
              <a:rPr lang="en-GB" sz="1200" b="0" i="0" kern="1200" dirty="0">
                <a:solidFill>
                  <a:schemeClr val="tx1"/>
                </a:solidFill>
                <a:effectLst/>
                <a:latin typeface="+mn-lt"/>
                <a:ea typeface="+mn-ea"/>
                <a:cs typeface="+mn-cs"/>
              </a:rPr>
              <a:t>Explain Aspire Higher are University of Northampton, University of Bedford and University of Hertfordshire working together to increase participation in Higher Education.</a:t>
            </a:r>
            <a:endParaRPr lang="en-GB" dirty="0"/>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420822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Looking after yourself isn’t just about your mental health. Your physical health matters too. Your physical and mental health are very closely linked. Think about this for a minute – how do you feel after you’ve done something like sport or walking the dog or just going for a walk? Do you feel better?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it really is important to look after your physical health as well as your mental health – eat right, sleep plenty, make sure you stay hydrated and get some exercise. If you can’t go out for a walk, get out in the garden if you can or sit next to an open window for a while. Feel the air moving and listen the sounds (hopefully that’ll include some of the sounds of nature like birds singing!). there’s still plenty of ways to get your exercise inside – there are so many great online workouts for all ages and abilities and covering a wide range of things to do. It doesn’t matter what it is – just move your body!</a:t>
            </a:r>
          </a:p>
          <a:p>
            <a:endParaRPr lang="en-GB" dirty="0"/>
          </a:p>
          <a:p>
            <a:r>
              <a:rPr lang="en-GB" dirty="0"/>
              <a:t>Image Source: https://grantgilmour.com/assets/uploads/blog/o_20200501134743_take_care_of_your_self_transparent.png</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2461042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Sleep hygiene is probably one of the most important things to help deal with exam stress.  Getting plenty of sleep and having good sleep habits are especially important during the exam period. So, well before your exams start, work on your sleep hygiene and get some good habits going.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are 2 main routines to work on:</a:t>
            </a:r>
          </a:p>
          <a:p>
            <a:pPr lvl="0"/>
            <a:r>
              <a:rPr lang="en-GB" sz="1200" kern="1200" dirty="0">
                <a:solidFill>
                  <a:schemeClr val="tx1"/>
                </a:solidFill>
                <a:effectLst/>
                <a:latin typeface="+mn-lt"/>
                <a:ea typeface="+mn-ea"/>
                <a:cs typeface="+mn-cs"/>
              </a:rPr>
              <a:t>1. have a relaxing routine before bed that you do every night. Doing the same thing at the same time every night tells your brain to get ready to go to sleep so it starts to wind down and get your body ready for sleep. There is no one right routine, you need to figure out what works for you, but the best things to try are to have a warm shower or bath, do quiet activities like reading something relaxing, turn the light down a bit lower, stay away from screens for at least an hour and go to bed at the same time very night.</a:t>
            </a:r>
          </a:p>
          <a:p>
            <a:pPr lvl="0"/>
            <a:r>
              <a:rPr lang="en-GB" sz="1200" kern="1200" dirty="0">
                <a:solidFill>
                  <a:schemeClr val="tx1"/>
                </a:solidFill>
                <a:effectLst/>
                <a:latin typeface="+mn-lt"/>
                <a:ea typeface="+mn-ea"/>
                <a:cs typeface="+mn-cs"/>
              </a:rPr>
              <a:t>2. Stay away from stimulating things before bedtime – things to try include cutting back on the caffeine and don’t have any after 2pm, not eating big meals late in the evening, not playing videogames immediately before bed, doing regular exercise during the day (according to research, you get the most benefit in terms of sleep by exercising between 4 and 8 hours before bedtime).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Keep a diary of the things you try and what works.  This takes time – don’t think trying to get into good habits a week before the exams is going to solve lots of problems! You will feel better, but to get the most benefits, you need to be working on your sleep hygiene for months, not weeks or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Source: https://www.radianceomt.ca/wp-content/uploads/2019/05/bed-icon-transparent-2-1.png</a:t>
            </a: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2056490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looking after yourself in general then you’re already doing all the right things. These techniques are aimed at helping you when you find yourselves feeling stressed and anxious! To get the best out of these techniques, you need to practise them, not just so you know what you’re doing and which works best, but so that you know how they affect you and what to expect from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aren’t a magic bullet – they aren’t going to stop you feeling nervous or anxious but they will help you recognise and deal with those feelings to help you be calm and focussed and do/be the best you can.  </a:t>
            </a:r>
            <a:r>
              <a:rPr lang="en-GB" dirty="0"/>
              <a:t>They wont make feelings of anxiety or nerves go away, but they will help you acknowledge them and calm yourself down so you can work to your best ability. It comes back to the practise – the more you practise and the more you see how they affect your body, for example, slowing your pulse a little bit and stopping your mind going at a thousand miles and hour, the more effectively you can use them when you need them.</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268298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lets try a few of these techniques so you can see how they work.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54321 is a great way of distracting yourself, especially when you have a thought that won’t go away and it’s causing you feel stressed, or down or angry or even a bit panicky.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Let’s try this one together.  I’m not going to ask you to think about something that stresses you out. So we’ll use something neutral to practise with.  </a:t>
            </a:r>
          </a:p>
          <a:p>
            <a:r>
              <a:rPr lang="en-GB" sz="1200" kern="1200" dirty="0">
                <a:solidFill>
                  <a:schemeClr val="tx1"/>
                </a:solidFill>
                <a:effectLst/>
                <a:latin typeface="+mn-lt"/>
                <a:ea typeface="+mn-ea"/>
                <a:cs typeface="+mn-cs"/>
              </a:rPr>
              <a:t>First of all, picture something in your head that you can see very clearly – your pet, your favourite actor, a song that gets stuck in your head….</a:t>
            </a:r>
          </a:p>
          <a:p>
            <a:r>
              <a:rPr lang="en-GB" sz="1200" kern="1200" dirty="0">
                <a:solidFill>
                  <a:schemeClr val="tx1"/>
                </a:solidFill>
                <a:effectLst/>
                <a:latin typeface="+mn-lt"/>
                <a:ea typeface="+mn-ea"/>
                <a:cs typeface="+mn-cs"/>
              </a:rPr>
              <a:t>Now, look around you. Name 5 things you can see – say it out loud.</a:t>
            </a:r>
          </a:p>
          <a:p>
            <a:r>
              <a:rPr lang="en-GB" sz="1200" kern="1200" dirty="0">
                <a:solidFill>
                  <a:schemeClr val="tx1"/>
                </a:solidFill>
                <a:effectLst/>
                <a:latin typeface="+mn-lt"/>
                <a:ea typeface="+mn-ea"/>
                <a:cs typeface="+mn-cs"/>
              </a:rPr>
              <a:t>Next, touch 4 things that are near you – say the names out loud</a:t>
            </a:r>
          </a:p>
          <a:p>
            <a:r>
              <a:rPr lang="en-GB" sz="1200" kern="1200" dirty="0">
                <a:solidFill>
                  <a:schemeClr val="tx1"/>
                </a:solidFill>
                <a:effectLst/>
                <a:latin typeface="+mn-lt"/>
                <a:ea typeface="+mn-ea"/>
                <a:cs typeface="+mn-cs"/>
              </a:rPr>
              <a:t>Next, listen carefully and name out loud three things you can hear</a:t>
            </a:r>
          </a:p>
          <a:p>
            <a:r>
              <a:rPr lang="en-GB" sz="1200" kern="1200" dirty="0">
                <a:solidFill>
                  <a:schemeClr val="tx1"/>
                </a:solidFill>
                <a:effectLst/>
                <a:latin typeface="+mn-lt"/>
                <a:ea typeface="+mn-ea"/>
                <a:cs typeface="+mn-cs"/>
              </a:rPr>
              <a:t>Next, what can you smell? Name two things out loud.</a:t>
            </a:r>
          </a:p>
          <a:p>
            <a:r>
              <a:rPr lang="en-GB" sz="1200" kern="1200" dirty="0">
                <a:solidFill>
                  <a:schemeClr val="tx1"/>
                </a:solidFill>
                <a:effectLst/>
                <a:latin typeface="+mn-lt"/>
                <a:ea typeface="+mn-ea"/>
                <a:cs typeface="+mn-cs"/>
              </a:rPr>
              <a:t>Finally, what can you taste? What is the taste in your mouth right now – name it out loud.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Are you still thinking about the thing you were before you started? I hope not! If you give the 54321 process your full attention it breaks your train of thought and lets you start thinking about something else.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Source: https://www.bing.com/images/search?view=detailV2&amp;ccid=6IB%2fyhla&amp;id=CA4C19929F4F7CC4DA55668D2F9108FA497B9DA9&amp;thid=OIP.6IB_yhlaTqIN5m1YfPwzgQHaFt&amp;mediaurl=https%3a%2f%2fwebstockreview.net%2fimages%2f5-senses-clipart-transparent-4.png&amp;exph=800&amp;expw=1038&amp;q=senses+transparent&amp;simid=608039327884577549&amp;ck=C2086FC14CAFDD92EF52E21B3FBB82B5&amp;selectedIndex=2&amp;FORM=IRPRST&amp;ajaxhist=0</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2780656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know how to breathe right? You’d be surprised! Your breath is one of the key things that you can control and that can have a major impact on how you feel.  It can quickly bring your attention back to where it needs to be, help you focus and generally calm you down.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There’s 2 really straight forward ways you can try. You are in control of your breath – make sure you don’t overdo it and make yourself lightheaded on the out breath. Try both of them – lots of people prefer one to the other.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7/11 breathing</a:t>
            </a:r>
          </a:p>
          <a:p>
            <a:r>
              <a:rPr lang="en-GB" sz="1200" kern="1200" dirty="0">
                <a:solidFill>
                  <a:schemeClr val="tx1"/>
                </a:solidFill>
                <a:effectLst/>
                <a:latin typeface="+mn-lt"/>
                <a:ea typeface="+mn-ea"/>
                <a:cs typeface="+mn-cs"/>
              </a:rPr>
              <a:t>Breathe in for a count of 7 and out for a count of 11.  That’s it! You set the count and control your breath.  Pay attention to how you feel when you’re doing this – controlling your breath with help calm your heart beat, get more oxygen into your bloodstream so you feel more focussed and energised. Pay attention to how you feel doing this – you shouldn’t feel out of breath or have any discomfort.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Source: https://www.bing.com/images/search?view=detailV2&amp;ccid=Kpg228sf&amp;id=287C962B0A04F863C824F6C87FFF567BAC30C671&amp;thid=OIP.Kpg228sf5Eh6MknGUEjjiwHaIB&amp;mediaurl=http%3a%2f%2fwww.remember-to-breathe.org%2fimages%2fdreamstime_m_38900403.png&amp;exph=550&amp;expw=508&amp;q=breathing+transparent&amp;simid=608029986271203095&amp;ck=DA803A6F3A1FB12A5853856101399BC5&amp;selectedIndex=11&amp;FORM=IRPRST&amp;ajaxhist=0</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14</a:t>
            </a:fld>
            <a:endParaRPr lang="en-GB"/>
          </a:p>
        </p:txBody>
      </p:sp>
    </p:spTree>
    <p:extLst>
      <p:ext uri="{BB962C8B-B14F-4D97-AF65-F5344CB8AC3E}">
        <p14:creationId xmlns:p14="http://schemas.microsoft.com/office/powerpoint/2010/main" val="3246965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Breathe like no-one’s watching – they aren’t! Breathe in through your nose, fill your lungs and let your belly expand as you do. Then as you breathe out, push your belly in to empty the air out of your lungs. Pay attention to how you feel doing this – you shouldn’t feel out of breath or have any discomfort.</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15</a:t>
            </a:fld>
            <a:endParaRPr lang="en-GB"/>
          </a:p>
        </p:txBody>
      </p:sp>
    </p:spTree>
    <p:extLst>
      <p:ext uri="{BB962C8B-B14F-4D97-AF65-F5344CB8AC3E}">
        <p14:creationId xmlns:p14="http://schemas.microsoft.com/office/powerpoint/2010/main" val="2006309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one you can do anywhere and if you don’t want anyone to know, you can do it in a not very obvious way. This is a great, quick relaxation technique that just takes a few seconds to do but helps you feel relaxed quickly.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Drop your jaw. Make sure your tongue falls to the bottom of your mouth. If your mouth is open a little, you’re doing it right.</a:t>
            </a:r>
          </a:p>
          <a:p>
            <a:r>
              <a:rPr lang="en-GB" sz="1200" kern="1200" dirty="0">
                <a:solidFill>
                  <a:schemeClr val="tx1"/>
                </a:solidFill>
                <a:effectLst/>
                <a:latin typeface="+mn-lt"/>
                <a:ea typeface="+mn-ea"/>
                <a:cs typeface="+mn-cs"/>
              </a:rPr>
              <a:t>Drop your shoulders. Let them loosen and fall</a:t>
            </a:r>
          </a:p>
          <a:p>
            <a:r>
              <a:rPr lang="en-GB" sz="1200" kern="1200" dirty="0">
                <a:solidFill>
                  <a:schemeClr val="tx1"/>
                </a:solidFill>
                <a:effectLst/>
                <a:latin typeface="+mn-lt"/>
                <a:ea typeface="+mn-ea"/>
                <a:cs typeface="+mn-cs"/>
              </a:rPr>
              <a:t>Drop your stomach. Don’t hold it in tight; just let it go. Now notice how you feel. Has anything changed?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Source: https://upload.wikimedia.org/wikipedia/commons/9/92/Man_shadow_-_upper.png</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16</a:t>
            </a:fld>
            <a:endParaRPr lang="en-GB"/>
          </a:p>
        </p:txBody>
      </p:sp>
    </p:spTree>
    <p:extLst>
      <p:ext uri="{BB962C8B-B14F-4D97-AF65-F5344CB8AC3E}">
        <p14:creationId xmlns:p14="http://schemas.microsoft.com/office/powerpoint/2010/main" val="3228826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You’ve heard people say that if you say something often enough, you start to believe it? Well, its true and that’s what affirmations are about. </a:t>
            </a:r>
          </a:p>
          <a:p>
            <a:r>
              <a:rPr lang="en-GB" sz="1200" kern="1200" dirty="0">
                <a:solidFill>
                  <a:schemeClr val="tx1"/>
                </a:solidFill>
                <a:effectLst/>
                <a:latin typeface="+mn-lt"/>
                <a:ea typeface="+mn-ea"/>
                <a:cs typeface="+mn-cs"/>
              </a:rPr>
              <a:t>An affirmation is a positive statement that you tell yourself to give yourself a boost, encourage yourself, increase your confidence and demonstrate to yourself that you are in charge. You could try using one of the ones below or choose one of your own.</a:t>
            </a:r>
          </a:p>
          <a:p>
            <a:pPr lvl="0"/>
            <a:r>
              <a:rPr lang="en-GB" sz="1200" kern="1200" dirty="0">
                <a:solidFill>
                  <a:schemeClr val="tx1"/>
                </a:solidFill>
                <a:effectLst/>
                <a:latin typeface="+mn-lt"/>
                <a:ea typeface="+mn-ea"/>
                <a:cs typeface="+mn-cs"/>
              </a:rPr>
              <a:t>- I am relaxed and confident.</a:t>
            </a:r>
          </a:p>
          <a:p>
            <a:pPr lvl="0"/>
            <a:r>
              <a:rPr lang="en-GB" sz="1200" kern="1200" dirty="0">
                <a:solidFill>
                  <a:schemeClr val="tx1"/>
                </a:solidFill>
                <a:effectLst/>
                <a:latin typeface="+mn-lt"/>
                <a:ea typeface="+mn-ea"/>
                <a:cs typeface="+mn-cs"/>
              </a:rPr>
              <a:t>- I know everything I need to be successful.</a:t>
            </a:r>
          </a:p>
          <a:p>
            <a:pPr lvl="0"/>
            <a:r>
              <a:rPr lang="en-GB" sz="1200" kern="1200" dirty="0">
                <a:solidFill>
                  <a:schemeClr val="tx1"/>
                </a:solidFill>
                <a:effectLst/>
                <a:latin typeface="+mn-lt"/>
                <a:ea typeface="+mn-ea"/>
                <a:cs typeface="+mn-cs"/>
              </a:rPr>
              <a:t>- I love being challenged by interesting subjects.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Keep affirmations in the present tense, only use positive language and repeat them to yourself as much as you need to until it starts having the effect you want. Then you can use it when you need it to help keep you in control.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Source: https://www.affirmationpod.com/wp-content/uploads/2016/10/Affirmation-Pod-Facebook-Like-Page-Thumbs-Up.png</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17</a:t>
            </a:fld>
            <a:endParaRPr lang="en-GB"/>
          </a:p>
        </p:txBody>
      </p:sp>
    </p:spTree>
    <p:extLst>
      <p:ext uri="{BB962C8B-B14F-4D97-AF65-F5344CB8AC3E}">
        <p14:creationId xmlns:p14="http://schemas.microsoft.com/office/powerpoint/2010/main" val="488179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Yes, you will. This isn’t about stopping feelings – they are important and you’re feeling them for a reason.  This is about helping you recognise when you feel them and what you can do to help yourself stop feeling worse and feel more in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Image Source: https://www.bing.com/images/search?view=detailV2&amp;ccid=W%2b1tZBJD&amp;id=C25C5AD859E4C3F34CE962DF2E98764F39568FD8&amp;thid=OIP.W-1tZBJDS5W0kscGGgYLiAHaG9&amp;mediaurl=http%3a%2f%2fpluspng.com%2fimg-png%2fpng-emotions-faces-faces-and-emotions-600.png&amp;exph=564&amp;expw=600&amp;q=feelings++transparent&amp;simid=608031240369209748&amp;ck=1493AE7994FD0BA012AAE4F9B30BEC3B&amp;selectedIndex=4&amp;FORM=IRPRST&amp;ajaxhist=0 </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18</a:t>
            </a:fld>
            <a:endParaRPr lang="en-GB"/>
          </a:p>
        </p:txBody>
      </p:sp>
    </p:spTree>
    <p:extLst>
      <p:ext uri="{BB962C8B-B14F-4D97-AF65-F5344CB8AC3E}">
        <p14:creationId xmlns:p14="http://schemas.microsoft.com/office/powerpoint/2010/main" val="639279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more you practise, the easier doing these things will be and when you need them, they’ll work for you. Like any other skills, you need to put a bit of effort in now for a good outcome later.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its over to you now. Try out the different techniques and see what works best for you then keep them in your resilience toolbox. Take them out now and again and practise the ones that work best for you, so you have them handy when you need them. Use them when you need them so they help you get control of your calm.</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19</a:t>
            </a:fld>
            <a:endParaRPr lang="en-GB"/>
          </a:p>
        </p:txBody>
      </p:sp>
    </p:spTree>
    <p:extLst>
      <p:ext uri="{BB962C8B-B14F-4D97-AF65-F5344CB8AC3E}">
        <p14:creationId xmlns:p14="http://schemas.microsoft.com/office/powerpoint/2010/main" val="22012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aim of this session is to help you understand how taking some simple actions can help you cope with challenging situations, like exams, so you can be calm and perform at your best.  Its not about not having these feelings but about how we can help ourselves cope with them and not let them make worse. Its also not about counselling – the ideas and techniques you’ll learn about are for you to try out and practise to see what works best for you. If you think you need to talk to someone one-to-one about how you are feeling, its important that you tell someone, like a friend or family member or your GP, so they can help you to find the right support.</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3675296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 </a:t>
            </a:r>
          </a:p>
          <a:p>
            <a:endParaRPr lang="en-GB" dirty="0"/>
          </a:p>
          <a:p>
            <a:r>
              <a:rPr lang="en-GB" dirty="0"/>
              <a:t>Please complete the survey. </a:t>
            </a:r>
          </a:p>
          <a:p>
            <a:endParaRPr lang="en-GB" dirty="0"/>
          </a:p>
          <a:p>
            <a:r>
              <a:rPr lang="en-GB" dirty="0"/>
              <a:t>Photo source </a:t>
            </a:r>
            <a:r>
              <a:rPr lang="en-GB" dirty="0">
                <a:hlinkClick r:id="rId3"/>
              </a:rPr>
              <a:t>https://www.eurodrying2019.com/uk/page.asp?PID=97</a:t>
            </a:r>
            <a:endParaRPr lang="en-GB" dirty="0"/>
          </a:p>
          <a:p>
            <a:r>
              <a:rPr lang="en-GB" dirty="0"/>
              <a:t>Company logo: Twitter </a:t>
            </a:r>
          </a:p>
        </p:txBody>
      </p:sp>
      <p:sp>
        <p:nvSpPr>
          <p:cNvPr id="4" name="Slide Number Placeholder 3"/>
          <p:cNvSpPr>
            <a:spLocks noGrp="1"/>
          </p:cNvSpPr>
          <p:nvPr>
            <p:ph type="sldNum" sz="quarter" idx="10"/>
          </p:nvPr>
        </p:nvSpPr>
        <p:spPr/>
        <p:txBody>
          <a:bodyPr/>
          <a:lstStyle/>
          <a:p>
            <a:fld id="{7537C9D1-CDB2-4F96-A64D-1F58BFE53F84}" type="slidenum">
              <a:rPr lang="en-GB" smtClean="0"/>
              <a:t>20</a:t>
            </a:fld>
            <a:endParaRPr lang="en-GB"/>
          </a:p>
        </p:txBody>
      </p:sp>
    </p:spTree>
    <p:extLst>
      <p:ext uri="{BB962C8B-B14F-4D97-AF65-F5344CB8AC3E}">
        <p14:creationId xmlns:p14="http://schemas.microsoft.com/office/powerpoint/2010/main" val="4148454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21</a:t>
            </a:fld>
            <a:endParaRPr lang="en-GB"/>
          </a:p>
        </p:txBody>
      </p:sp>
    </p:spTree>
    <p:extLst>
      <p:ext uri="{BB962C8B-B14F-4D97-AF65-F5344CB8AC3E}">
        <p14:creationId xmlns:p14="http://schemas.microsoft.com/office/powerpoint/2010/main" val="313939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dirty="0">
                <a:solidFill>
                  <a:srgbClr val="6B355A"/>
                </a:solidFill>
              </a:rPr>
              <a:t>Help us to help you.</a:t>
            </a:r>
          </a:p>
          <a:p>
            <a:pPr algn="l"/>
            <a:r>
              <a:rPr lang="en-GB" sz="1200" b="0" dirty="0">
                <a:solidFill>
                  <a:srgbClr val="6B355A"/>
                </a:solidFill>
              </a:rPr>
              <a:t>Please complete the survey – it takes just 2 minutes!</a:t>
            </a:r>
          </a:p>
          <a:p>
            <a:pPr algn="l"/>
            <a:r>
              <a:rPr lang="en-GB" sz="1200" b="0" dirty="0">
                <a:solidFill>
                  <a:srgbClr val="6B355A"/>
                </a:solidFill>
              </a:rPr>
              <a:t>It will help us support you more in the future!</a:t>
            </a:r>
          </a:p>
          <a:p>
            <a:endParaRPr lang="en-GB" dirty="0"/>
          </a:p>
          <a:p>
            <a:r>
              <a:rPr lang="en-GB" dirty="0"/>
              <a:t>Picture source </a:t>
            </a:r>
            <a:r>
              <a:rPr lang="en-GB" dirty="0">
                <a:hlinkClick r:id="rId3"/>
              </a:rPr>
              <a:t>https://www.freepngimg.com/internet/feedback</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3</a:t>
            </a:fld>
            <a:endParaRPr lang="en-GB"/>
          </a:p>
        </p:txBody>
      </p:sp>
    </p:spTree>
    <p:extLst>
      <p:ext uri="{BB962C8B-B14F-4D97-AF65-F5344CB8AC3E}">
        <p14:creationId xmlns:p14="http://schemas.microsoft.com/office/powerpoint/2010/main" val="240550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of our big questions are about what stress and resilience are and how to recognise when you need to use one of your stress-busting techniques to help yourself.</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350625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Stress is a normal response we feel when we feel threatened by something. It triggers our fight or flight response. Basically, its evolved with humans to help us stay alive by running away from that dangerous animal or by fighting our way out when we’re cornered by warriors from the next tribe over.  Its still useful now too – in small doses.  All the healthy living tips you’ve been hearing throughout the Coronavirus Pandemic are part of dealing with the stressful situation and so is our resilience.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Another example is when you go into the exam room, take your driving test or be faced with a new situation, you might feel nervous. Again, that’s totally normal – your body has recognised a potentially stressful situation and flooded your body with a hormone called adrenalin as that’s the automatic reaction.  You can’t stop it happening, but you can take steps to bring down your stress levels and feel less nervous or anxious. That’s where resilience comes in.</a:t>
            </a:r>
          </a:p>
          <a:p>
            <a:endParaRPr lang="en-GB" dirty="0"/>
          </a:p>
          <a:p>
            <a:r>
              <a:rPr lang="en-GB" dirty="0"/>
              <a:t>Image Source: https://static.thenounproject.com/png/1760-200.png  </a:t>
            </a:r>
          </a:p>
        </p:txBody>
      </p:sp>
      <p:sp>
        <p:nvSpPr>
          <p:cNvPr id="4" name="Slide Number Placeholder 3"/>
          <p:cNvSpPr>
            <a:spLocks noGrp="1"/>
          </p:cNvSpPr>
          <p:nvPr>
            <p:ph type="sldNum" sz="quarter" idx="5"/>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56141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all have resilience – it the mental processes that helps us cope when things are a bit challenging and bounce back after we have gone through something difficult.  It’s something we can develop so we have a bigger reserve of mental energy to help us feel better when we feel stressed or are having a hard time. So the aim of this video series is introduce you to some ideas that you can use to try and help you manage your feelings in stressful situations and build your resilience up even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are a few things that really help with our resilience–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being positive. Using positive language really does make a difference to how you think and feel if you keep doing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Being able to regulate our emotions. Recognising what we’re feeling and why and recognising that feelings aren’t permanent and they pass is important to helping us cope with negative feelings.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Being able to learn when we don’t get things right. Being able to learn from getting things wrong is an important form of feedback and being able to use it really helps us see things in a different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Resilience is something we can develop so we have a bigger reserve of mental energy to help us feel better when we feel stressed or are having a hard time. So what I want do here is introduce you to some ideas that you can use to try and help you manage day-to-day stress and build your resilience up even more.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techniques you’ll learn here will, with a bit of practise, become part of your resilience toolkit and you can use them to help you to reclaim a calm and focussed state of mind so you can do your best to cope with what ever stressful situation you come up against. They are good for helping you now, during lockdown and the gradual return to life outside the home coming up over the rest of this year but they’re also useful for any stressful situation you find yourself needing a bit of calm in – exams, driving tests, job interviews, meeting your partner’s parents…..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Image Source: https://d30y9cdsu7xlg0.cloudfront.net/png/147367-200.png</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61858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&lt;talk through activity&gt;</a:t>
            </a:r>
          </a:p>
          <a:p>
            <a:endParaRPr lang="en-GB" dirty="0"/>
          </a:p>
          <a:p>
            <a:r>
              <a:rPr lang="en-GB" dirty="0"/>
              <a:t>Its very easy to see how we could have done things differently when we look back at how we have done things in the past as we are not as emotionally involved in the moment. Did you make the link between the situation and the feeling? We feel things in response to situations.  </a:t>
            </a:r>
            <a:r>
              <a:rPr lang="en-GB"/>
              <a:t>I know it sounds obvious but we do have a choice in how we respond and by being more resilient we can give ourselves the time to find a different response and to process things in a different (and hopefully better) way.</a:t>
            </a: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204768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build new tools into your resilience toolkit all your life and the more you practise them when you don’t need them, the more useful they will be when you do need them.  Try out each of the techniques we’re looking at today and see which ones work best for you.  You don’t have to use them all – you might find that one or two work better than the others for you. But you can only figure this out by trying them all.</a:t>
            </a:r>
          </a:p>
        </p:txBody>
      </p:sp>
      <p:sp>
        <p:nvSpPr>
          <p:cNvPr id="4" name="Slide Number Placeholder 3"/>
          <p:cNvSpPr>
            <a:spLocks noGrp="1"/>
          </p:cNvSpPr>
          <p:nvPr>
            <p:ph type="sldNum" sz="quarter" idx="5"/>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202284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we’ve said, resilience is your ability to deal with and bounce back from challenging situations.  Feeling stressed can be very challenging so developing skills that you can use in the moment is as important to resilience as being able to deal with challenges or difficult situations that might be lower stress. So the more tools that work for you that you have at your fingertips, and the more practised you are in using them, the better the result is for your mental wellbeing.</a:t>
            </a:r>
          </a:p>
          <a:p>
            <a:endParaRPr lang="en-GB" dirty="0"/>
          </a:p>
          <a:p>
            <a:r>
              <a:rPr lang="en-GB" dirty="0"/>
              <a:t>Image Source: https://angelairvin.files.wordpress.com/2014/12/black-icon-transparent-background.png?w=1387&amp;h=1519 </a:t>
            </a:r>
          </a:p>
        </p:txBody>
      </p:sp>
      <p:sp>
        <p:nvSpPr>
          <p:cNvPr id="4" name="Slide Number Placeholder 3"/>
          <p:cNvSpPr>
            <a:spLocks noGrp="1"/>
          </p:cNvSpPr>
          <p:nvPr>
            <p:ph type="sldNum" sz="quarter" idx="5"/>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120850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14/10/2020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5374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167512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7"/>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7" r:id="rId4"/>
    <p:sldLayoutId id="214748367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northampton.onlinesurveys.ac.uk/online-survey-ah"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Success with Stress</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Looking after yourself</a:t>
            </a:r>
            <a:br>
              <a:rPr lang="en-GB" dirty="0"/>
            </a:br>
            <a:r>
              <a:rPr lang="en-GB" sz="2400" b="0" dirty="0"/>
              <a:t>The basics…</a:t>
            </a:r>
          </a:p>
        </p:txBody>
      </p:sp>
      <p:sp>
        <p:nvSpPr>
          <p:cNvPr id="5" name="Rectangle: Rounded Corners 4" descr="a purple rectangle with rounded corners containing the text: eat right">
            <a:extLst>
              <a:ext uri="{FF2B5EF4-FFF2-40B4-BE49-F238E27FC236}">
                <a16:creationId xmlns:a16="http://schemas.microsoft.com/office/drawing/2014/main" id="{6ECC5959-2B68-40A7-BAF9-46EE842BDA4A}"/>
              </a:ext>
            </a:extLst>
          </p:cNvPr>
          <p:cNvSpPr/>
          <p:nvPr/>
        </p:nvSpPr>
        <p:spPr>
          <a:xfrm>
            <a:off x="1882950" y="1949987"/>
            <a:ext cx="2594423" cy="1409496"/>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Eat right</a:t>
            </a:r>
          </a:p>
        </p:txBody>
      </p:sp>
      <p:sp>
        <p:nvSpPr>
          <p:cNvPr id="6" name="Text Placeholder 5" descr="a red rectangle with rounded corners containing the text: sleep well">
            <a:extLst>
              <a:ext uri="{FF2B5EF4-FFF2-40B4-BE49-F238E27FC236}">
                <a16:creationId xmlns:a16="http://schemas.microsoft.com/office/drawing/2014/main" id="{77C3E6B5-ACAB-45A3-8B0E-29C67DA9648D}"/>
              </a:ext>
            </a:extLst>
          </p:cNvPr>
          <p:cNvSpPr>
            <a:spLocks noGrp="1"/>
          </p:cNvSpPr>
          <p:nvPr>
            <p:ph type="body" sz="quarter" idx="10"/>
          </p:nvPr>
        </p:nvSpPr>
        <p:spPr>
          <a:xfrm>
            <a:off x="7584865" y="1949987"/>
            <a:ext cx="2594423" cy="1409496"/>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b="0" dirty="0">
                <a:solidFill>
                  <a:schemeClr val="bg1"/>
                </a:solidFill>
              </a:rPr>
              <a:t>Sleep well</a:t>
            </a:r>
          </a:p>
        </p:txBody>
      </p:sp>
      <p:sp>
        <p:nvSpPr>
          <p:cNvPr id="7" name="Rectangle: Rounded Corners 6" descr="a purple rectangle with rounded corners containing the text: stay connected">
            <a:extLst>
              <a:ext uri="{FF2B5EF4-FFF2-40B4-BE49-F238E27FC236}">
                <a16:creationId xmlns:a16="http://schemas.microsoft.com/office/drawing/2014/main" id="{08466606-12F8-4D78-B6B2-F65CD772A23B}"/>
              </a:ext>
            </a:extLst>
          </p:cNvPr>
          <p:cNvSpPr/>
          <p:nvPr/>
        </p:nvSpPr>
        <p:spPr>
          <a:xfrm>
            <a:off x="7584866" y="4182232"/>
            <a:ext cx="2594423" cy="1409496"/>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Stay connected</a:t>
            </a:r>
          </a:p>
        </p:txBody>
      </p:sp>
      <p:sp>
        <p:nvSpPr>
          <p:cNvPr id="8" name="Text Placeholder 5" descr="a red rectangle with rounded corners containing the text: get some exercise">
            <a:extLst>
              <a:ext uri="{FF2B5EF4-FFF2-40B4-BE49-F238E27FC236}">
                <a16:creationId xmlns:a16="http://schemas.microsoft.com/office/drawing/2014/main" id="{9886703B-2E42-4A88-ADD2-DE1089DA9477}"/>
              </a:ext>
            </a:extLst>
          </p:cNvPr>
          <p:cNvSpPr txBox="1">
            <a:spLocks/>
          </p:cNvSpPr>
          <p:nvPr/>
        </p:nvSpPr>
        <p:spPr>
          <a:xfrm>
            <a:off x="1882950" y="4182232"/>
            <a:ext cx="2594423" cy="1409496"/>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Get some exercise</a:t>
            </a:r>
          </a:p>
        </p:txBody>
      </p:sp>
      <p:pic>
        <p:nvPicPr>
          <p:cNvPr id="4" name="Picture 3" descr="hands of two people, holding each other" title="hands">
            <a:extLst>
              <a:ext uri="{FF2B5EF4-FFF2-40B4-BE49-F238E27FC236}">
                <a16:creationId xmlns:a16="http://schemas.microsoft.com/office/drawing/2014/main" id="{2C4240C5-1C52-4AB3-B83D-FBEA0B252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286" y="2654735"/>
            <a:ext cx="4397428" cy="2284378"/>
          </a:xfrm>
          <a:prstGeom prst="rect">
            <a:avLst/>
          </a:prstGeom>
        </p:spPr>
      </p:pic>
    </p:spTree>
    <p:extLst>
      <p:ext uri="{BB962C8B-B14F-4D97-AF65-F5344CB8AC3E}">
        <p14:creationId xmlns:p14="http://schemas.microsoft.com/office/powerpoint/2010/main" val="106854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Sleep hygiene </a:t>
            </a:r>
          </a:p>
        </p:txBody>
      </p:sp>
      <p:sp>
        <p:nvSpPr>
          <p:cNvPr id="5" name="Rectangle: Rounded Corners 4" descr="a purple rectangle with rounded corners containing the text: have a relaxing routine before bed">
            <a:extLst>
              <a:ext uri="{FF2B5EF4-FFF2-40B4-BE49-F238E27FC236}">
                <a16:creationId xmlns:a16="http://schemas.microsoft.com/office/drawing/2014/main" id="{6ECC5959-2B68-40A7-BAF9-46EE842BDA4A}"/>
              </a:ext>
            </a:extLst>
          </p:cNvPr>
          <p:cNvSpPr/>
          <p:nvPr/>
        </p:nvSpPr>
        <p:spPr>
          <a:xfrm>
            <a:off x="1401113" y="1916849"/>
            <a:ext cx="2962260" cy="1187076"/>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Have a relaxing routine before bed</a:t>
            </a:r>
          </a:p>
        </p:txBody>
      </p:sp>
      <p:sp>
        <p:nvSpPr>
          <p:cNvPr id="6" name="Text Placeholder 5" descr="a red square with rounded corners containing the text: stay away from stimulating things before bedtime">
            <a:extLst>
              <a:ext uri="{FF2B5EF4-FFF2-40B4-BE49-F238E27FC236}">
                <a16:creationId xmlns:a16="http://schemas.microsoft.com/office/drawing/2014/main" id="{77C3E6B5-ACAB-45A3-8B0E-29C67DA9648D}"/>
              </a:ext>
            </a:extLst>
          </p:cNvPr>
          <p:cNvSpPr>
            <a:spLocks noGrp="1"/>
          </p:cNvSpPr>
          <p:nvPr>
            <p:ph type="body" sz="quarter" idx="10"/>
          </p:nvPr>
        </p:nvSpPr>
        <p:spPr>
          <a:xfrm>
            <a:off x="7828627" y="1916849"/>
            <a:ext cx="2962260" cy="1187076"/>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b="0" dirty="0">
                <a:solidFill>
                  <a:schemeClr val="bg1"/>
                </a:solidFill>
              </a:rPr>
              <a:t>Stay away from stimulating things before bed</a:t>
            </a:r>
            <a:endParaRPr lang="en-GB" sz="2400" b="0" dirty="0">
              <a:solidFill>
                <a:schemeClr val="bg1"/>
              </a:solidFill>
            </a:endParaRPr>
          </a:p>
        </p:txBody>
      </p:sp>
      <p:sp>
        <p:nvSpPr>
          <p:cNvPr id="7" name="Rectangle: Rounded Corners 6" descr="a purple rectangle with rounded corners containing the text: keep a sleep diary">
            <a:extLst>
              <a:ext uri="{FF2B5EF4-FFF2-40B4-BE49-F238E27FC236}">
                <a16:creationId xmlns:a16="http://schemas.microsoft.com/office/drawing/2014/main" id="{08466606-12F8-4D78-B6B2-F65CD772A23B}"/>
              </a:ext>
            </a:extLst>
          </p:cNvPr>
          <p:cNvSpPr/>
          <p:nvPr/>
        </p:nvSpPr>
        <p:spPr>
          <a:xfrm>
            <a:off x="7828627" y="4064873"/>
            <a:ext cx="2962260" cy="1187076"/>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Keep a sleep diary</a:t>
            </a:r>
          </a:p>
        </p:txBody>
      </p:sp>
      <p:sp>
        <p:nvSpPr>
          <p:cNvPr id="8" name="Text Placeholder 5" descr="a red rectangle with rounded corners containing the text: get some exercise">
            <a:extLst>
              <a:ext uri="{FF2B5EF4-FFF2-40B4-BE49-F238E27FC236}">
                <a16:creationId xmlns:a16="http://schemas.microsoft.com/office/drawing/2014/main" id="{9886703B-2E42-4A88-ADD2-DE1089DA9477}"/>
              </a:ext>
            </a:extLst>
          </p:cNvPr>
          <p:cNvSpPr txBox="1">
            <a:spLocks/>
          </p:cNvSpPr>
          <p:nvPr/>
        </p:nvSpPr>
        <p:spPr>
          <a:xfrm>
            <a:off x="1401113" y="4064873"/>
            <a:ext cx="2962260" cy="1187076"/>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Get some exercise</a:t>
            </a:r>
          </a:p>
        </p:txBody>
      </p:sp>
      <p:pic>
        <p:nvPicPr>
          <p:cNvPr id="4" name="Picture 3" descr="Person sleeping in bed with a half moon above them" title="Sleep">
            <a:extLst>
              <a:ext uri="{FF2B5EF4-FFF2-40B4-BE49-F238E27FC236}">
                <a16:creationId xmlns:a16="http://schemas.microsoft.com/office/drawing/2014/main" id="{D78D57C3-2653-4B29-9852-3FB92D13E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831" y="2613763"/>
            <a:ext cx="2346338" cy="1862705"/>
          </a:xfrm>
          <a:prstGeom prst="rect">
            <a:avLst/>
          </a:prstGeom>
        </p:spPr>
      </p:pic>
    </p:spTree>
    <p:extLst>
      <p:ext uri="{BB962C8B-B14F-4D97-AF65-F5344CB8AC3E}">
        <p14:creationId xmlns:p14="http://schemas.microsoft.com/office/powerpoint/2010/main" val="291391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How does this work?</a:t>
            </a:r>
          </a:p>
        </p:txBody>
      </p:sp>
      <p:sp>
        <p:nvSpPr>
          <p:cNvPr id="5" name="Rectangle: Rounded Corners 4" descr="a purple rectangle with rounded corners containing the text: nervous is normal">
            <a:extLst>
              <a:ext uri="{FF2B5EF4-FFF2-40B4-BE49-F238E27FC236}">
                <a16:creationId xmlns:a16="http://schemas.microsoft.com/office/drawing/2014/main" id="{6ECC5959-2B68-40A7-BAF9-46EE842BDA4A}"/>
              </a:ext>
            </a:extLst>
          </p:cNvPr>
          <p:cNvSpPr/>
          <p:nvPr/>
        </p:nvSpPr>
        <p:spPr>
          <a:xfrm>
            <a:off x="1317650" y="1690688"/>
            <a:ext cx="3947412" cy="20402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Nervous is normal.</a:t>
            </a:r>
          </a:p>
        </p:txBody>
      </p:sp>
      <p:sp>
        <p:nvSpPr>
          <p:cNvPr id="6" name="Text Placeholder 5" descr="a red rectangle with rounded corners containing the text: practise these techniques to reduce your nerves">
            <a:extLst>
              <a:ext uri="{FF2B5EF4-FFF2-40B4-BE49-F238E27FC236}">
                <a16:creationId xmlns:a16="http://schemas.microsoft.com/office/drawing/2014/main" id="{77C3E6B5-ACAB-45A3-8B0E-29C67DA9648D}"/>
              </a:ext>
            </a:extLst>
          </p:cNvPr>
          <p:cNvSpPr>
            <a:spLocks noGrp="1"/>
          </p:cNvSpPr>
          <p:nvPr>
            <p:ph type="body" sz="quarter" idx="10"/>
          </p:nvPr>
        </p:nvSpPr>
        <p:spPr>
          <a:xfrm>
            <a:off x="6926941" y="1690688"/>
            <a:ext cx="3947410" cy="204020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b="0" dirty="0">
                <a:solidFill>
                  <a:schemeClr val="bg1"/>
                </a:solidFill>
              </a:rPr>
              <a:t>Practise these techniques to help reduce your nerves.</a:t>
            </a:r>
          </a:p>
        </p:txBody>
      </p:sp>
      <p:sp>
        <p:nvSpPr>
          <p:cNvPr id="9" name="Text Placeholder 5" descr="a red rectangle with rounded corners containing the text: as we go through the different techniques, try each one out for yourself">
            <a:extLst>
              <a:ext uri="{FF2B5EF4-FFF2-40B4-BE49-F238E27FC236}">
                <a16:creationId xmlns:a16="http://schemas.microsoft.com/office/drawing/2014/main" id="{9641308A-3E41-412B-BC2F-99D8C398B63F}"/>
              </a:ext>
            </a:extLst>
          </p:cNvPr>
          <p:cNvSpPr txBox="1">
            <a:spLocks/>
          </p:cNvSpPr>
          <p:nvPr/>
        </p:nvSpPr>
        <p:spPr>
          <a:xfrm>
            <a:off x="4122295" y="4036352"/>
            <a:ext cx="3947410" cy="2040203"/>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b="0" dirty="0">
                <a:solidFill>
                  <a:schemeClr val="bg1"/>
                </a:solidFill>
              </a:rPr>
              <a:t>As we go through the different techniques, try each one out for yourself.</a:t>
            </a:r>
          </a:p>
        </p:txBody>
      </p:sp>
    </p:spTree>
    <p:extLst>
      <p:ext uri="{BB962C8B-B14F-4D97-AF65-F5344CB8AC3E}">
        <p14:creationId xmlns:p14="http://schemas.microsoft.com/office/powerpoint/2010/main" val="127182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5, 4, 3, 2, 1</a:t>
            </a:r>
          </a:p>
        </p:txBody>
      </p:sp>
      <p:sp>
        <p:nvSpPr>
          <p:cNvPr id="6" name="Text Placeholder 5" descr="a red rectangle with rounded corners containing the text: works by taking your focus away from the thought and onto something else">
            <a:extLst>
              <a:ext uri="{FF2B5EF4-FFF2-40B4-BE49-F238E27FC236}">
                <a16:creationId xmlns:a16="http://schemas.microsoft.com/office/drawing/2014/main" id="{77C3E6B5-ACAB-45A3-8B0E-29C67DA9648D}"/>
              </a:ext>
            </a:extLst>
          </p:cNvPr>
          <p:cNvSpPr>
            <a:spLocks noGrp="1"/>
          </p:cNvSpPr>
          <p:nvPr>
            <p:ph type="body" sz="quarter" idx="10"/>
          </p:nvPr>
        </p:nvSpPr>
        <p:spPr>
          <a:xfrm>
            <a:off x="938462" y="2027377"/>
            <a:ext cx="10415337" cy="699327"/>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b="0" dirty="0">
                <a:solidFill>
                  <a:schemeClr val="bg1"/>
                </a:solidFill>
              </a:rPr>
              <a:t>Works by taking your focus away from the thought and onto something else</a:t>
            </a:r>
            <a:endParaRPr lang="en-GB" sz="2400" b="0" dirty="0">
              <a:solidFill>
                <a:schemeClr val="bg1"/>
              </a:solidFill>
            </a:endParaRPr>
          </a:p>
        </p:txBody>
      </p:sp>
      <p:sp>
        <p:nvSpPr>
          <p:cNvPr id="8" name="Text Placeholder 5" descr="a red rectangle with rounded corners containign the text:&#10;name out loud:&#10;5 things you can see; 4 things you can touch; 3 things you can hear; 2 things you can smell; 1 thing you can taste">
            <a:extLst>
              <a:ext uri="{FF2B5EF4-FFF2-40B4-BE49-F238E27FC236}">
                <a16:creationId xmlns:a16="http://schemas.microsoft.com/office/drawing/2014/main" id="{9886703B-2E42-4A88-ADD2-DE1089DA9477}"/>
              </a:ext>
            </a:extLst>
          </p:cNvPr>
          <p:cNvSpPr txBox="1">
            <a:spLocks/>
          </p:cNvSpPr>
          <p:nvPr/>
        </p:nvSpPr>
        <p:spPr>
          <a:xfrm>
            <a:off x="938462" y="2944060"/>
            <a:ext cx="5029201" cy="3056021"/>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dirty="0">
                <a:solidFill>
                  <a:schemeClr val="bg1"/>
                </a:solidFill>
              </a:rPr>
              <a:t>Name out loud:</a:t>
            </a:r>
          </a:p>
          <a:p>
            <a:pPr marL="0" indent="0" algn="ctr">
              <a:buNone/>
            </a:pPr>
            <a:r>
              <a:rPr lang="en-GB" b="0" dirty="0">
                <a:solidFill>
                  <a:schemeClr val="bg1"/>
                </a:solidFill>
              </a:rPr>
              <a:t>5 things you can see.</a:t>
            </a:r>
          </a:p>
          <a:p>
            <a:pPr marL="0" indent="0" algn="ctr">
              <a:buNone/>
            </a:pPr>
            <a:r>
              <a:rPr lang="en-GB" b="0" dirty="0">
                <a:solidFill>
                  <a:schemeClr val="bg1"/>
                </a:solidFill>
              </a:rPr>
              <a:t>4 things you can touch.</a:t>
            </a:r>
          </a:p>
          <a:p>
            <a:pPr marL="0" indent="0" algn="ctr">
              <a:buNone/>
            </a:pPr>
            <a:r>
              <a:rPr lang="en-GB" b="0" dirty="0">
                <a:solidFill>
                  <a:schemeClr val="bg1"/>
                </a:solidFill>
              </a:rPr>
              <a:t>3 things you can hear.</a:t>
            </a:r>
          </a:p>
          <a:p>
            <a:pPr marL="0" indent="0" algn="ctr">
              <a:buNone/>
            </a:pPr>
            <a:r>
              <a:rPr lang="en-GB" b="0" dirty="0">
                <a:solidFill>
                  <a:schemeClr val="bg1"/>
                </a:solidFill>
              </a:rPr>
              <a:t>2 things you can smell.</a:t>
            </a:r>
          </a:p>
          <a:p>
            <a:pPr marL="0" indent="0" algn="ctr">
              <a:buNone/>
            </a:pPr>
            <a:r>
              <a:rPr lang="en-GB" b="0" dirty="0">
                <a:solidFill>
                  <a:schemeClr val="bg1"/>
                </a:solidFill>
              </a:rPr>
              <a:t>1 thing you can taste.</a:t>
            </a:r>
          </a:p>
        </p:txBody>
      </p:sp>
      <p:sp>
        <p:nvSpPr>
          <p:cNvPr id="5" name="Rectangle: Rounded Corners 4" descr="a purple rectangle with rounded corners containing the text: good for breaking a thought that wont go away">
            <a:extLst>
              <a:ext uri="{FF2B5EF4-FFF2-40B4-BE49-F238E27FC236}">
                <a16:creationId xmlns:a16="http://schemas.microsoft.com/office/drawing/2014/main" id="{6ECC5959-2B68-40A7-BAF9-46EE842BDA4A}"/>
              </a:ext>
            </a:extLst>
          </p:cNvPr>
          <p:cNvSpPr/>
          <p:nvPr/>
        </p:nvSpPr>
        <p:spPr>
          <a:xfrm>
            <a:off x="938462" y="1196251"/>
            <a:ext cx="10415337" cy="699327"/>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breaking a thought that won’t go away</a:t>
            </a:r>
          </a:p>
        </p:txBody>
      </p:sp>
      <p:pic>
        <p:nvPicPr>
          <p:cNvPr id="4" name="Picture 3" descr="A human head with pink bubbles shooting off each representing one of the human senses" title="Senses">
            <a:extLst>
              <a:ext uri="{FF2B5EF4-FFF2-40B4-BE49-F238E27FC236}">
                <a16:creationId xmlns:a16="http://schemas.microsoft.com/office/drawing/2014/main" id="{CC3E61D6-005D-4DFB-896F-77F73F3AA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989" y="2944060"/>
            <a:ext cx="4105686" cy="3164305"/>
          </a:xfrm>
          <a:prstGeom prst="rect">
            <a:avLst/>
          </a:prstGeom>
        </p:spPr>
      </p:pic>
    </p:spTree>
    <p:extLst>
      <p:ext uri="{BB962C8B-B14F-4D97-AF65-F5344CB8AC3E}">
        <p14:creationId xmlns:p14="http://schemas.microsoft.com/office/powerpoint/2010/main" val="101488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7/11 breathing</a:t>
            </a:r>
          </a:p>
        </p:txBody>
      </p:sp>
      <p:sp>
        <p:nvSpPr>
          <p:cNvPr id="12" name="Text Placeholder 5" descr="a red rectangle with rounded corners containing the text: works by taking your focus away from the thought and onto something else">
            <a:extLst>
              <a:ext uri="{FF2B5EF4-FFF2-40B4-BE49-F238E27FC236}">
                <a16:creationId xmlns:a16="http://schemas.microsoft.com/office/drawing/2014/main" id="{69E0FBE7-3E39-4212-881E-77F345495F72}"/>
              </a:ext>
            </a:extLst>
          </p:cNvPr>
          <p:cNvSpPr txBox="1">
            <a:spLocks/>
          </p:cNvSpPr>
          <p:nvPr/>
        </p:nvSpPr>
        <p:spPr>
          <a:xfrm>
            <a:off x="938462" y="2027377"/>
            <a:ext cx="10415337" cy="699327"/>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b="0" dirty="0">
                <a:solidFill>
                  <a:schemeClr val="bg1"/>
                </a:solidFill>
              </a:rPr>
              <a:t>Works by taking your focus away from the thought and onto something else</a:t>
            </a:r>
          </a:p>
        </p:txBody>
      </p:sp>
      <p:sp>
        <p:nvSpPr>
          <p:cNvPr id="13" name="Text Placeholder 5" descr="a red rectangle with rounded corners containign the text:&#10;name out loud:&#10;5 things you can see; 4 things you can touch; 3 things you can hear; 2 things you can smell; 1 thing you can taste">
            <a:extLst>
              <a:ext uri="{FF2B5EF4-FFF2-40B4-BE49-F238E27FC236}">
                <a16:creationId xmlns:a16="http://schemas.microsoft.com/office/drawing/2014/main" id="{2DFD033F-78C6-48CF-ABDE-27C708F8EA13}"/>
              </a:ext>
            </a:extLst>
          </p:cNvPr>
          <p:cNvSpPr txBox="1">
            <a:spLocks/>
          </p:cNvSpPr>
          <p:nvPr/>
        </p:nvSpPr>
        <p:spPr>
          <a:xfrm>
            <a:off x="6324598" y="2956091"/>
            <a:ext cx="5029201" cy="3056021"/>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endParaRPr lang="en-GB" b="0" dirty="0">
              <a:solidFill>
                <a:schemeClr val="bg1"/>
              </a:solidFill>
            </a:endParaRPr>
          </a:p>
          <a:p>
            <a:pPr marL="0" indent="0" algn="ctr">
              <a:buNone/>
            </a:pPr>
            <a:r>
              <a:rPr lang="en-GB" b="0" dirty="0">
                <a:solidFill>
                  <a:schemeClr val="bg1"/>
                </a:solidFill>
              </a:rPr>
              <a:t>Breathe in for a count of 7.</a:t>
            </a:r>
          </a:p>
          <a:p>
            <a:pPr marL="0" indent="0" algn="ctr">
              <a:buNone/>
            </a:pPr>
            <a:r>
              <a:rPr lang="en-GB" b="0" dirty="0">
                <a:solidFill>
                  <a:schemeClr val="bg1"/>
                </a:solidFill>
              </a:rPr>
              <a:t>Breathe out for a count of 11.</a:t>
            </a:r>
          </a:p>
          <a:p>
            <a:pPr marL="0" indent="0" algn="ctr">
              <a:buNone/>
            </a:pPr>
            <a:r>
              <a:rPr lang="en-GB" b="0" dirty="0">
                <a:solidFill>
                  <a:schemeClr val="bg1"/>
                </a:solidFill>
              </a:rPr>
              <a:t>Breathe comfortably!</a:t>
            </a:r>
          </a:p>
          <a:p>
            <a:pPr marL="0" indent="0" algn="ctr">
              <a:buNone/>
            </a:pPr>
            <a:endParaRPr lang="en-GB" b="0" dirty="0">
              <a:solidFill>
                <a:schemeClr val="bg1"/>
              </a:solidFill>
            </a:endParaRPr>
          </a:p>
        </p:txBody>
      </p:sp>
      <p:sp>
        <p:nvSpPr>
          <p:cNvPr id="14" name="Rectangle: Rounded Corners 13" descr="a purple rectangle with rounded corners containing the text: good for breaking a thought that wont go away">
            <a:extLst>
              <a:ext uri="{FF2B5EF4-FFF2-40B4-BE49-F238E27FC236}">
                <a16:creationId xmlns:a16="http://schemas.microsoft.com/office/drawing/2014/main" id="{75BDCA8F-37B2-49EF-A3B5-2C8F459A5083}"/>
              </a:ext>
            </a:extLst>
          </p:cNvPr>
          <p:cNvSpPr/>
          <p:nvPr/>
        </p:nvSpPr>
        <p:spPr>
          <a:xfrm>
            <a:off x="938462" y="1196251"/>
            <a:ext cx="10415337" cy="699327"/>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relaxing and calming yourself down</a:t>
            </a:r>
          </a:p>
        </p:txBody>
      </p:sp>
      <p:pic>
        <p:nvPicPr>
          <p:cNvPr id="19" name="Picture 18" descr="Image of a woman practising controlled breathing" title="Breathing">
            <a:extLst>
              <a:ext uri="{FF2B5EF4-FFF2-40B4-BE49-F238E27FC236}">
                <a16:creationId xmlns:a16="http://schemas.microsoft.com/office/drawing/2014/main" id="{F0FCC752-51EF-485E-9440-2E215B965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018" y="2726704"/>
            <a:ext cx="3034523" cy="3285408"/>
          </a:xfrm>
          <a:prstGeom prst="rect">
            <a:avLst/>
          </a:prstGeom>
        </p:spPr>
      </p:pic>
    </p:spTree>
    <p:extLst>
      <p:ext uri="{BB962C8B-B14F-4D97-AF65-F5344CB8AC3E}">
        <p14:creationId xmlns:p14="http://schemas.microsoft.com/office/powerpoint/2010/main" val="242519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Belly breathing</a:t>
            </a:r>
          </a:p>
        </p:txBody>
      </p:sp>
      <p:sp>
        <p:nvSpPr>
          <p:cNvPr id="7" name="Text Placeholder 5" descr="a red rectangle with rounded corners containing the text: works by taking your focus away from the thought and onto something else">
            <a:extLst>
              <a:ext uri="{FF2B5EF4-FFF2-40B4-BE49-F238E27FC236}">
                <a16:creationId xmlns:a16="http://schemas.microsoft.com/office/drawing/2014/main" id="{5B5CAD08-E572-46BB-99BA-9EC6CB719A59}"/>
              </a:ext>
            </a:extLst>
          </p:cNvPr>
          <p:cNvSpPr txBox="1">
            <a:spLocks/>
          </p:cNvSpPr>
          <p:nvPr/>
        </p:nvSpPr>
        <p:spPr>
          <a:xfrm>
            <a:off x="938462" y="2027377"/>
            <a:ext cx="10415337" cy="699327"/>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Works by taking your focus away from the thought and onto something else</a:t>
            </a:r>
          </a:p>
        </p:txBody>
      </p:sp>
      <p:sp>
        <p:nvSpPr>
          <p:cNvPr id="9" name="Text Placeholder 5" descr="a red rectangle with rounded corners containign the text:&#10;name out loud:&#10;5 things you can see; 4 things you can touch; 3 things you can hear; 2 things you can smell; 1 thing you can taste">
            <a:extLst>
              <a:ext uri="{FF2B5EF4-FFF2-40B4-BE49-F238E27FC236}">
                <a16:creationId xmlns:a16="http://schemas.microsoft.com/office/drawing/2014/main" id="{B0B2D01F-6BE9-48A5-9B49-38345E87C415}"/>
              </a:ext>
            </a:extLst>
          </p:cNvPr>
          <p:cNvSpPr txBox="1">
            <a:spLocks/>
          </p:cNvSpPr>
          <p:nvPr/>
        </p:nvSpPr>
        <p:spPr>
          <a:xfrm>
            <a:off x="6324598" y="2956091"/>
            <a:ext cx="5029201" cy="3056021"/>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Breathe in through your nose, fill your lungs and let your belly expand.</a:t>
            </a:r>
          </a:p>
          <a:p>
            <a:pPr marL="0" indent="0" algn="ctr">
              <a:buNone/>
            </a:pPr>
            <a:r>
              <a:rPr lang="en-GB" b="0" dirty="0">
                <a:solidFill>
                  <a:schemeClr val="bg1"/>
                </a:solidFill>
              </a:rPr>
              <a:t>Breathe out through your mouth and let your belly fall.</a:t>
            </a:r>
          </a:p>
          <a:p>
            <a:pPr marL="0" indent="0" algn="ctr">
              <a:buNone/>
            </a:pPr>
            <a:r>
              <a:rPr lang="en-GB" b="0" dirty="0">
                <a:solidFill>
                  <a:schemeClr val="bg1"/>
                </a:solidFill>
              </a:rPr>
              <a:t>Breathe comfortably.</a:t>
            </a:r>
          </a:p>
        </p:txBody>
      </p:sp>
      <p:sp>
        <p:nvSpPr>
          <p:cNvPr id="10" name="Rectangle: Rounded Corners 9" descr="a purple rectangle with rounded corners containing the text: good for breaking a thought that wont go away">
            <a:extLst>
              <a:ext uri="{FF2B5EF4-FFF2-40B4-BE49-F238E27FC236}">
                <a16:creationId xmlns:a16="http://schemas.microsoft.com/office/drawing/2014/main" id="{5F4293DD-B800-43DD-8EB1-75349F8F323C}"/>
              </a:ext>
            </a:extLst>
          </p:cNvPr>
          <p:cNvSpPr/>
          <p:nvPr/>
        </p:nvSpPr>
        <p:spPr>
          <a:xfrm>
            <a:off x="938462" y="1196251"/>
            <a:ext cx="10415337" cy="699327"/>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relaxing and calming yourself down</a:t>
            </a:r>
          </a:p>
        </p:txBody>
      </p:sp>
      <p:pic>
        <p:nvPicPr>
          <p:cNvPr id="11" name="Picture 10" descr="Image of a woman practising controlled breathing" title="Breathing">
            <a:extLst>
              <a:ext uri="{FF2B5EF4-FFF2-40B4-BE49-F238E27FC236}">
                <a16:creationId xmlns:a16="http://schemas.microsoft.com/office/drawing/2014/main" id="{6F031DE3-4F98-4E34-B3BF-B88B78A73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018" y="2726704"/>
            <a:ext cx="3034523" cy="3285408"/>
          </a:xfrm>
          <a:prstGeom prst="rect">
            <a:avLst/>
          </a:prstGeom>
        </p:spPr>
      </p:pic>
    </p:spTree>
    <p:extLst>
      <p:ext uri="{BB962C8B-B14F-4D97-AF65-F5344CB8AC3E}">
        <p14:creationId xmlns:p14="http://schemas.microsoft.com/office/powerpoint/2010/main" val="411567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Drop 3</a:t>
            </a:r>
          </a:p>
        </p:txBody>
      </p:sp>
      <p:sp>
        <p:nvSpPr>
          <p:cNvPr id="7" name="Text Placeholder 5" descr="a red rectangle with rounded corners containing the text: works by taking your focus away from the thought and onto something else">
            <a:extLst>
              <a:ext uri="{FF2B5EF4-FFF2-40B4-BE49-F238E27FC236}">
                <a16:creationId xmlns:a16="http://schemas.microsoft.com/office/drawing/2014/main" id="{7A9174D8-357F-488B-BECE-5BAC7B6A2FA7}"/>
              </a:ext>
            </a:extLst>
          </p:cNvPr>
          <p:cNvSpPr txBox="1">
            <a:spLocks/>
          </p:cNvSpPr>
          <p:nvPr/>
        </p:nvSpPr>
        <p:spPr>
          <a:xfrm>
            <a:off x="938462" y="2027377"/>
            <a:ext cx="10415337" cy="699327"/>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Works by helping your brain to relax muscles by giving it a few cues to get started</a:t>
            </a:r>
          </a:p>
        </p:txBody>
      </p:sp>
      <p:sp>
        <p:nvSpPr>
          <p:cNvPr id="9" name="Text Placeholder 5" descr="a red rectangle with rounded corners containign the text:&#10;name out loud:&#10;5 things you can see; 4 things you can touch; 3 things you can hear; 2 things you can smell; 1 thing you can taste">
            <a:extLst>
              <a:ext uri="{FF2B5EF4-FFF2-40B4-BE49-F238E27FC236}">
                <a16:creationId xmlns:a16="http://schemas.microsoft.com/office/drawing/2014/main" id="{E313E9C0-A136-48C4-89D6-88F6069B3627}"/>
              </a:ext>
            </a:extLst>
          </p:cNvPr>
          <p:cNvSpPr txBox="1">
            <a:spLocks/>
          </p:cNvSpPr>
          <p:nvPr/>
        </p:nvSpPr>
        <p:spPr>
          <a:xfrm>
            <a:off x="6324598" y="2956091"/>
            <a:ext cx="5029201" cy="3056021"/>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endParaRPr lang="en-GB" b="0" dirty="0">
              <a:solidFill>
                <a:schemeClr val="bg1"/>
              </a:solidFill>
            </a:endParaRPr>
          </a:p>
          <a:p>
            <a:pPr marL="0" indent="0" algn="ctr">
              <a:buNone/>
            </a:pPr>
            <a:r>
              <a:rPr lang="en-GB" b="0" dirty="0">
                <a:solidFill>
                  <a:schemeClr val="bg1"/>
                </a:solidFill>
              </a:rPr>
              <a:t>Drop your jaw, let your tongue fall to the bottom of your mouth.</a:t>
            </a:r>
          </a:p>
          <a:p>
            <a:pPr marL="0" indent="0" algn="ctr">
              <a:buNone/>
            </a:pPr>
            <a:r>
              <a:rPr lang="en-GB" b="0" dirty="0">
                <a:solidFill>
                  <a:schemeClr val="bg1"/>
                </a:solidFill>
              </a:rPr>
              <a:t>Drop your shoulders.</a:t>
            </a:r>
          </a:p>
          <a:p>
            <a:pPr marL="0" indent="0" algn="ctr">
              <a:buNone/>
            </a:pPr>
            <a:r>
              <a:rPr lang="en-GB" b="0" dirty="0">
                <a:solidFill>
                  <a:schemeClr val="bg1"/>
                </a:solidFill>
              </a:rPr>
              <a:t>Drop your stomach.</a:t>
            </a:r>
          </a:p>
          <a:p>
            <a:pPr marL="0" indent="0" algn="ctr">
              <a:buNone/>
            </a:pPr>
            <a:endParaRPr lang="en-GB" b="0" dirty="0">
              <a:solidFill>
                <a:schemeClr val="bg1"/>
              </a:solidFill>
            </a:endParaRPr>
          </a:p>
        </p:txBody>
      </p:sp>
      <p:sp>
        <p:nvSpPr>
          <p:cNvPr id="10" name="Rectangle: Rounded Corners 9" descr="a purple rectangle with rounded corners containing the text: good for breaking a thought that wont go away">
            <a:extLst>
              <a:ext uri="{FF2B5EF4-FFF2-40B4-BE49-F238E27FC236}">
                <a16:creationId xmlns:a16="http://schemas.microsoft.com/office/drawing/2014/main" id="{1D3F9C59-3E0B-490F-A117-AD1EBC3AC1AE}"/>
              </a:ext>
            </a:extLst>
          </p:cNvPr>
          <p:cNvSpPr/>
          <p:nvPr/>
        </p:nvSpPr>
        <p:spPr>
          <a:xfrm>
            <a:off x="938462" y="1196251"/>
            <a:ext cx="10415337" cy="699327"/>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relaxing when you need a quick and not very obvious technique</a:t>
            </a:r>
          </a:p>
        </p:txBody>
      </p:sp>
      <p:pic>
        <p:nvPicPr>
          <p:cNvPr id="4" name="Picture 3" descr="Outline of the top half of a human body" title="Body">
            <a:extLst>
              <a:ext uri="{FF2B5EF4-FFF2-40B4-BE49-F238E27FC236}">
                <a16:creationId xmlns:a16="http://schemas.microsoft.com/office/drawing/2014/main" id="{2920C232-D9D8-4046-BE9E-2F298B511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284" y="2956091"/>
            <a:ext cx="2246562" cy="3083577"/>
          </a:xfrm>
          <a:prstGeom prst="rect">
            <a:avLst/>
          </a:prstGeom>
        </p:spPr>
      </p:pic>
    </p:spTree>
    <p:extLst>
      <p:ext uri="{BB962C8B-B14F-4D97-AF65-F5344CB8AC3E}">
        <p14:creationId xmlns:p14="http://schemas.microsoft.com/office/powerpoint/2010/main" val="210293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Affirmations</a:t>
            </a:r>
          </a:p>
        </p:txBody>
      </p:sp>
      <p:sp>
        <p:nvSpPr>
          <p:cNvPr id="7" name="Title 1">
            <a:extLst>
              <a:ext uri="{FF2B5EF4-FFF2-40B4-BE49-F238E27FC236}">
                <a16:creationId xmlns:a16="http://schemas.microsoft.com/office/drawing/2014/main" id="{E571CFC6-314F-403D-BA5E-3D938A2B5D2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endParaRPr lang="en-GB" dirty="0"/>
          </a:p>
        </p:txBody>
      </p:sp>
      <p:sp>
        <p:nvSpPr>
          <p:cNvPr id="9" name="Text Placeholder 5" descr="a red rectangle with rounded corners containing the text: works by taking your focus away from the thought and onto something else">
            <a:extLst>
              <a:ext uri="{FF2B5EF4-FFF2-40B4-BE49-F238E27FC236}">
                <a16:creationId xmlns:a16="http://schemas.microsoft.com/office/drawing/2014/main" id="{E19D7F3C-DC10-4B7B-A1BF-42FE17B894F2}"/>
              </a:ext>
            </a:extLst>
          </p:cNvPr>
          <p:cNvSpPr txBox="1">
            <a:spLocks/>
          </p:cNvSpPr>
          <p:nvPr/>
        </p:nvSpPr>
        <p:spPr>
          <a:xfrm>
            <a:off x="938462" y="2027377"/>
            <a:ext cx="10415337" cy="699327"/>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Works by retraining your brain to focus on the positive</a:t>
            </a:r>
          </a:p>
        </p:txBody>
      </p:sp>
      <p:sp>
        <p:nvSpPr>
          <p:cNvPr id="10" name="Text Placeholder 5" descr="a red rectangle with rounded corners containign the text:&#10;name out loud:&#10;5 things you can see; 4 things you can touch; 3 things you can hear; 2 things you can smell; 1 thing you can taste">
            <a:extLst>
              <a:ext uri="{FF2B5EF4-FFF2-40B4-BE49-F238E27FC236}">
                <a16:creationId xmlns:a16="http://schemas.microsoft.com/office/drawing/2014/main" id="{1F649651-C28F-4268-A641-A882AB8B3576}"/>
              </a:ext>
            </a:extLst>
          </p:cNvPr>
          <p:cNvSpPr txBox="1">
            <a:spLocks/>
          </p:cNvSpPr>
          <p:nvPr/>
        </p:nvSpPr>
        <p:spPr>
          <a:xfrm>
            <a:off x="6244389" y="2956091"/>
            <a:ext cx="5109410" cy="3056021"/>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2200" b="0" dirty="0">
                <a:solidFill>
                  <a:schemeClr val="bg1"/>
                </a:solidFill>
              </a:rPr>
              <a:t>I enjoy the subject I’m studying</a:t>
            </a:r>
          </a:p>
          <a:p>
            <a:pPr marL="0" indent="0" algn="ctr">
              <a:buNone/>
            </a:pPr>
            <a:r>
              <a:rPr lang="en-GB" sz="2200" b="0" dirty="0">
                <a:solidFill>
                  <a:schemeClr val="bg1"/>
                </a:solidFill>
              </a:rPr>
              <a:t>I feel relaxed and confident during tests and exams</a:t>
            </a:r>
          </a:p>
          <a:p>
            <a:pPr marL="0" indent="0" algn="ctr">
              <a:buNone/>
            </a:pPr>
            <a:r>
              <a:rPr lang="en-GB" sz="2200" b="0" dirty="0">
                <a:solidFill>
                  <a:schemeClr val="bg1"/>
                </a:solidFill>
              </a:rPr>
              <a:t>Taking exams and proving my knowledge is fun</a:t>
            </a:r>
          </a:p>
          <a:p>
            <a:pPr marL="0" indent="0" algn="ctr">
              <a:buNone/>
            </a:pPr>
            <a:r>
              <a:rPr lang="en-GB" sz="2200" b="0" dirty="0">
                <a:solidFill>
                  <a:schemeClr val="bg1"/>
                </a:solidFill>
              </a:rPr>
              <a:t>I love being challenged by interesting subjects</a:t>
            </a:r>
          </a:p>
        </p:txBody>
      </p:sp>
      <p:sp>
        <p:nvSpPr>
          <p:cNvPr id="11" name="Rectangle: Rounded Corners 10" descr="a purple rectangle with rounded corners containing the text: good for breaking a thought that wont go away">
            <a:extLst>
              <a:ext uri="{FF2B5EF4-FFF2-40B4-BE49-F238E27FC236}">
                <a16:creationId xmlns:a16="http://schemas.microsoft.com/office/drawing/2014/main" id="{E866F7D9-2263-40B2-81C9-818D96809471}"/>
              </a:ext>
            </a:extLst>
          </p:cNvPr>
          <p:cNvSpPr/>
          <p:nvPr/>
        </p:nvSpPr>
        <p:spPr>
          <a:xfrm>
            <a:off x="938462" y="1196251"/>
            <a:ext cx="10415337" cy="699327"/>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Good for giving yourself a boost of self-confidence</a:t>
            </a:r>
          </a:p>
        </p:txBody>
      </p:sp>
      <p:pic>
        <p:nvPicPr>
          <p:cNvPr id="16" name="Picture 15" descr="Thumbs up to show positivity" title="Thumb">
            <a:extLst>
              <a:ext uri="{FF2B5EF4-FFF2-40B4-BE49-F238E27FC236}">
                <a16:creationId xmlns:a16="http://schemas.microsoft.com/office/drawing/2014/main" id="{8D3B623E-C623-4198-BEDF-D76B4BC03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931" y="2956091"/>
            <a:ext cx="3132227" cy="3132227"/>
          </a:xfrm>
          <a:prstGeom prst="rect">
            <a:avLst/>
          </a:prstGeom>
        </p:spPr>
      </p:pic>
    </p:spTree>
    <p:extLst>
      <p:ext uri="{BB962C8B-B14F-4D97-AF65-F5344CB8AC3E}">
        <p14:creationId xmlns:p14="http://schemas.microsoft.com/office/powerpoint/2010/main" val="76460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99243"/>
            <a:ext cx="10515600" cy="1325563"/>
          </a:xfrm>
        </p:spPr>
        <p:txBody>
          <a:bodyPr/>
          <a:lstStyle/>
          <a:p>
            <a:pPr algn="ctr"/>
            <a:r>
              <a:rPr lang="en-GB" dirty="0"/>
              <a:t>I’m practising but I’m still feeling feelings</a:t>
            </a:r>
          </a:p>
        </p:txBody>
      </p:sp>
      <p:sp>
        <p:nvSpPr>
          <p:cNvPr id="5" name="Rectangle: Rounded Corners 4" descr="a purple rectangle with rounded corners containing the text: that's ok">
            <a:extLst>
              <a:ext uri="{FF2B5EF4-FFF2-40B4-BE49-F238E27FC236}">
                <a16:creationId xmlns:a16="http://schemas.microsoft.com/office/drawing/2014/main" id="{6ECC5959-2B68-40A7-BAF9-46EE842BDA4A}"/>
              </a:ext>
            </a:extLst>
          </p:cNvPr>
          <p:cNvSpPr/>
          <p:nvPr/>
        </p:nvSpPr>
        <p:spPr>
          <a:xfrm>
            <a:off x="1147007" y="1904444"/>
            <a:ext cx="2456934" cy="119283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That’s OK</a:t>
            </a:r>
          </a:p>
        </p:txBody>
      </p:sp>
      <p:sp>
        <p:nvSpPr>
          <p:cNvPr id="6" name="Text Placeholder 5" descr="a red rectangle containing the text: that's normal">
            <a:extLst>
              <a:ext uri="{FF2B5EF4-FFF2-40B4-BE49-F238E27FC236}">
                <a16:creationId xmlns:a16="http://schemas.microsoft.com/office/drawing/2014/main" id="{77C3E6B5-ACAB-45A3-8B0E-29C67DA9648D}"/>
              </a:ext>
            </a:extLst>
          </p:cNvPr>
          <p:cNvSpPr>
            <a:spLocks noGrp="1"/>
          </p:cNvSpPr>
          <p:nvPr>
            <p:ph type="body" sz="quarter" idx="10"/>
          </p:nvPr>
        </p:nvSpPr>
        <p:spPr>
          <a:xfrm>
            <a:off x="8588058" y="1904445"/>
            <a:ext cx="2456933" cy="119283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b="0" dirty="0">
                <a:solidFill>
                  <a:schemeClr val="bg1"/>
                </a:solidFill>
              </a:rPr>
              <a:t>That’s normal</a:t>
            </a:r>
          </a:p>
        </p:txBody>
      </p:sp>
      <p:sp>
        <p:nvSpPr>
          <p:cNvPr id="7" name="Rectangle: Rounded Corners 6" descr="a purple rectangle containing the text: you're ok">
            <a:extLst>
              <a:ext uri="{FF2B5EF4-FFF2-40B4-BE49-F238E27FC236}">
                <a16:creationId xmlns:a16="http://schemas.microsoft.com/office/drawing/2014/main" id="{08466606-12F8-4D78-B6B2-F65CD772A23B}"/>
              </a:ext>
            </a:extLst>
          </p:cNvPr>
          <p:cNvSpPr/>
          <p:nvPr/>
        </p:nvSpPr>
        <p:spPr>
          <a:xfrm>
            <a:off x="8684311" y="4149092"/>
            <a:ext cx="2456932" cy="119283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You’re OK</a:t>
            </a:r>
          </a:p>
        </p:txBody>
      </p:sp>
      <p:sp>
        <p:nvSpPr>
          <p:cNvPr id="8" name="Text Placeholder 5" descr="a red rectangle containing the text: feelings pass">
            <a:extLst>
              <a:ext uri="{FF2B5EF4-FFF2-40B4-BE49-F238E27FC236}">
                <a16:creationId xmlns:a16="http://schemas.microsoft.com/office/drawing/2014/main" id="{9886703B-2E42-4A88-ADD2-DE1089DA9477}"/>
              </a:ext>
            </a:extLst>
          </p:cNvPr>
          <p:cNvSpPr txBox="1">
            <a:spLocks/>
          </p:cNvSpPr>
          <p:nvPr/>
        </p:nvSpPr>
        <p:spPr>
          <a:xfrm>
            <a:off x="1050755" y="4149091"/>
            <a:ext cx="2456933" cy="1192833"/>
          </a:xfrm>
          <a:prstGeom prst="roundRect">
            <a:avLst/>
          </a:prstGeom>
          <a:solidFill>
            <a:srgbClr val="E93752"/>
          </a:solidFill>
          <a:ln w="12700" cap="flat" cmpd="sng" algn="ctr">
            <a:solidFill>
              <a:srgbClr val="E93752"/>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Feelings pass</a:t>
            </a:r>
          </a:p>
        </p:txBody>
      </p:sp>
      <p:pic>
        <p:nvPicPr>
          <p:cNvPr id="4" name="Picture 3" descr="Image showing a range of different emotions such as happiness, sadness, upset, frustration" title="Emojis">
            <a:extLst>
              <a:ext uri="{FF2B5EF4-FFF2-40B4-BE49-F238E27FC236}">
                <a16:creationId xmlns:a16="http://schemas.microsoft.com/office/drawing/2014/main" id="{D0B2944C-B011-44E0-99F3-45021A819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065" y="2081463"/>
            <a:ext cx="3727869" cy="3504197"/>
          </a:xfrm>
          <a:prstGeom prst="rect">
            <a:avLst/>
          </a:prstGeom>
        </p:spPr>
      </p:pic>
    </p:spTree>
    <p:extLst>
      <p:ext uri="{BB962C8B-B14F-4D97-AF65-F5344CB8AC3E}">
        <p14:creationId xmlns:p14="http://schemas.microsoft.com/office/powerpoint/2010/main" val="331031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What do I do now?</a:t>
            </a:r>
          </a:p>
        </p:txBody>
      </p:sp>
      <p:sp>
        <p:nvSpPr>
          <p:cNvPr id="4" name="Rectangle: Rounded Corners 3" descr="a purple rectangle with rounded corners containing the text:&#10;Think of a time you had to deal with a challenging or difficult situation. What did you do to feel better? Did it work? Is there anything you would do differently now?">
            <a:extLst>
              <a:ext uri="{FF2B5EF4-FFF2-40B4-BE49-F238E27FC236}">
                <a16:creationId xmlns:a16="http://schemas.microsoft.com/office/drawing/2014/main" id="{CC1501B9-3094-4252-9AD0-1CDA088A8227}"/>
              </a:ext>
            </a:extLst>
          </p:cNvPr>
          <p:cNvSpPr/>
          <p:nvPr/>
        </p:nvSpPr>
        <p:spPr>
          <a:xfrm>
            <a:off x="1734391" y="3056633"/>
            <a:ext cx="8699149" cy="838375"/>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You’re learning new skills and they need you to practise to get good at them</a:t>
            </a:r>
          </a:p>
        </p:txBody>
      </p:sp>
      <p:sp>
        <p:nvSpPr>
          <p:cNvPr id="5" name="Rectangle: Rounded Corners 4" descr="a red rectangle with rounded corners containing the text:&#10;Fight or flight response&#10;Feelings of fear, anxiety, anger">
            <a:extLst>
              <a:ext uri="{FF2B5EF4-FFF2-40B4-BE49-F238E27FC236}">
                <a16:creationId xmlns:a16="http://schemas.microsoft.com/office/drawing/2014/main" id="{906BABE5-406B-47B0-B0C1-5D951BAD1CD1}"/>
              </a:ext>
            </a:extLst>
          </p:cNvPr>
          <p:cNvSpPr/>
          <p:nvPr/>
        </p:nvSpPr>
        <p:spPr>
          <a:xfrm>
            <a:off x="1734390" y="1692705"/>
            <a:ext cx="8699149" cy="838374"/>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Keep practising a bit every day</a:t>
            </a:r>
          </a:p>
        </p:txBody>
      </p:sp>
      <p:sp>
        <p:nvSpPr>
          <p:cNvPr id="6" name="Rectangle: Rounded Corners 5" descr="a red rectangle with rounded corners containing the text:&#10;Fight or flight response&#10;Feelings of fear, anxiety, anger">
            <a:extLst>
              <a:ext uri="{FF2B5EF4-FFF2-40B4-BE49-F238E27FC236}">
                <a16:creationId xmlns:a16="http://schemas.microsoft.com/office/drawing/2014/main" id="{EFC69F4C-DEBA-4AE2-B86C-785E5A91C3A7}"/>
              </a:ext>
            </a:extLst>
          </p:cNvPr>
          <p:cNvSpPr/>
          <p:nvPr/>
        </p:nvSpPr>
        <p:spPr>
          <a:xfrm>
            <a:off x="1734389" y="4422578"/>
            <a:ext cx="8699149" cy="838375"/>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Try the things we’ve looked at – what works best for you?</a:t>
            </a:r>
          </a:p>
        </p:txBody>
      </p:sp>
    </p:spTree>
    <p:extLst>
      <p:ext uri="{BB962C8B-B14F-4D97-AF65-F5344CB8AC3E}">
        <p14:creationId xmlns:p14="http://schemas.microsoft.com/office/powerpoint/2010/main" val="215132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A4599A-C4BF-442C-AC27-60036C74FBCD}"/>
              </a:ext>
            </a:extLst>
          </p:cNvPr>
          <p:cNvSpPr>
            <a:spLocks noGrp="1"/>
          </p:cNvSpPr>
          <p:nvPr>
            <p:ph type="body" sz="quarter" idx="10"/>
          </p:nvPr>
        </p:nvSpPr>
        <p:spPr/>
        <p:txBody>
          <a:bodyPr/>
          <a:lstStyle/>
          <a:p>
            <a:pPr marL="457200" indent="-457200">
              <a:lnSpc>
                <a:spcPct val="150000"/>
              </a:lnSpc>
            </a:pPr>
            <a:r>
              <a:rPr lang="en-GB" kern="0" spc="-120" dirty="0">
                <a:latin typeface="Arial" panose="020B0604020202020204" pitchFamily="34" charset="0"/>
                <a:cs typeface="Arial" panose="020B0604020202020204" pitchFamily="34" charset="0"/>
              </a:rPr>
              <a:t>What are stress and resilience?</a:t>
            </a:r>
          </a:p>
          <a:p>
            <a:pPr marL="457200" indent="-457200">
              <a:lnSpc>
                <a:spcPct val="150000"/>
              </a:lnSpc>
            </a:pPr>
            <a:r>
              <a:rPr lang="en-GB" kern="0" spc="-120" dirty="0">
                <a:latin typeface="Arial" panose="020B0604020202020204" pitchFamily="34" charset="0"/>
                <a:cs typeface="Arial" panose="020B0604020202020204" pitchFamily="34" charset="0"/>
              </a:rPr>
              <a:t>What techniques do What techniques can I learn to help me in stressful situations?</a:t>
            </a:r>
          </a:p>
          <a:p>
            <a:pPr marL="457200" indent="-457200">
              <a:lnSpc>
                <a:spcPct val="150000"/>
              </a:lnSpc>
            </a:pPr>
            <a:r>
              <a:rPr lang="en-GB" kern="0" spc="-120" dirty="0">
                <a:latin typeface="Arial" panose="020B0604020202020204" pitchFamily="34" charset="0"/>
                <a:cs typeface="Arial" panose="020B0604020202020204" pitchFamily="34" charset="0"/>
              </a:rPr>
              <a:t>What do I do now?</a:t>
            </a:r>
          </a:p>
          <a:p>
            <a:endParaRPr lang="en-GB" dirty="0"/>
          </a:p>
        </p:txBody>
      </p:sp>
      <p:sp>
        <p:nvSpPr>
          <p:cNvPr id="2" name="Title 1">
            <a:extLst>
              <a:ext uri="{FF2B5EF4-FFF2-40B4-BE49-F238E27FC236}">
                <a16:creationId xmlns:a16="http://schemas.microsoft.com/office/drawing/2014/main" id="{417C6DD0-DC91-440A-9338-66BD3223D1E1}"/>
              </a:ext>
            </a:extLst>
          </p:cNvPr>
          <p:cNvSpPr>
            <a:spLocks noGrp="1"/>
          </p:cNvSpPr>
          <p:nvPr>
            <p:ph type="title"/>
          </p:nvPr>
        </p:nvSpPr>
        <p:spPr/>
        <p:txBody>
          <a:bodyPr/>
          <a:lstStyle/>
          <a:p>
            <a:pPr algn="ctr"/>
            <a:r>
              <a:rPr lang="en-GB" u="sng" dirty="0"/>
              <a:t>Content of the session</a:t>
            </a:r>
          </a:p>
        </p:txBody>
      </p:sp>
    </p:spTree>
    <p:extLst>
      <p:ext uri="{BB962C8B-B14F-4D97-AF65-F5344CB8AC3E}">
        <p14:creationId xmlns:p14="http://schemas.microsoft.com/office/powerpoint/2010/main" val="2179026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descr="a purple rectangle with rounded corners containing a hyperlink to the survey">
            <a:extLst>
              <a:ext uri="{FF2B5EF4-FFF2-40B4-BE49-F238E27FC236}">
                <a16:creationId xmlns:a16="http://schemas.microsoft.com/office/drawing/2014/main" id="{8FE6BD03-188B-4D20-83FE-CB11A57A484D}"/>
              </a:ext>
            </a:extLst>
          </p:cNvPr>
          <p:cNvSpPr/>
          <p:nvPr/>
        </p:nvSpPr>
        <p:spPr>
          <a:xfrm>
            <a:off x="3690101"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dirty="0">
                <a:solidFill>
                  <a:schemeClr val="bg1"/>
                </a:solidFill>
                <a:hlinkClick r:id="rId3">
                  <a:extLst>
                    <a:ext uri="{A12FA001-AC4F-418D-AE19-62706E023703}">
                      <ahyp:hlinkClr xmlns:ahyp="http://schemas.microsoft.com/office/drawing/2018/hyperlinkcolor" xmlns="" val="tx"/>
                    </a:ext>
                  </a:extLst>
                </a:hlinkClick>
              </a:rPr>
              <a:t>Click Here for Survey</a:t>
            </a:r>
            <a:endParaRPr lang="en-GB" sz="2400" b="1" u="sng" dirty="0">
              <a:solidFill>
                <a:schemeClr val="bg1"/>
              </a:solidFill>
            </a:endParaRP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descr="A sign with Don't Forget written on it">
            <a:extLst>
              <a:ext uri="{FF2B5EF4-FFF2-40B4-BE49-F238E27FC236}">
                <a16:creationId xmlns:a16="http://schemas.microsoft.com/office/drawing/2014/main" id="{F326BC29-8FBD-418F-9FA2-13154C632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a:extLst>
              <a:ext uri="{FF2B5EF4-FFF2-40B4-BE49-F238E27FC236}">
                <a16:creationId xmlns:a16="http://schemas.microsoft.com/office/drawing/2014/main" id="{D425CCBD-83FF-459F-9E82-8695BDB80B55}"/>
              </a:ext>
              <a:ext uri="{C183D7F6-B498-43B3-948B-1728B52AA6E4}">
                <adec:decorative xmlns:adec="http://schemas.microsoft.com/office/drawing/2017/decorative" xmlns=""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he Aspire Higher logo ">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xmlns=""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xmlns="" val="tx"/>
                    </a:ext>
                  </a:extLst>
                </a:hlinkClick>
              </a:rPr>
              <a:t>aspire-higher.co.uk/</a:t>
            </a:r>
            <a:r>
              <a:rPr lang="en-GB" dirty="0">
                <a:solidFill>
                  <a:srgbClr val="A53959"/>
                </a:solidFill>
              </a:rPr>
              <a:t> </a:t>
            </a:r>
          </a:p>
        </p:txBody>
      </p:sp>
      <p:pic>
        <p:nvPicPr>
          <p:cNvPr id="26" name="Picture 25" descr="the Twitter logo of a small blue bird">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282096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550A-0ACE-4B99-8F77-E6F0093920BC}"/>
              </a:ext>
            </a:extLst>
          </p:cNvPr>
          <p:cNvSpPr>
            <a:spLocks noGrp="1"/>
          </p:cNvSpPr>
          <p:nvPr>
            <p:ph type="title"/>
          </p:nvPr>
        </p:nvSpPr>
        <p:spPr/>
        <p:txBody>
          <a:bodyPr/>
          <a:lstStyle/>
          <a:p>
            <a:r>
              <a:rPr lang="en-GB" dirty="0"/>
              <a:t>Success with Stress</a:t>
            </a:r>
          </a:p>
        </p:txBody>
      </p:sp>
    </p:spTree>
    <p:extLst>
      <p:ext uri="{BB962C8B-B14F-4D97-AF65-F5344CB8AC3E}">
        <p14:creationId xmlns:p14="http://schemas.microsoft.com/office/powerpoint/2010/main" val="346232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27B71C1-78EE-4035-895E-F7A7E9C586BC}"/>
              </a:ext>
              <a:ext uri="{C183D7F6-B498-43B3-948B-1728B52AA6E4}">
                <adec:decorative xmlns:adec="http://schemas.microsoft.com/office/drawing/2017/decorative" xmlns=""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5B81C69-2B51-47FE-9BA8-A34736CA05FA}"/>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
        <p:nvSpPr>
          <p:cNvPr id="5" name="Rectangle: Rounded Corners 4" descr="a purple rectangle with rounded corners containing a hyperlink to click on to go to the survey">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dirty="0">
                <a:solidFill>
                  <a:schemeClr val="bg1"/>
                </a:solidFill>
                <a:hlinkClick r:id="rId5">
                  <a:extLst>
                    <a:ext uri="{A12FA001-AC4F-418D-AE19-62706E023703}">
                      <ahyp:hlinkClr xmlns:ahyp="http://schemas.microsoft.com/office/drawing/2018/hyperlinkcolor" xmlns="" val="tx"/>
                    </a:ext>
                  </a:extLst>
                </a:hlinkClick>
              </a:rPr>
              <a:t>Click Here for Survey</a:t>
            </a:r>
            <a:endParaRPr lang="en-GB" sz="2400" b="1" u="sng" dirty="0">
              <a:solidFill>
                <a:schemeClr val="bg1"/>
              </a:solidFill>
            </a:endParaRP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algn="ctr"/>
            <a:r>
              <a:rPr lang="en-GB" sz="2400" b="1" dirty="0">
                <a:solidFill>
                  <a:srgbClr val="6B355A"/>
                </a:solidFill>
              </a:rPr>
              <a:t>Please complete the survey – it takes just 2 minutes!</a:t>
            </a:r>
          </a:p>
          <a:p>
            <a:pPr algn="ctr"/>
            <a:r>
              <a:rPr lang="en-GB" sz="2400" b="1" dirty="0">
                <a:solidFill>
                  <a:srgbClr val="6B355A"/>
                </a:solidFill>
              </a:rPr>
              <a:t>It will help us support you more in the future!</a:t>
            </a:r>
          </a:p>
        </p:txBody>
      </p:sp>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61609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682926"/>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What are Stress and Resilience?</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descr="Resilience, noun, the capacity to recover quickly from difficulties; toughness is written in a square with rounded corners.">
            <a:extLst>
              <a:ext uri="{FF2B5EF4-FFF2-40B4-BE49-F238E27FC236}">
                <a16:creationId xmlns:a16="http://schemas.microsoft.com/office/drawing/2014/main" id="{EF011DAA-99A3-49A2-92A7-AD823BF6FB2E}"/>
              </a:ext>
            </a:extLst>
          </p:cNvPr>
          <p:cNvSpPr/>
          <p:nvPr/>
        </p:nvSpPr>
        <p:spPr>
          <a:xfrm>
            <a:off x="6372675" y="2971339"/>
            <a:ext cx="4893088"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
        <p:nvSpPr>
          <p:cNvPr id="6" name="Rectangle: Rounded Corners 5" descr="Stress, noun, a state of mental or emotional strain or tension resulting from adverse or demanding circumstances is written in a square with rounded corners.">
            <a:extLst>
              <a:ext uri="{FF2B5EF4-FFF2-40B4-BE49-F238E27FC236}">
                <a16:creationId xmlns:a16="http://schemas.microsoft.com/office/drawing/2014/main" id="{7342A5F8-F236-493C-A3C8-B9E03B819901}"/>
              </a:ext>
            </a:extLst>
          </p:cNvPr>
          <p:cNvSpPr/>
          <p:nvPr/>
        </p:nvSpPr>
        <p:spPr>
          <a:xfrm>
            <a:off x="926236" y="2971340"/>
            <a:ext cx="4733290" cy="1993127"/>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0" lang="en-GB" sz="2000" b="0" i="0" u="none" strike="noStrike" kern="1200" cap="none" spc="0" normalizeH="0" baseline="0" noProof="0" dirty="0">
              <a:ln>
                <a:noFill/>
              </a:ln>
              <a:solidFill>
                <a:prstClr val="black"/>
              </a:solidFill>
              <a:effectLst/>
              <a:uLnTx/>
              <a:uFillTx/>
              <a:latin typeface="Arial MT Lt"/>
            </a:endParaRPr>
          </a:p>
        </p:txBody>
      </p:sp>
      <p:sp>
        <p:nvSpPr>
          <p:cNvPr id="2" name="Rectangle 1">
            <a:extLst>
              <a:ext uri="{FF2B5EF4-FFF2-40B4-BE49-F238E27FC236}">
                <a16:creationId xmlns:a16="http://schemas.microsoft.com/office/drawing/2014/main" id="{4CEB4034-A42B-4EFB-8FE7-01B47034A837}"/>
              </a:ext>
              <a:ext uri="{C183D7F6-B498-43B3-948B-1728B52AA6E4}">
                <adec:decorative xmlns:adec="http://schemas.microsoft.com/office/drawing/2017/decorative" xmlns="" val="1"/>
              </a:ext>
            </a:extLst>
          </p:cNvPr>
          <p:cNvSpPr/>
          <p:nvPr/>
        </p:nvSpPr>
        <p:spPr>
          <a:xfrm>
            <a:off x="6247469" y="3047078"/>
            <a:ext cx="5143500" cy="1446550"/>
          </a:xfrm>
          <a:prstGeom prst="rect">
            <a:avLst/>
          </a:prstGeom>
        </p:spPr>
        <p:txBody>
          <a:bodyPr wrap="square">
            <a:spAutoFit/>
          </a:bodyPr>
          <a:lstStyle/>
          <a:p>
            <a:pPr algn="ctr"/>
            <a:r>
              <a:rPr lang="en-GB" sz="2800" b="1" dirty="0"/>
              <a:t>Resilience</a:t>
            </a:r>
          </a:p>
          <a:p>
            <a:pPr algn="ctr"/>
            <a:r>
              <a:rPr lang="en-GB" sz="2000" dirty="0"/>
              <a:t>NOUN</a:t>
            </a:r>
          </a:p>
          <a:p>
            <a:pPr algn="ctr"/>
            <a:r>
              <a:rPr lang="en-GB" sz="2000" dirty="0"/>
              <a:t>the capacity to recover quickly from difficulties; toughness.</a:t>
            </a:r>
          </a:p>
        </p:txBody>
      </p:sp>
      <p:sp>
        <p:nvSpPr>
          <p:cNvPr id="3" name="Rectangle 2">
            <a:extLst>
              <a:ext uri="{FF2B5EF4-FFF2-40B4-BE49-F238E27FC236}">
                <a16:creationId xmlns:a16="http://schemas.microsoft.com/office/drawing/2014/main" id="{8D322A69-183A-4278-81F4-9C6F84DA493D}"/>
              </a:ext>
              <a:ext uri="{C183D7F6-B498-43B3-948B-1728B52AA6E4}">
                <adec:decorative xmlns:adec="http://schemas.microsoft.com/office/drawing/2017/decorative" xmlns="" val="1"/>
              </a:ext>
            </a:extLst>
          </p:cNvPr>
          <p:cNvSpPr/>
          <p:nvPr/>
        </p:nvSpPr>
        <p:spPr>
          <a:xfrm>
            <a:off x="696031" y="3047078"/>
            <a:ext cx="5193699" cy="1754326"/>
          </a:xfrm>
          <a:prstGeom prst="rect">
            <a:avLst/>
          </a:prstGeom>
        </p:spPr>
        <p:txBody>
          <a:bodyPr wrap="square">
            <a:spAutoFit/>
          </a:bodyPr>
          <a:lstStyle/>
          <a:p>
            <a:pPr algn="ctr"/>
            <a:r>
              <a:rPr lang="en-GB" sz="2800" b="1" dirty="0"/>
              <a:t>Stress</a:t>
            </a:r>
          </a:p>
          <a:p>
            <a:pPr algn="ctr"/>
            <a:r>
              <a:rPr lang="en-GB" sz="2000" dirty="0"/>
              <a:t>NOUN</a:t>
            </a:r>
          </a:p>
          <a:p>
            <a:pPr lvl="0" algn="ctr">
              <a:defRPr/>
            </a:pPr>
            <a:r>
              <a:rPr lang="en-GB" sz="2000" dirty="0"/>
              <a:t>a state of mental or emotional strain or tension resulting from adverse or demanding circumstances.</a:t>
            </a:r>
            <a:endParaRPr lang="en-GB" sz="2000" dirty="0">
              <a:solidFill>
                <a:prstClr val="black"/>
              </a:solidFill>
              <a:latin typeface="Arial MT Lt"/>
            </a:endParaRPr>
          </a:p>
        </p:txBody>
      </p:sp>
    </p:spTree>
    <p:extLst>
      <p:ext uri="{BB962C8B-B14F-4D97-AF65-F5344CB8AC3E}">
        <p14:creationId xmlns:p14="http://schemas.microsoft.com/office/powerpoint/2010/main" val="8201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What is Stress?</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027906"/>
            <a:ext cx="10515600" cy="4002088"/>
          </a:xfrm>
        </p:spPr>
        <p:txBody>
          <a:bodyPr/>
          <a:lstStyle/>
          <a:p>
            <a:pPr marL="0" indent="0" algn="ctr">
              <a:buNone/>
            </a:pPr>
            <a:r>
              <a:rPr lang="en-GB" b="0" dirty="0">
                <a:solidFill>
                  <a:schemeClr val="tx1"/>
                </a:solidFill>
              </a:rPr>
              <a:t>Stress is a normal response from your body when it feels threatened.</a:t>
            </a:r>
          </a:p>
        </p:txBody>
      </p:sp>
      <p:sp>
        <p:nvSpPr>
          <p:cNvPr id="9" name="Rectangle: Rounded Corners 8" descr="a red rectangle with rounded corners containing the text:&#10;Fight or flight response&#10;Feelings of fear, anxiety, anger">
            <a:extLst>
              <a:ext uri="{FF2B5EF4-FFF2-40B4-BE49-F238E27FC236}">
                <a16:creationId xmlns:a16="http://schemas.microsoft.com/office/drawing/2014/main" id="{63DF2C8A-3910-493E-BD1B-763B2A37B9CD}"/>
              </a:ext>
            </a:extLst>
          </p:cNvPr>
          <p:cNvSpPr/>
          <p:nvPr/>
        </p:nvSpPr>
        <p:spPr>
          <a:xfrm>
            <a:off x="5630461" y="2300192"/>
            <a:ext cx="4682002" cy="2592959"/>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Fight or flight response</a:t>
            </a:r>
          </a:p>
          <a:p>
            <a:pPr algn="ctr"/>
            <a:r>
              <a:rPr lang="en-GB" sz="2400" dirty="0">
                <a:solidFill>
                  <a:schemeClr val="bg1"/>
                </a:solidFill>
              </a:rPr>
              <a:t>Feelings of fear, anxiety, anger</a:t>
            </a:r>
          </a:p>
        </p:txBody>
      </p:sp>
      <p:pic>
        <p:nvPicPr>
          <p:cNvPr id="5" name="Picture 4" descr="An image of a person with their head resting into their hands" title="What is Stress">
            <a:extLst>
              <a:ext uri="{FF2B5EF4-FFF2-40B4-BE49-F238E27FC236}">
                <a16:creationId xmlns:a16="http://schemas.microsoft.com/office/drawing/2014/main" id="{A9A82DDD-1663-4F73-89E9-47CB036D9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869" y="2326830"/>
            <a:ext cx="2539682" cy="2539682"/>
          </a:xfrm>
          <a:prstGeom prst="rect">
            <a:avLst/>
          </a:prstGeom>
        </p:spPr>
      </p:pic>
    </p:spTree>
    <p:extLst>
      <p:ext uri="{BB962C8B-B14F-4D97-AF65-F5344CB8AC3E}">
        <p14:creationId xmlns:p14="http://schemas.microsoft.com/office/powerpoint/2010/main" val="95638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What is Resilience?</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027906"/>
            <a:ext cx="10515600" cy="4515240"/>
          </a:xfrm>
        </p:spPr>
        <p:txBody>
          <a:bodyPr/>
          <a:lstStyle/>
          <a:p>
            <a:pPr marL="0" indent="0" algn="ctr">
              <a:buNone/>
            </a:pPr>
            <a:r>
              <a:rPr lang="en-GB" b="0" dirty="0">
                <a:solidFill>
                  <a:schemeClr val="tx1"/>
                </a:solidFill>
              </a:rPr>
              <a:t>Resilience is the mental processes we all have to deal with challenging and difficult situations.</a:t>
            </a:r>
          </a:p>
        </p:txBody>
      </p:sp>
      <p:sp>
        <p:nvSpPr>
          <p:cNvPr id="6" name="Rectangle: Rounded Corners 5" descr="a red rectangle with rounded corners containing the text:&#10;Fight or flight response&#10;Feelings of fear, anxiety, anger">
            <a:extLst>
              <a:ext uri="{FF2B5EF4-FFF2-40B4-BE49-F238E27FC236}">
                <a16:creationId xmlns:a16="http://schemas.microsoft.com/office/drawing/2014/main" id="{00415432-9400-45A5-ACB3-1FD5340F5568}"/>
              </a:ext>
            </a:extLst>
          </p:cNvPr>
          <p:cNvSpPr/>
          <p:nvPr/>
        </p:nvSpPr>
        <p:spPr>
          <a:xfrm>
            <a:off x="1515661" y="2353469"/>
            <a:ext cx="4682002" cy="2592959"/>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You have it and you can work on it so you have more</a:t>
            </a:r>
          </a:p>
          <a:p>
            <a:pPr algn="ctr"/>
            <a:endParaRPr lang="en-GB" sz="2400" dirty="0">
              <a:solidFill>
                <a:schemeClr val="bg1"/>
              </a:solidFill>
            </a:endParaRPr>
          </a:p>
        </p:txBody>
      </p:sp>
      <p:pic>
        <p:nvPicPr>
          <p:cNvPr id="7" name="Picture 6" descr="An image of an arrow pushing into a series of lines that a bending slightly to show how they can bounce back" title="Resilience">
            <a:extLst>
              <a:ext uri="{FF2B5EF4-FFF2-40B4-BE49-F238E27FC236}">
                <a16:creationId xmlns:a16="http://schemas.microsoft.com/office/drawing/2014/main" id="{9B463FCB-FF9D-404B-BE11-FBD8CF723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879" y="2353469"/>
            <a:ext cx="2539682" cy="2539682"/>
          </a:xfrm>
          <a:prstGeom prst="rect">
            <a:avLst/>
          </a:prstGeom>
        </p:spPr>
      </p:pic>
    </p:spTree>
    <p:extLst>
      <p:ext uri="{BB962C8B-B14F-4D97-AF65-F5344CB8AC3E}">
        <p14:creationId xmlns:p14="http://schemas.microsoft.com/office/powerpoint/2010/main" val="304053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Your turn</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027906"/>
            <a:ext cx="10515600" cy="4515240"/>
          </a:xfrm>
        </p:spPr>
        <p:txBody>
          <a:bodyPr/>
          <a:lstStyle/>
          <a:p>
            <a:pPr marL="0" indent="0" algn="ctr">
              <a:buNone/>
            </a:pPr>
            <a:r>
              <a:rPr lang="en-GB" b="0" dirty="0">
                <a:solidFill>
                  <a:schemeClr val="tx1"/>
                </a:solidFill>
              </a:rPr>
              <a:t>The mental processes we all have to deal with are challenging and difficult situations.</a:t>
            </a:r>
          </a:p>
        </p:txBody>
      </p:sp>
      <p:sp>
        <p:nvSpPr>
          <p:cNvPr id="5" name="Rectangle: Rounded Corners 4" descr="a purple rectangle with rounded corners containing the text:&#10;Think of a time you had to deal with a challenging or difficult situation. What did you do to feel better? Did it work? Is there anything you would do differently now?">
            <a:extLst>
              <a:ext uri="{FF2B5EF4-FFF2-40B4-BE49-F238E27FC236}">
                <a16:creationId xmlns:a16="http://schemas.microsoft.com/office/drawing/2014/main" id="{6ECC5959-2B68-40A7-BAF9-46EE842BDA4A}"/>
              </a:ext>
            </a:extLst>
          </p:cNvPr>
          <p:cNvSpPr/>
          <p:nvPr/>
        </p:nvSpPr>
        <p:spPr>
          <a:xfrm>
            <a:off x="1746424" y="3054975"/>
            <a:ext cx="8699149" cy="838375"/>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a:solidFill>
                  <a:schemeClr val="bg1"/>
                </a:solidFill>
              </a:rPr>
              <a:t>What did you do to feel better? </a:t>
            </a:r>
          </a:p>
          <a:p>
            <a:pPr algn="ctr"/>
            <a:r>
              <a:rPr lang="en-GB" sz="2400">
                <a:solidFill>
                  <a:schemeClr val="bg1"/>
                </a:solidFill>
              </a:rPr>
              <a:t>Did it work?</a:t>
            </a:r>
            <a:endParaRPr lang="en-GB" sz="2400" dirty="0">
              <a:solidFill>
                <a:schemeClr val="bg1"/>
              </a:solidFill>
            </a:endParaRPr>
          </a:p>
        </p:txBody>
      </p:sp>
      <p:pic>
        <p:nvPicPr>
          <p:cNvPr id="6" name="Picture 5">
            <a:extLst>
              <a:ext uri="{FF2B5EF4-FFF2-40B4-BE49-F238E27FC236}">
                <a16:creationId xmlns:a16="http://schemas.microsoft.com/office/drawing/2014/main" id="{C20955D5-8B71-463F-AFB1-79C46DC9880E}"/>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0179059" y="4656221"/>
            <a:ext cx="1727342" cy="1748734"/>
          </a:xfrm>
          <a:prstGeom prst="rect">
            <a:avLst/>
          </a:prstGeom>
        </p:spPr>
      </p:pic>
      <p:sp>
        <p:nvSpPr>
          <p:cNvPr id="7" name="Rectangle: Rounded Corners 6" descr="a red rectangle with rounded corners containing the text:&#10;Fight or flight response&#10;Feelings of fear, anxiety, anger">
            <a:extLst>
              <a:ext uri="{FF2B5EF4-FFF2-40B4-BE49-F238E27FC236}">
                <a16:creationId xmlns:a16="http://schemas.microsoft.com/office/drawing/2014/main" id="{539573C9-5DE0-4755-A1A1-9F4773BDA148}"/>
              </a:ext>
            </a:extLst>
          </p:cNvPr>
          <p:cNvSpPr/>
          <p:nvPr/>
        </p:nvSpPr>
        <p:spPr>
          <a:xfrm>
            <a:off x="1746425" y="1991478"/>
            <a:ext cx="8699149" cy="838374"/>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Think of a time you had to deal with a challenging or difficult situation. </a:t>
            </a:r>
          </a:p>
        </p:txBody>
      </p:sp>
      <p:sp>
        <p:nvSpPr>
          <p:cNvPr id="8" name="Rectangle: Rounded Corners 7" descr="a red rectangle with rounded corners containing the text:&#10;Fight or flight response&#10;Feelings of fear, anxiety, anger">
            <a:extLst>
              <a:ext uri="{FF2B5EF4-FFF2-40B4-BE49-F238E27FC236}">
                <a16:creationId xmlns:a16="http://schemas.microsoft.com/office/drawing/2014/main" id="{A9B6F6B0-392C-4213-A69F-E0A38472EDE8}"/>
              </a:ext>
            </a:extLst>
          </p:cNvPr>
          <p:cNvSpPr/>
          <p:nvPr/>
        </p:nvSpPr>
        <p:spPr>
          <a:xfrm>
            <a:off x="1746423" y="4194139"/>
            <a:ext cx="8699149" cy="838375"/>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Is there anything you would do differently now?</a:t>
            </a:r>
          </a:p>
        </p:txBody>
      </p:sp>
    </p:spTree>
    <p:extLst>
      <p:ext uri="{BB962C8B-B14F-4D97-AF65-F5344CB8AC3E}">
        <p14:creationId xmlns:p14="http://schemas.microsoft.com/office/powerpoint/2010/main" val="106990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1115209" y="723835"/>
            <a:ext cx="9961581"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kern="0" spc="-120" dirty="0">
                <a:solidFill>
                  <a:prstClr val="white"/>
                </a:solidFill>
                <a:latin typeface="Arial" panose="020B0604020202020204" pitchFamily="34" charset="0"/>
                <a:cs typeface="Arial" panose="020B0604020202020204" pitchFamily="34" charset="0"/>
              </a:rPr>
              <a:t>What techniques can I learn to help me in stressful situations?</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descr="white rectangle with rounded corners containing the text:&#10;Resilience means being able to adapt to life's misfortunes and setbacks">
            <a:extLst>
              <a:ext uri="{FF2B5EF4-FFF2-40B4-BE49-F238E27FC236}">
                <a16:creationId xmlns:a16="http://schemas.microsoft.com/office/drawing/2014/main" id="{63DD05DF-B798-4C83-A2F8-E51475E042CC}"/>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dirty="0"/>
              <a:t>Resilience means being able to adapt to life's misfortunes and setbacks</a:t>
            </a:r>
            <a:endParaRPr kumimoji="0" lang="en-GB" sz="240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3507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How does this connect to resilience?</a:t>
            </a:r>
          </a:p>
        </p:txBody>
      </p:sp>
      <p:sp>
        <p:nvSpPr>
          <p:cNvPr id="5" name="Rectangle: Rounded Corners 4" descr="a purple rectangle containing the text:&#10;stressful situations need resilience to deal with them.">
            <a:extLst>
              <a:ext uri="{FF2B5EF4-FFF2-40B4-BE49-F238E27FC236}">
                <a16:creationId xmlns:a16="http://schemas.microsoft.com/office/drawing/2014/main" id="{6ECC5959-2B68-40A7-BAF9-46EE842BDA4A}"/>
              </a:ext>
            </a:extLst>
          </p:cNvPr>
          <p:cNvSpPr/>
          <p:nvPr/>
        </p:nvSpPr>
        <p:spPr>
          <a:xfrm>
            <a:off x="838200" y="1836052"/>
            <a:ext cx="3740513" cy="1244032"/>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Stressful situations need resilience to deal with them</a:t>
            </a:r>
          </a:p>
        </p:txBody>
      </p:sp>
      <p:sp>
        <p:nvSpPr>
          <p:cNvPr id="6" name="Text Placeholder 5" descr="a red square containing the text:&#10;finding ways to deal with negative emotions is building your resilience.">
            <a:extLst>
              <a:ext uri="{FF2B5EF4-FFF2-40B4-BE49-F238E27FC236}">
                <a16:creationId xmlns:a16="http://schemas.microsoft.com/office/drawing/2014/main" id="{77C3E6B5-ACAB-45A3-8B0E-29C67DA9648D}"/>
              </a:ext>
            </a:extLst>
          </p:cNvPr>
          <p:cNvSpPr>
            <a:spLocks noGrp="1"/>
          </p:cNvSpPr>
          <p:nvPr>
            <p:ph type="body" sz="quarter" idx="10"/>
          </p:nvPr>
        </p:nvSpPr>
        <p:spPr>
          <a:xfrm>
            <a:off x="7406390" y="1836052"/>
            <a:ext cx="3947410" cy="1244033"/>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marL="0" indent="0" algn="ctr">
              <a:buNone/>
            </a:pPr>
            <a:r>
              <a:rPr lang="en-GB" sz="2400" b="0" dirty="0">
                <a:solidFill>
                  <a:schemeClr val="bg1"/>
                </a:solidFill>
              </a:rPr>
              <a:t>Finding ways to deal with negative emotions is building your resilience</a:t>
            </a:r>
          </a:p>
        </p:txBody>
      </p:sp>
      <p:sp>
        <p:nvSpPr>
          <p:cNvPr id="9" name="Text Placeholder 5" descr="a red rectangle with rounded corners containing the text:&#10;these techniques are extra tools in your Resilience Toolkit.">
            <a:extLst>
              <a:ext uri="{FF2B5EF4-FFF2-40B4-BE49-F238E27FC236}">
                <a16:creationId xmlns:a16="http://schemas.microsoft.com/office/drawing/2014/main" id="{9641308A-3E41-412B-BC2F-99D8C398B63F}"/>
              </a:ext>
            </a:extLst>
          </p:cNvPr>
          <p:cNvSpPr txBox="1">
            <a:spLocks/>
          </p:cNvSpPr>
          <p:nvPr/>
        </p:nvSpPr>
        <p:spPr>
          <a:xfrm>
            <a:off x="4122295" y="5000358"/>
            <a:ext cx="3947410" cy="1244033"/>
          </a:xfrm>
          <a:prstGeom prst="roundRect">
            <a:avLst/>
          </a:prstGeom>
          <a:solidFill>
            <a:srgbClr val="A53959"/>
          </a:solidFill>
          <a:ln w="12700" cap="flat" cmpd="sng" algn="ctr">
            <a:solidFill>
              <a:srgbClr val="A53959"/>
            </a:solidFill>
            <a:prstDash val="solid"/>
            <a:miter lim="800000"/>
          </a:ln>
        </p:spPr>
        <p:style>
          <a:lnRef idx="2">
            <a:schemeClr val="accent2"/>
          </a:lnRef>
          <a:fillRef idx="1">
            <a:schemeClr val="lt1"/>
          </a:fillRef>
          <a:effectRef idx="0">
            <a:schemeClr val="accent2"/>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b="0" dirty="0">
                <a:solidFill>
                  <a:schemeClr val="bg1"/>
                </a:solidFill>
              </a:rPr>
              <a:t>These techniques are extra tools in your Resilience Toolkit</a:t>
            </a:r>
          </a:p>
        </p:txBody>
      </p:sp>
      <p:pic>
        <p:nvPicPr>
          <p:cNvPr id="4" name="Picture 3" descr="An image of a person with orange balls acting as heads coming out of a body to represent letting things go." title="Stress and resilience">
            <a:extLst>
              <a:ext uri="{FF2B5EF4-FFF2-40B4-BE49-F238E27FC236}">
                <a16:creationId xmlns:a16="http://schemas.microsoft.com/office/drawing/2014/main" id="{3BDAE632-A612-4EDB-AF1B-5BEC73A1D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649" y="2458068"/>
            <a:ext cx="2090702" cy="2289673"/>
          </a:xfrm>
          <a:prstGeom prst="rect">
            <a:avLst/>
          </a:prstGeom>
        </p:spPr>
      </p:pic>
    </p:spTree>
    <p:extLst>
      <p:ext uri="{BB962C8B-B14F-4D97-AF65-F5344CB8AC3E}">
        <p14:creationId xmlns:p14="http://schemas.microsoft.com/office/powerpoint/2010/main" val="4024235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CB49D-F4C4-4BAA-A3D5-15878D9B1F32}">
  <ds:schemaRefs>
    <ds:schemaRef ds:uri="http://purl.org/dc/terms/"/>
    <ds:schemaRef ds:uri="d833f47d-cf66-4f75-af90-d4bb35060a7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c95f2d8-01aa-4747-a464-5f63898d5f53"/>
    <ds:schemaRef ds:uri="http://www.w3.org/XML/1998/namespace"/>
    <ds:schemaRef ds:uri="http://purl.org/dc/dcmitype/"/>
  </ds:schemaRefs>
</ds:datastoreItem>
</file>

<file path=customXml/itemProps2.xml><?xml version="1.0" encoding="utf-8"?>
<ds:datastoreItem xmlns:ds="http://schemas.openxmlformats.org/officeDocument/2006/customXml" ds:itemID="{BC4CFF77-EADA-4466-8BF2-C2C355B444D4}"/>
</file>

<file path=customXml/itemProps3.xml><?xml version="1.0" encoding="utf-8"?>
<ds:datastoreItem xmlns:ds="http://schemas.openxmlformats.org/officeDocument/2006/customXml" ds:itemID="{1CDE459A-B9D2-413D-9A99-F1A206E92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2622</TotalTime>
  <Words>2935</Words>
  <Application>Microsoft Office PowerPoint</Application>
  <PresentationFormat>Widescreen</PresentationFormat>
  <Paragraphs>226</Paragraphs>
  <Slides>21</Slides>
  <Notes>21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MS PGothic</vt:lpstr>
      <vt:lpstr>Arial</vt:lpstr>
      <vt:lpstr>Arial MT Lt</vt:lpstr>
      <vt:lpstr>Calibri</vt:lpstr>
      <vt:lpstr>Office Theme</vt:lpstr>
      <vt:lpstr>Custom Design</vt:lpstr>
      <vt:lpstr>1_Custom Design</vt:lpstr>
      <vt:lpstr>3_Custom Design</vt:lpstr>
      <vt:lpstr>Success with Stress</vt:lpstr>
      <vt:lpstr>Content of the session</vt:lpstr>
      <vt:lpstr>Help us to help you! </vt:lpstr>
      <vt:lpstr>PowerPoint Presentation</vt:lpstr>
      <vt:lpstr>What is Stress?</vt:lpstr>
      <vt:lpstr>What is Resilience?</vt:lpstr>
      <vt:lpstr>Your turn</vt:lpstr>
      <vt:lpstr>PowerPoint Presentation</vt:lpstr>
      <vt:lpstr>How does this connect to resilience?</vt:lpstr>
      <vt:lpstr>Looking after yourself The basics…</vt:lpstr>
      <vt:lpstr>Sleep hygiene </vt:lpstr>
      <vt:lpstr>How does this work?</vt:lpstr>
      <vt:lpstr>5, 4, 3, 2, 1</vt:lpstr>
      <vt:lpstr>7/11 breathing</vt:lpstr>
      <vt:lpstr>Belly breathing</vt:lpstr>
      <vt:lpstr>Drop 3</vt:lpstr>
      <vt:lpstr>Affirmations</vt:lpstr>
      <vt:lpstr>I’m practising but I’m still feeling feelings</vt:lpstr>
      <vt:lpstr>What do I do now?</vt:lpstr>
      <vt:lpstr>Don’t forget to complete our survey!</vt:lpstr>
      <vt:lpstr>Success with Stress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65</cp:revision>
  <dcterms:created xsi:type="dcterms:W3CDTF">2019-09-11T07:44:27Z</dcterms:created>
  <dcterms:modified xsi:type="dcterms:W3CDTF">2020-10-14T12:46:05Z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1030500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