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 id="2147483672" r:id="rId7"/>
  </p:sldMasterIdLst>
  <p:notesMasterIdLst>
    <p:notesMasterId r:id="rId24"/>
  </p:notesMasterIdLst>
  <p:sldIdLst>
    <p:sldId id="257" r:id="rId8"/>
    <p:sldId id="481" r:id="rId9"/>
    <p:sldId id="472" r:id="rId10"/>
    <p:sldId id="282" r:id="rId11"/>
    <p:sldId id="448" r:id="rId12"/>
    <p:sldId id="258" r:id="rId13"/>
    <p:sldId id="451" r:id="rId14"/>
    <p:sldId id="447" r:id="rId15"/>
    <p:sldId id="452" r:id="rId16"/>
    <p:sldId id="453" r:id="rId17"/>
    <p:sldId id="446" r:id="rId18"/>
    <p:sldId id="445" r:id="rId19"/>
    <p:sldId id="455" r:id="rId20"/>
    <p:sldId id="457" r:id="rId21"/>
    <p:sldId id="473"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355A"/>
    <a:srgbClr val="8A5873"/>
    <a:srgbClr val="E93752"/>
    <a:srgbClr val="9C5FB5"/>
    <a:srgbClr val="A53959"/>
    <a:srgbClr val="FCB8C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AAFDD0-C882-4F56-B00C-C5293BFD45F8}" v="6" dt="2020-11-09T16:30:21.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375" autoAdjust="0"/>
  </p:normalViewPr>
  <p:slideViewPr>
    <p:cSldViewPr snapToGrid="0">
      <p:cViewPr varScale="1">
        <p:scale>
          <a:sx n="59" d="100"/>
          <a:sy n="59" d="100"/>
        </p:scale>
        <p:origin x="11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hapman" userId="816af3fd-68a4-4ce6-ad5d-4f6db6abff7c" providerId="ADAL" clId="{FDBEC230-B374-475A-B0D2-1541AED0A225}"/>
    <pc:docChg chg="modSld">
      <pc:chgData name="Simon Chapman" userId="816af3fd-68a4-4ce6-ad5d-4f6db6abff7c" providerId="ADAL" clId="{FDBEC230-B374-475A-B0D2-1541AED0A225}" dt="2020-10-14T07:51:44.842" v="1" actId="1035"/>
      <pc:docMkLst>
        <pc:docMk/>
      </pc:docMkLst>
      <pc:sldChg chg="modSp">
        <pc:chgData name="Simon Chapman" userId="816af3fd-68a4-4ce6-ad5d-4f6db6abff7c" providerId="ADAL" clId="{FDBEC230-B374-475A-B0D2-1541AED0A225}" dt="2020-10-14T07:51:44.842" v="1" actId="1035"/>
        <pc:sldMkLst>
          <pc:docMk/>
          <pc:sldMk cId="2021427433" sldId="451"/>
        </pc:sldMkLst>
        <pc:spChg chg="mod">
          <ac:chgData name="Simon Chapman" userId="816af3fd-68a4-4ce6-ad5d-4f6db6abff7c" providerId="ADAL" clId="{FDBEC230-B374-475A-B0D2-1541AED0A225}" dt="2020-10-14T07:51:44.842" v="1" actId="1035"/>
          <ac:spMkLst>
            <pc:docMk/>
            <pc:sldMk cId="2021427433" sldId="451"/>
            <ac:spMk id="2" creationId="{E223A2CD-5B56-475C-B7A7-018CDADF7E68}"/>
          </ac:spMkLst>
        </pc:spChg>
        <pc:spChg chg="mod">
          <ac:chgData name="Simon Chapman" userId="816af3fd-68a4-4ce6-ad5d-4f6db6abff7c" providerId="ADAL" clId="{FDBEC230-B374-475A-B0D2-1541AED0A225}" dt="2020-10-14T07:51:44.842" v="1" actId="1035"/>
          <ac:spMkLst>
            <pc:docMk/>
            <pc:sldMk cId="2021427433" sldId="451"/>
            <ac:spMk id="7" creationId="{7FC701EB-DA8E-47FF-AA32-2BF883AE0183}"/>
          </ac:spMkLst>
        </pc:spChg>
        <pc:spChg chg="mod">
          <ac:chgData name="Simon Chapman" userId="816af3fd-68a4-4ce6-ad5d-4f6db6abff7c" providerId="ADAL" clId="{FDBEC230-B374-475A-B0D2-1541AED0A225}" dt="2020-10-14T07:51:44.842" v="1" actId="1035"/>
          <ac:spMkLst>
            <pc:docMk/>
            <pc:sldMk cId="2021427433" sldId="451"/>
            <ac:spMk id="8" creationId="{0EB42360-A8B6-4882-8410-C892DF8AF563}"/>
          </ac:spMkLst>
        </pc:spChg>
        <pc:spChg chg="mod">
          <ac:chgData name="Simon Chapman" userId="816af3fd-68a4-4ce6-ad5d-4f6db6abff7c" providerId="ADAL" clId="{FDBEC230-B374-475A-B0D2-1541AED0A225}" dt="2020-10-14T07:51:44.842" v="1" actId="1035"/>
          <ac:spMkLst>
            <pc:docMk/>
            <pc:sldMk cId="2021427433" sldId="451"/>
            <ac:spMk id="9" creationId="{63DF2C8A-3910-493E-BD1B-763B2A37B9CD}"/>
          </ac:spMkLst>
        </pc:spChg>
        <pc:picChg chg="mod">
          <ac:chgData name="Simon Chapman" userId="816af3fd-68a4-4ce6-ad5d-4f6db6abff7c" providerId="ADAL" clId="{FDBEC230-B374-475A-B0D2-1541AED0A225}" dt="2020-10-14T07:51:44.842" v="1" actId="1035"/>
          <ac:picMkLst>
            <pc:docMk/>
            <pc:sldMk cId="2021427433" sldId="451"/>
            <ac:picMk id="2050" creationId="{E057C310-B8A4-43E3-99DD-2D13B1AD601E}"/>
          </ac:picMkLst>
        </pc:picChg>
      </pc:sldChg>
    </pc:docChg>
  </pc:docChgLst>
  <pc:docChgLst>
    <pc:chgData name="Simon Chapman" userId="816af3fd-68a4-4ce6-ad5d-4f6db6abff7c" providerId="ADAL" clId="{AFAAFDD0-C882-4F56-B00C-C5293BFD45F8}"/>
    <pc:docChg chg="addSld modSld sldOrd">
      <pc:chgData name="Simon Chapman" userId="816af3fd-68a4-4ce6-ad5d-4f6db6abff7c" providerId="ADAL" clId="{AFAAFDD0-C882-4F56-B00C-C5293BFD45F8}" dt="2020-11-09T16:30:22.717" v="7" actId="403"/>
      <pc:docMkLst>
        <pc:docMk/>
      </pc:docMkLst>
      <pc:sldChg chg="modSp add ord">
        <pc:chgData name="Simon Chapman" userId="816af3fd-68a4-4ce6-ad5d-4f6db6abff7c" providerId="ADAL" clId="{AFAAFDD0-C882-4F56-B00C-C5293BFD45F8}" dt="2020-11-09T16:30:22.717" v="7" actId="403"/>
        <pc:sldMkLst>
          <pc:docMk/>
          <pc:sldMk cId="4213740159" sldId="481"/>
        </pc:sldMkLst>
        <pc:spChg chg="mod">
          <ac:chgData name="Simon Chapman" userId="816af3fd-68a4-4ce6-ad5d-4f6db6abff7c" providerId="ADAL" clId="{AFAAFDD0-C882-4F56-B00C-C5293BFD45F8}" dt="2020-11-09T16:30:22.717" v="7" actId="403"/>
          <ac:spMkLst>
            <pc:docMk/>
            <pc:sldMk cId="4213740159" sldId="481"/>
            <ac:spMk id="5" creationId="{483F341A-5BC0-4E86-89F3-D457EDCC2C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967D-F207-4652-9448-5BB8DAE81DAF}" type="datetimeFigureOut">
              <a:rPr lang="en-GB" smtClean="0"/>
              <a:t>09/11/2020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C9D1-CDB2-4F96-A64D-1F58BFE53F84}" type="slidenum">
              <a:rPr lang="en-GB" smtClean="0"/>
              <a:t>‹#›</a:t>
            </a:fld>
            <a:endParaRPr lang="en-GB"/>
          </a:p>
        </p:txBody>
      </p:sp>
    </p:spTree>
    <p:extLst>
      <p:ext uri="{BB962C8B-B14F-4D97-AF65-F5344CB8AC3E}">
        <p14:creationId xmlns:p14="http://schemas.microsoft.com/office/powerpoint/2010/main" val="266627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efradigital.blog.gov.uk/2020/01/10/new-year-new-start-the-changes-that-im-pledging-to-my-digital-footprin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razy4computers.net/rings-of-responsibility.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urodrying2019.com/uk/page.asp?PID=9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ngimg.com/internet/feedbac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ocialmediafirst.info/blog/2018/07/most-powerful-social-media-platforms-uk-201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echwyse.com/blog/2012/0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endParaRPr lang="en-GB" dirty="0"/>
          </a:p>
          <a:p>
            <a:r>
              <a:rPr lang="en-GB" dirty="0"/>
              <a:t>Introduce yourself and remember to smile. </a:t>
            </a:r>
          </a:p>
          <a:p>
            <a:endParaRPr lang="en-GB" dirty="0"/>
          </a:p>
          <a:p>
            <a:r>
              <a:rPr lang="en-GB" dirty="0"/>
              <a:t>Aspire higher are University of  Northampton, University of Bedford  and University of Hertfordshire  working together to increase students participation into Higher Education. When we say Higher Education that could be  a HNC, HND, Degree, apprenticeship, any level 4 qualification. </a:t>
            </a:r>
          </a:p>
          <a:p>
            <a:endParaRPr lang="en-GB" dirty="0"/>
          </a:p>
          <a:p>
            <a:r>
              <a:rPr lang="en-GB" dirty="0"/>
              <a:t>Today we will be learning about social media </a:t>
            </a:r>
          </a:p>
        </p:txBody>
      </p:sp>
      <p:sp>
        <p:nvSpPr>
          <p:cNvPr id="4" name="Slide Number Placeholder 3"/>
          <p:cNvSpPr>
            <a:spLocks noGrp="1"/>
          </p:cNvSpPr>
          <p:nvPr>
            <p:ph type="sldNum" sz="quarter" idx="10"/>
          </p:nvPr>
        </p:nvSpPr>
        <p:spPr/>
        <p:txBody>
          <a:bodyPr/>
          <a:lstStyle/>
          <a:p>
            <a:fld id="{7537C9D1-CDB2-4F96-A64D-1F58BFE53F84}" type="slidenum">
              <a:rPr lang="en-GB" smtClean="0"/>
              <a:t>1</a:t>
            </a:fld>
            <a:endParaRPr lang="en-GB"/>
          </a:p>
        </p:txBody>
      </p:sp>
    </p:spTree>
    <p:extLst>
      <p:ext uri="{BB962C8B-B14F-4D97-AF65-F5344CB8AC3E}">
        <p14:creationId xmlns:p14="http://schemas.microsoft.com/office/powerpoint/2010/main" val="1824577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are young enough to start out on the right foot ensuring  the  digital footprint that you leave is a good one. </a:t>
            </a:r>
          </a:p>
          <a:p>
            <a:endParaRPr lang="en-GB" dirty="0"/>
          </a:p>
          <a:p>
            <a:r>
              <a:rPr lang="en-GB" dirty="0"/>
              <a:t>A good place to start is to be kind, making sure that the footprints you leave are positive ones that you would be pleased for someone else to find. </a:t>
            </a:r>
          </a:p>
          <a:p>
            <a:endParaRPr lang="en-GB" dirty="0"/>
          </a:p>
          <a:p>
            <a:r>
              <a:rPr lang="en-GB" dirty="0"/>
              <a:t>Always use privacy settings to limit your audience. No matter how high you set your privacy settings things can always be found and shared. What is stopping anyone from taking a screen shot of your post  and distributing it?  Do you know how much of your content that companies own? No? Read the T&amp;Cs you may be surprised the power you are giving them over your content. Its always worth keeping a list of account your own and delete ones you are not using. </a:t>
            </a:r>
          </a:p>
          <a:p>
            <a:endParaRPr lang="en-GB" dirty="0"/>
          </a:p>
          <a:p>
            <a:r>
              <a:rPr lang="en-GB" dirty="0"/>
              <a:t>Google yourself, it’s the easiest way to see what anyone in the WORLD can see about you.  Remember when you send anything or post anything think of it as publishing it forever.</a:t>
            </a:r>
          </a:p>
          <a:p>
            <a:endParaRPr lang="en-GB" dirty="0"/>
          </a:p>
          <a:p>
            <a:r>
              <a:rPr lang="en-GB" dirty="0">
                <a:cs typeface="Calibri"/>
              </a:rPr>
              <a:t>Picture source: </a:t>
            </a:r>
            <a:r>
              <a:rPr lang="en-GB" dirty="0">
                <a:hlinkClick r:id="rId3"/>
              </a:rPr>
              <a:t>https://defradigital.blog.gov.uk/2020/01/10/new-year-new-start-the-changes-that-im-pledging-to-my-digital-footprint/</a:t>
            </a:r>
            <a:endParaRPr lang="en-GB" dirty="0"/>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10</a:t>
            </a:fld>
            <a:endParaRPr lang="en-GB"/>
          </a:p>
        </p:txBody>
      </p:sp>
    </p:spTree>
    <p:extLst>
      <p:ext uri="{BB962C8B-B14F-4D97-AF65-F5344CB8AC3E}">
        <p14:creationId xmlns:p14="http://schemas.microsoft.com/office/powerpoint/2010/main" val="3526102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media and digital footprints our responsibilities.</a:t>
            </a:r>
          </a:p>
          <a:p>
            <a:endParaRPr lang="en-GB" dirty="0"/>
          </a:p>
          <a:p>
            <a:r>
              <a:rPr lang="en-GB" dirty="0"/>
              <a:t>Whose responsibility is it?</a:t>
            </a:r>
          </a:p>
        </p:txBody>
      </p:sp>
      <p:sp>
        <p:nvSpPr>
          <p:cNvPr id="4" name="Slide Number Placeholder 3"/>
          <p:cNvSpPr>
            <a:spLocks noGrp="1"/>
          </p:cNvSpPr>
          <p:nvPr>
            <p:ph type="sldNum" sz="quarter" idx="10"/>
          </p:nvPr>
        </p:nvSpPr>
        <p:spPr/>
        <p:txBody>
          <a:bodyPr/>
          <a:lstStyle/>
          <a:p>
            <a:fld id="{7537C9D1-CDB2-4F96-A64D-1F58BFE53F84}" type="slidenum">
              <a:rPr lang="en-GB" smtClean="0"/>
              <a:t>11</a:t>
            </a:fld>
            <a:endParaRPr lang="en-GB"/>
          </a:p>
        </p:txBody>
      </p:sp>
    </p:spTree>
    <p:extLst>
      <p:ext uri="{BB962C8B-B14F-4D97-AF65-F5344CB8AC3E}">
        <p14:creationId xmlns:p14="http://schemas.microsoft.com/office/powerpoint/2010/main" val="344915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watch this short video, students are talking about their digital footprints. Think what your digital footprints say about you?</a:t>
            </a:r>
          </a:p>
        </p:txBody>
      </p:sp>
      <p:sp>
        <p:nvSpPr>
          <p:cNvPr id="4" name="Slide Number Placeholder 3"/>
          <p:cNvSpPr>
            <a:spLocks noGrp="1"/>
          </p:cNvSpPr>
          <p:nvPr>
            <p:ph type="sldNum" sz="quarter" idx="10"/>
          </p:nvPr>
        </p:nvSpPr>
        <p:spPr/>
        <p:txBody>
          <a:bodyPr/>
          <a:lstStyle/>
          <a:p>
            <a:fld id="{7537C9D1-CDB2-4F96-A64D-1F58BFE53F84}" type="slidenum">
              <a:rPr lang="en-GB" smtClean="0"/>
              <a:t>12</a:t>
            </a:fld>
            <a:endParaRPr lang="en-GB"/>
          </a:p>
        </p:txBody>
      </p:sp>
    </p:spTree>
    <p:extLst>
      <p:ext uri="{BB962C8B-B14F-4D97-AF65-F5344CB8AC3E}">
        <p14:creationId xmlns:p14="http://schemas.microsoft.com/office/powerpoint/2010/main" val="1946200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a:solidFill>
                  <a:schemeClr val="tx1"/>
                </a:solidFill>
                <a:effectLst/>
                <a:latin typeface="+mn-lt"/>
                <a:ea typeface="+mn-ea"/>
                <a:cs typeface="+mn-cs"/>
              </a:rPr>
              <a:t>These are the Rings of Responsibility, which we use to think about the different people we have responsibilities to. </a:t>
            </a:r>
          </a:p>
          <a:p>
            <a:endParaRPr lang="en-GB" sz="1200" b="0" i="1"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Having "responsibilities to" someone means that you think about how your actions will affect them. How many times have we tagged or shared something without thinking how it might effect this person?</a:t>
            </a:r>
          </a:p>
          <a:p>
            <a:endParaRPr lang="en-GB" sz="1200" b="0" i="1" kern="1200" dirty="0">
              <a:solidFill>
                <a:schemeClr val="tx1"/>
              </a:solidFill>
              <a:effectLst/>
              <a:latin typeface="+mn-lt"/>
              <a:ea typeface="+mn-ea"/>
              <a:cs typeface="+mn-cs"/>
            </a:endParaRPr>
          </a:p>
          <a:p>
            <a:endParaRPr lang="en-GB" sz="1200" b="0" i="1"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By posting on social media your actions could effect them and their digital footprint. Equal what are people posting and sharing that could affect your footprint?</a:t>
            </a:r>
          </a:p>
          <a:p>
            <a:endParaRPr lang="en-GB" i="1" dirty="0">
              <a:cs typeface="Calibri"/>
            </a:endParaRPr>
          </a:p>
          <a:p>
            <a:r>
              <a:rPr lang="en-GB" i="1" dirty="0">
                <a:cs typeface="Calibri"/>
              </a:rPr>
              <a:t>Picture source: </a:t>
            </a:r>
            <a:r>
              <a:rPr lang="en-GB" dirty="0">
                <a:hlinkClick r:id="rId3"/>
              </a:rPr>
              <a:t>http://www.crazy4computers.net/rings-of-responsibility.html</a:t>
            </a:r>
            <a:endParaRPr lang="en-GB" i="1" dirty="0">
              <a:cs typeface="Calibri"/>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13</a:t>
            </a:fld>
            <a:endParaRPr lang="en-GB"/>
          </a:p>
        </p:txBody>
      </p:sp>
    </p:spTree>
    <p:extLst>
      <p:ext uri="{BB962C8B-B14F-4D97-AF65-F5344CB8AC3E}">
        <p14:creationId xmlns:p14="http://schemas.microsoft.com/office/powerpoint/2010/main" val="324932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1"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The next time you post anything on social media, just think if this is what you would like a future teacher, tutor, employer to think about you in 5, 10 or 15 years time?</a:t>
            </a:r>
          </a:p>
          <a:p>
            <a:endParaRPr lang="en-GB" sz="1200" b="0" i="1"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If you are including other people in your posts, how is this going to effect them? We could all name someone in the public eye who has posted, tweeted, re tweeted or even just like a post that has come back to haunt them. This could easily happen to you. Once it’s posted the content is there. </a:t>
            </a:r>
          </a:p>
          <a:p>
            <a:endParaRPr lang="en-GB" sz="1200" b="0" i="1" kern="1200" dirty="0">
              <a:solidFill>
                <a:schemeClr val="tx1"/>
              </a:solidFill>
              <a:effectLst/>
              <a:latin typeface="+mn-lt"/>
              <a:ea typeface="+mn-ea"/>
              <a:cs typeface="+mn-cs"/>
            </a:endParaRPr>
          </a:p>
          <a:p>
            <a:pPr lvl="1" algn="l">
              <a:buClr>
                <a:srgbClr val="813A89"/>
              </a:buClr>
              <a:buSzPts val="2000"/>
            </a:pPr>
            <a:r>
              <a:rPr lang="en-GB" sz="1200" b="0" i="1" kern="1200" dirty="0">
                <a:solidFill>
                  <a:schemeClr val="tx1"/>
                </a:solidFill>
                <a:effectLst/>
                <a:latin typeface="+mn-lt"/>
                <a:ea typeface="+mn-ea"/>
                <a:cs typeface="+mn-cs"/>
              </a:rPr>
              <a:t>Remember </a:t>
            </a:r>
            <a:r>
              <a:rPr lang="en-GB" sz="2400" b="1" dirty="0">
                <a:solidFill>
                  <a:schemeClr val="bg1"/>
                </a:solidFill>
                <a:ea typeface="Arial"/>
                <a:cs typeface="Arial"/>
                <a:sym typeface="Arial"/>
              </a:rPr>
              <a:t>69%</a:t>
            </a:r>
            <a:r>
              <a:rPr lang="en-GB" sz="2400" dirty="0">
                <a:solidFill>
                  <a:schemeClr val="bg1"/>
                </a:solidFill>
                <a:ea typeface="Arial"/>
                <a:cs typeface="Arial"/>
                <a:sym typeface="Arial"/>
              </a:rPr>
              <a:t> of employers say they have rejected candidates </a:t>
            </a:r>
            <a:endParaRPr lang="en-GB" sz="2400" dirty="0">
              <a:solidFill>
                <a:schemeClr val="bg1"/>
              </a:solidFill>
            </a:endParaRPr>
          </a:p>
          <a:p>
            <a:pPr lvl="1" algn="l">
              <a:buClr>
                <a:srgbClr val="813A89"/>
              </a:buClr>
              <a:buSzPts val="2000"/>
            </a:pPr>
            <a:r>
              <a:rPr lang="en-GB" sz="2400" dirty="0">
                <a:solidFill>
                  <a:schemeClr val="bg1"/>
                </a:solidFill>
                <a:ea typeface="Arial"/>
                <a:cs typeface="Arial"/>
                <a:sym typeface="Arial"/>
              </a:rPr>
              <a:t>based on their social media activity</a:t>
            </a:r>
            <a:endParaRPr lang="en-GB" sz="2400" dirty="0">
              <a:solidFill>
                <a:schemeClr val="bg1"/>
              </a:solidFill>
            </a:endParaRPr>
          </a:p>
          <a:p>
            <a:endParaRPr lang="en-GB" sz="1200" b="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14</a:t>
            </a:fld>
            <a:endParaRPr lang="en-GB"/>
          </a:p>
        </p:txBody>
      </p:sp>
    </p:spTree>
    <p:extLst>
      <p:ext uri="{BB962C8B-B14F-4D97-AF65-F5344CB8AC3E}">
        <p14:creationId xmlns:p14="http://schemas.microsoft.com/office/powerpoint/2010/main" val="2208728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Help us to help you. </a:t>
            </a:r>
            <a:endParaRPr lang="en-US"/>
          </a:p>
          <a:p>
            <a:r>
              <a:rPr lang="en-GB"/>
              <a:t>Please complete the survey. </a:t>
            </a:r>
          </a:p>
          <a:p>
            <a:r>
              <a:rPr lang="en-GB"/>
              <a:t>Photo source </a:t>
            </a:r>
            <a:r>
              <a:rPr lang="en-GB" dirty="0">
                <a:hlinkClick r:id="rId3"/>
              </a:rPr>
              <a:t>https://www.eurodrying2019.com/uk/page.asp?PID=97</a:t>
            </a:r>
            <a:endParaRPr lang="en-GB"/>
          </a:p>
          <a:p>
            <a:r>
              <a:rPr lang="en-GB"/>
              <a:t>Company logo: Twitter </a:t>
            </a:r>
          </a:p>
          <a:p>
            <a:endParaRPr lang="en-GB" dirty="0">
              <a:cs typeface="Calibri"/>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15</a:t>
            </a:fld>
            <a:endParaRPr lang="en-GB"/>
          </a:p>
        </p:txBody>
      </p:sp>
    </p:spTree>
    <p:extLst>
      <p:ext uri="{BB962C8B-B14F-4D97-AF65-F5344CB8AC3E}">
        <p14:creationId xmlns:p14="http://schemas.microsoft.com/office/powerpoint/2010/main" val="2189651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16</a:t>
            </a:fld>
            <a:endParaRPr lang="en-GB"/>
          </a:p>
        </p:txBody>
      </p:sp>
    </p:spTree>
    <p:extLst>
      <p:ext uri="{BB962C8B-B14F-4D97-AF65-F5344CB8AC3E}">
        <p14:creationId xmlns:p14="http://schemas.microsoft.com/office/powerpoint/2010/main" val="27812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a:t>
            </a:fld>
            <a:endParaRPr lang="en-GB"/>
          </a:p>
        </p:txBody>
      </p:sp>
    </p:spTree>
    <p:extLst>
      <p:ext uri="{BB962C8B-B14F-4D97-AF65-F5344CB8AC3E}">
        <p14:creationId xmlns:p14="http://schemas.microsoft.com/office/powerpoint/2010/main" val="81140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a:t>
            </a:r>
            <a:endParaRPr lang="en-US" dirty="0"/>
          </a:p>
          <a:p>
            <a:r>
              <a:rPr lang="en-GB" dirty="0"/>
              <a:t>Please complete the survey – it takes just 2 minutes</a:t>
            </a:r>
            <a:endParaRPr lang="en-GB" dirty="0">
              <a:cs typeface="Calibri"/>
            </a:endParaRPr>
          </a:p>
          <a:p>
            <a:r>
              <a:rPr lang="en-GB" dirty="0"/>
              <a:t>It will help us support you more in the future</a:t>
            </a:r>
          </a:p>
          <a:p>
            <a:endParaRPr lang="en-GB" dirty="0">
              <a:cs typeface="Calibri"/>
            </a:endParaRPr>
          </a:p>
          <a:p>
            <a:endParaRPr lang="en-GB" dirty="0">
              <a:cs typeface="Calibri"/>
            </a:endParaRPr>
          </a:p>
          <a:p>
            <a:r>
              <a:rPr lang="en-GB" dirty="0"/>
              <a:t>Picture source </a:t>
            </a:r>
            <a:r>
              <a:rPr lang="en-GB" dirty="0">
                <a:hlinkClick r:id="rId3"/>
              </a:rPr>
              <a:t>https://www.freepngimg.com/internet/feedback</a:t>
            </a:r>
            <a:endParaRPr lang="en-GB" dirty="0"/>
          </a:p>
          <a:p>
            <a:pPr algn="l"/>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7C9D1-CDB2-4F96-A64D-1F58BFE53F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09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today's session we will be covering 3 sections, what is social media, the power of your digital footprint and social media and our responsibilities. </a:t>
            </a:r>
          </a:p>
        </p:txBody>
      </p:sp>
      <p:sp>
        <p:nvSpPr>
          <p:cNvPr id="4" name="Slide Number Placeholder 3"/>
          <p:cNvSpPr>
            <a:spLocks noGrp="1"/>
          </p:cNvSpPr>
          <p:nvPr>
            <p:ph type="sldNum" sz="quarter" idx="10"/>
          </p:nvPr>
        </p:nvSpPr>
        <p:spPr/>
        <p:txBody>
          <a:bodyPr/>
          <a:lstStyle/>
          <a:p>
            <a:fld id="{7537C9D1-CDB2-4F96-A64D-1F58BFE53F84}" type="slidenum">
              <a:rPr lang="en-GB" smtClean="0"/>
              <a:t>4</a:t>
            </a:fld>
            <a:endParaRPr lang="en-GB"/>
          </a:p>
        </p:txBody>
      </p:sp>
    </p:spTree>
    <p:extLst>
      <p:ext uri="{BB962C8B-B14F-4D97-AF65-F5344CB8AC3E}">
        <p14:creationId xmlns:p14="http://schemas.microsoft.com/office/powerpoint/2010/main" val="328477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social media?</a:t>
            </a:r>
          </a:p>
          <a:p>
            <a:endParaRPr lang="en-GB" dirty="0"/>
          </a:p>
          <a:p>
            <a:r>
              <a:rPr lang="en-GB" dirty="0"/>
              <a:t>I’m guessing you see it a </a:t>
            </a:r>
            <a:r>
              <a:rPr lang="en-GB" dirty="0" err="1"/>
              <a:t>a</a:t>
            </a:r>
            <a:r>
              <a:rPr lang="en-GB" dirty="0"/>
              <a:t> fun way of keeping in touch with my friends?</a:t>
            </a:r>
          </a:p>
        </p:txBody>
      </p:sp>
      <p:sp>
        <p:nvSpPr>
          <p:cNvPr id="4" name="Slide Number Placeholder 3"/>
          <p:cNvSpPr>
            <a:spLocks noGrp="1"/>
          </p:cNvSpPr>
          <p:nvPr>
            <p:ph type="sldNum" sz="quarter" idx="10"/>
          </p:nvPr>
        </p:nvSpPr>
        <p:spPr/>
        <p:txBody>
          <a:bodyPr/>
          <a:lstStyle/>
          <a:p>
            <a:fld id="{7537C9D1-CDB2-4F96-A64D-1F58BFE53F84}" type="slidenum">
              <a:rPr lang="en-GB" smtClean="0"/>
              <a:t>5</a:t>
            </a:fld>
            <a:endParaRPr lang="en-GB"/>
          </a:p>
        </p:txBody>
      </p:sp>
    </p:spTree>
    <p:extLst>
      <p:ext uri="{BB962C8B-B14F-4D97-AF65-F5344CB8AC3E}">
        <p14:creationId xmlns:p14="http://schemas.microsoft.com/office/powerpoint/2010/main" val="2249081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media is the collective of online communications channels dedicated to community-based input, interaction, content-sharing and collaboration. Websites and applications dedicated to forums, microblogging, social networking, social bookmarking, social curation, and wikis are among the different types of social media</a:t>
            </a:r>
          </a:p>
          <a:p>
            <a:endParaRPr lang="en-GB" dirty="0"/>
          </a:p>
          <a:p>
            <a:r>
              <a:rPr lang="en-GB" dirty="0"/>
              <a:t>People use social media for different reasons. These could be sharing experiences with people, marketing your business, networking or just keeping in touch.</a:t>
            </a:r>
          </a:p>
          <a:p>
            <a:endParaRPr lang="en-GB" dirty="0">
              <a:cs typeface="Calibri" panose="020F0502020204030204"/>
            </a:endParaRPr>
          </a:p>
          <a:p>
            <a:r>
              <a:rPr lang="en-GB" dirty="0">
                <a:cs typeface="Calibri" panose="020F0502020204030204"/>
              </a:rPr>
              <a:t>Picture source company logos:</a:t>
            </a:r>
          </a:p>
          <a:p>
            <a:r>
              <a:rPr lang="en-GB" dirty="0">
                <a:cs typeface="Calibri" panose="020F0502020204030204"/>
              </a:rPr>
              <a:t>Skype </a:t>
            </a:r>
          </a:p>
          <a:p>
            <a:r>
              <a:rPr lang="en-GB" dirty="0">
                <a:cs typeface="Calibri" panose="020F0502020204030204"/>
              </a:rPr>
              <a:t>Instagram </a:t>
            </a:r>
          </a:p>
          <a:p>
            <a:r>
              <a:rPr lang="en-GB" dirty="0">
                <a:cs typeface="Calibri" panose="020F0502020204030204"/>
              </a:rPr>
              <a:t>Facebook </a:t>
            </a:r>
          </a:p>
          <a:p>
            <a:r>
              <a:rPr lang="en-GB" dirty="0">
                <a:cs typeface="Calibri" panose="020F0502020204030204"/>
              </a:rPr>
              <a:t>YouTube</a:t>
            </a:r>
          </a:p>
          <a:p>
            <a:r>
              <a:rPr lang="en-GB" dirty="0">
                <a:cs typeface="Calibri" panose="020F0502020204030204"/>
              </a:rPr>
              <a:t>LinkIn</a:t>
            </a:r>
          </a:p>
          <a:p>
            <a:r>
              <a:rPr lang="en-GB" dirty="0">
                <a:cs typeface="Calibri" panose="020F0502020204030204"/>
              </a:rPr>
              <a:t>Snap Chat </a:t>
            </a:r>
          </a:p>
          <a:p>
            <a:r>
              <a:rPr lang="en-GB" dirty="0" err="1">
                <a:cs typeface="Calibri" panose="020F0502020204030204"/>
              </a:rPr>
              <a:t>Whatsapp</a:t>
            </a:r>
            <a:endParaRPr lang="en-GB" dirty="0">
              <a:cs typeface="Calibri" panose="020F0502020204030204"/>
            </a:endParaRPr>
          </a:p>
          <a:p>
            <a:r>
              <a:rPr lang="en-GB" dirty="0">
                <a:cs typeface="Calibri" panose="020F0502020204030204"/>
              </a:rPr>
              <a:t>Tik Tok </a:t>
            </a:r>
          </a:p>
          <a:p>
            <a:r>
              <a:rPr lang="en-GB" dirty="0">
                <a:cs typeface="Calibri" panose="020F0502020204030204"/>
              </a:rPr>
              <a:t>Twitter </a:t>
            </a:r>
          </a:p>
        </p:txBody>
      </p:sp>
      <p:sp>
        <p:nvSpPr>
          <p:cNvPr id="4" name="Slide Number Placeholder 3"/>
          <p:cNvSpPr>
            <a:spLocks noGrp="1"/>
          </p:cNvSpPr>
          <p:nvPr>
            <p:ph type="sldNum" sz="quarter" idx="10"/>
          </p:nvPr>
        </p:nvSpPr>
        <p:spPr/>
        <p:txBody>
          <a:bodyPr/>
          <a:lstStyle/>
          <a:p>
            <a:fld id="{7537C9D1-CDB2-4F96-A64D-1F58BFE53F84}" type="slidenum">
              <a:rPr lang="en-GB" smtClean="0"/>
              <a:t>6</a:t>
            </a:fld>
            <a:endParaRPr lang="en-GB"/>
          </a:p>
        </p:txBody>
      </p:sp>
    </p:spTree>
    <p:extLst>
      <p:ext uri="{BB962C8B-B14F-4D97-AF65-F5344CB8AC3E}">
        <p14:creationId xmlns:p14="http://schemas.microsoft.com/office/powerpoint/2010/main" val="16464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social media is usage is a variety of  amounts with Facebook still being the most popular platform in the UK. </a:t>
            </a:r>
          </a:p>
          <a:p>
            <a:endParaRPr lang="en-GB" dirty="0"/>
          </a:p>
          <a:p>
            <a:r>
              <a:rPr lang="en-GB" dirty="0"/>
              <a:t>The amount we use social media can vary but its worth remembering that 66% of the UK population are on social media. That means potentially anything you post could be visible to 2/3 of the population. </a:t>
            </a:r>
          </a:p>
          <a:p>
            <a:endParaRPr lang="en-GB" dirty="0"/>
          </a:p>
          <a:p>
            <a:r>
              <a:rPr lang="en-GB" dirty="0"/>
              <a:t>In January 2020 there were 45 million active users of social media in the UK, that could of risen due to lockdown? On average users spend 2 hours and 23 minutes on social media, again this is more than lightly risen in the past few months.</a:t>
            </a:r>
          </a:p>
          <a:p>
            <a:endParaRPr lang="en-GB" dirty="0">
              <a:cs typeface="Calibri" panose="020F0502020204030204"/>
            </a:endParaRPr>
          </a:p>
          <a:p>
            <a:r>
              <a:rPr lang="en-GB" dirty="0">
                <a:cs typeface="Calibri" panose="020F0502020204030204"/>
              </a:rPr>
              <a:t>Image source: </a:t>
            </a:r>
            <a:r>
              <a:rPr lang="en-GB" dirty="0">
                <a:hlinkClick r:id="rId3"/>
              </a:rPr>
              <a:t>http://www.socialmediafirst.info/blog/2018/07/most-powerful-social-media-platforms-uk-2018/</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7</a:t>
            </a:fld>
            <a:endParaRPr lang="en-GB"/>
          </a:p>
        </p:txBody>
      </p:sp>
    </p:spTree>
    <p:extLst>
      <p:ext uri="{BB962C8B-B14F-4D97-AF65-F5344CB8AC3E}">
        <p14:creationId xmlns:p14="http://schemas.microsoft.com/office/powerpoint/2010/main" val="45872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power of your digital footprint.. What can it actually do?</a:t>
            </a:r>
          </a:p>
        </p:txBody>
      </p:sp>
      <p:sp>
        <p:nvSpPr>
          <p:cNvPr id="4" name="Slide Number Placeholder 3"/>
          <p:cNvSpPr>
            <a:spLocks noGrp="1"/>
          </p:cNvSpPr>
          <p:nvPr>
            <p:ph type="sldNum" sz="quarter" idx="10"/>
          </p:nvPr>
        </p:nvSpPr>
        <p:spPr/>
        <p:txBody>
          <a:bodyPr/>
          <a:lstStyle/>
          <a:p>
            <a:fld id="{7537C9D1-CDB2-4F96-A64D-1F58BFE53F84}" type="slidenum">
              <a:rPr lang="en-GB" smtClean="0"/>
              <a:t>8</a:t>
            </a:fld>
            <a:endParaRPr lang="en-GB"/>
          </a:p>
        </p:txBody>
      </p:sp>
    </p:spTree>
    <p:extLst>
      <p:ext uri="{BB962C8B-B14F-4D97-AF65-F5344CB8AC3E}">
        <p14:creationId xmlns:p14="http://schemas.microsoft.com/office/powerpoint/2010/main" val="99443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Firstly what is your Digital footprint ? Its all the information online about a person posted either by that person or by others, intentionally or unintentionally</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Every time you go online it leaves a footprint, this can be searched, copied shared and broadcasted. </a:t>
            </a:r>
          </a:p>
          <a:p>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Anyone who can see information about you or posted by you online, whether you intended them to or not. Its an invisible audience, </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You need to remember this is Permanent anything that goes online is virtually impossible to remove.</a:t>
            </a:r>
            <a:endParaRPr lang="en-GB" b="0" dirty="0">
              <a:effectLst/>
            </a:endParaRPr>
          </a:p>
          <a:p>
            <a:endParaRPr lang="en-GB" dirty="0">
              <a:cs typeface="Calibri" panose="020F0502020204030204"/>
            </a:endParaRPr>
          </a:p>
          <a:p>
            <a:r>
              <a:rPr lang="en-GB" dirty="0">
                <a:cs typeface="Calibri" panose="020F0502020204030204"/>
              </a:rPr>
              <a:t>Image source: </a:t>
            </a:r>
            <a:r>
              <a:rPr lang="en-GB" dirty="0">
                <a:hlinkClick r:id="rId3"/>
              </a:rPr>
              <a:t>https://www.techwyse.com/blog/2012/04/</a:t>
            </a:r>
            <a:endParaRPr lang="en-GB" dirty="0">
              <a:cs typeface="Calibri" panose="020F0502020204030204"/>
            </a:endParaRPr>
          </a:p>
          <a:p>
            <a:br>
              <a:rPr lang="en-GB" dirty="0"/>
            </a:b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9</a:t>
            </a:fld>
            <a:endParaRPr lang="en-GB"/>
          </a:p>
        </p:txBody>
      </p:sp>
    </p:spTree>
    <p:extLst>
      <p:ext uri="{BB962C8B-B14F-4D97-AF65-F5344CB8AC3E}">
        <p14:creationId xmlns:p14="http://schemas.microsoft.com/office/powerpoint/2010/main" val="260152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45009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281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5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09/11/2020</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252567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341198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6405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91096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639752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6"/>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40466014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6"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758B0-1A83-4467-AF53-6901573133EB}"/>
              </a:ext>
            </a:extLst>
          </p:cNvPr>
          <p:cNvPicPr>
            <a:picLocks noChangeAspect="1"/>
          </p:cNvPicPr>
          <p:nvPr userDrawn="1"/>
        </p:nvPicPr>
        <p:blipFill>
          <a:blip r:embed="rId3"/>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372842355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6257970"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t>
            </a:r>
            <a:r>
              <a:rPr lang="en-GB" sz="3200" b="1" dirty="0" err="1">
                <a:solidFill>
                  <a:srgbClr val="FFFFFF"/>
                </a:solidFill>
              </a:rPr>
              <a:t>AspireHigherNet</a:t>
            </a:r>
            <a:endParaRPr lang="en-GB" sz="3200" b="1" dirty="0">
              <a:solidFill>
                <a:srgbClr val="FFFFFF"/>
              </a:solidFill>
            </a:endParaRP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2466" y="3614854"/>
            <a:ext cx="1886988" cy="1886988"/>
          </a:xfrm>
          <a:prstGeom prst="rect">
            <a:avLst/>
          </a:prstGeom>
        </p:spPr>
      </p:pic>
      <p:pic>
        <p:nvPicPr>
          <p:cNvPr id="5" name="Picture 4">
            <a:extLst>
              <a:ext uri="{FF2B5EF4-FFF2-40B4-BE49-F238E27FC236}">
                <a16:creationId xmlns:a16="http://schemas.microsoft.com/office/drawing/2014/main" id="{6460592C-23F3-40D1-A5D6-462863BB8026}"/>
              </a:ext>
            </a:extLst>
          </p:cNvPr>
          <p:cNvPicPr>
            <a:picLocks noChangeAspect="1"/>
          </p:cNvPicPr>
          <p:nvPr userDrawn="1"/>
        </p:nvPicPr>
        <p:blipFill>
          <a:blip r:embed="rId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591850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commonsense.org/education/videos/teen-voices-oversharing-and-your-digital-footpri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aspire-higher.co.uk/" TargetMode="External"/><Relationship Id="rId3" Type="http://schemas.openxmlformats.org/officeDocument/2006/relationships/hyperlink" Target="https://northampton.onlinesurveys.ac.uk/online-survey-ah" TargetMode="External"/><Relationship Id="rId7" Type="http://schemas.openxmlformats.org/officeDocument/2006/relationships/hyperlink" Target="https://twitter.com/AspireHigherNet"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24.png"/><Relationship Id="rId9" Type="http://schemas.openxmlformats.org/officeDocument/2006/relationships/image" Target="../media/image2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northampton.mediaspace.kaltura.com/media/1_77gsfuv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northampton.onlinesurveys.ac.uk/online-survey-ah"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jpeg"/><Relationship Id="rId5" Type="http://schemas.openxmlformats.org/officeDocument/2006/relationships/image" Target="../media/image12.png"/><Relationship Id="rId10" Type="http://schemas.openxmlformats.org/officeDocument/2006/relationships/hyperlink" Target="https://www.bing.com/images/search?q=snapchat+icon&amp;id=A9CBAB9F3AABC9E23E3FE7FCACC4F6CBE2444703&amp;FORM=IQFRBA" TargetMode="External"/><Relationship Id="rId4" Type="http://schemas.openxmlformats.org/officeDocument/2006/relationships/image" Target="../media/image11.png"/><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660919" y="4097370"/>
            <a:ext cx="11090814" cy="1325563"/>
          </a:xfrm>
        </p:spPr>
        <p:txBody>
          <a:bodyPr/>
          <a:lstStyle/>
          <a:p>
            <a:r>
              <a:rPr lang="en-GB" dirty="0"/>
              <a:t>Social Media:</a:t>
            </a:r>
            <a:br>
              <a:rPr lang="en-GB" dirty="0"/>
            </a:br>
            <a:r>
              <a:rPr lang="en-GB" dirty="0"/>
              <a:t>Social Media and Me </a:t>
            </a:r>
          </a:p>
        </p:txBody>
      </p:sp>
    </p:spTree>
    <p:extLst>
      <p:ext uri="{BB962C8B-B14F-4D97-AF65-F5344CB8AC3E}">
        <p14:creationId xmlns:p14="http://schemas.microsoft.com/office/powerpoint/2010/main" val="226648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Image of digital-footprint made u of social media logos ">
            <a:extLst>
              <a:ext uri="{FF2B5EF4-FFF2-40B4-BE49-F238E27FC236}">
                <a16:creationId xmlns:a16="http://schemas.microsoft.com/office/drawing/2014/main" id="{C4825873-EC90-4B01-A9BD-5C69AA2050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15"/>
          <a:stretch/>
        </p:blipFill>
        <p:spPr bwMode="auto">
          <a:xfrm rot="20980273">
            <a:off x="3786871" y="2212328"/>
            <a:ext cx="4583045" cy="32070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EEF82600-F7B0-4556-895B-CF03160693CA}"/>
              </a:ext>
            </a:extLst>
          </p:cNvPr>
          <p:cNvSpPr/>
          <p:nvPr/>
        </p:nvSpPr>
        <p:spPr>
          <a:xfrm>
            <a:off x="8422897" y="4809438"/>
            <a:ext cx="2547674" cy="1325563"/>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Publishing is forever</a:t>
            </a:r>
          </a:p>
        </p:txBody>
      </p:sp>
      <p:sp>
        <p:nvSpPr>
          <p:cNvPr id="12" name="Rectangle: Rounded Corners 11">
            <a:extLst>
              <a:ext uri="{FF2B5EF4-FFF2-40B4-BE49-F238E27FC236}">
                <a16:creationId xmlns:a16="http://schemas.microsoft.com/office/drawing/2014/main" id="{2A5ACDDD-EF92-4056-9D35-14421DC1DB60}"/>
              </a:ext>
            </a:extLst>
          </p:cNvPr>
          <p:cNvSpPr/>
          <p:nvPr/>
        </p:nvSpPr>
        <p:spPr>
          <a:xfrm>
            <a:off x="1001839" y="4855855"/>
            <a:ext cx="2569064" cy="1325562"/>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Google </a:t>
            </a:r>
          </a:p>
          <a:p>
            <a:pPr algn="ctr"/>
            <a:r>
              <a:rPr lang="en-GB" sz="2200" dirty="0">
                <a:solidFill>
                  <a:schemeClr val="bg1"/>
                </a:solidFill>
              </a:rPr>
              <a:t>yourself</a:t>
            </a:r>
          </a:p>
        </p:txBody>
      </p:sp>
      <p:sp>
        <p:nvSpPr>
          <p:cNvPr id="13" name="Rectangle: Rounded Corners 12">
            <a:extLst>
              <a:ext uri="{FF2B5EF4-FFF2-40B4-BE49-F238E27FC236}">
                <a16:creationId xmlns:a16="http://schemas.microsoft.com/office/drawing/2014/main" id="{00CF9C7B-FBC4-40BF-98C8-DB0F1A72B4FC}"/>
              </a:ext>
            </a:extLst>
          </p:cNvPr>
          <p:cNvSpPr/>
          <p:nvPr/>
        </p:nvSpPr>
        <p:spPr>
          <a:xfrm>
            <a:off x="8422897" y="1690688"/>
            <a:ext cx="2547674" cy="1351454"/>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Use privacy settings   </a:t>
            </a:r>
          </a:p>
        </p:txBody>
      </p:sp>
      <p:sp>
        <p:nvSpPr>
          <p:cNvPr id="14" name="Rectangle: Rounded Corners 13">
            <a:extLst>
              <a:ext uri="{FF2B5EF4-FFF2-40B4-BE49-F238E27FC236}">
                <a16:creationId xmlns:a16="http://schemas.microsoft.com/office/drawing/2014/main" id="{B66BDD84-2B6D-489E-B93C-AA05CFCB2989}"/>
              </a:ext>
            </a:extLst>
          </p:cNvPr>
          <p:cNvSpPr/>
          <p:nvPr/>
        </p:nvSpPr>
        <p:spPr>
          <a:xfrm>
            <a:off x="1001839" y="1690689"/>
            <a:ext cx="2569064" cy="1351454"/>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Be kind  </a:t>
            </a:r>
          </a:p>
        </p:txBody>
      </p:sp>
      <p:sp>
        <p:nvSpPr>
          <p:cNvPr id="18" name="Rectangle: Rounded Corners 17">
            <a:extLst>
              <a:ext uri="{FF2B5EF4-FFF2-40B4-BE49-F238E27FC236}">
                <a16:creationId xmlns:a16="http://schemas.microsoft.com/office/drawing/2014/main" id="{0819973F-0190-4E49-B4EA-CE78D4F68B6F}"/>
              </a:ext>
            </a:extLst>
          </p:cNvPr>
          <p:cNvSpPr/>
          <p:nvPr/>
        </p:nvSpPr>
        <p:spPr>
          <a:xfrm>
            <a:off x="8422897" y="3273272"/>
            <a:ext cx="2547674" cy="1351454"/>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Keep a list of accounts</a:t>
            </a:r>
          </a:p>
        </p:txBody>
      </p:sp>
      <p:sp>
        <p:nvSpPr>
          <p:cNvPr id="19" name="Rectangle: Rounded Corners 18">
            <a:extLst>
              <a:ext uri="{FF2B5EF4-FFF2-40B4-BE49-F238E27FC236}">
                <a16:creationId xmlns:a16="http://schemas.microsoft.com/office/drawing/2014/main" id="{3736512A-35FB-440D-ACE2-0576CDEC7462}"/>
              </a:ext>
            </a:extLst>
          </p:cNvPr>
          <p:cNvSpPr/>
          <p:nvPr/>
        </p:nvSpPr>
        <p:spPr>
          <a:xfrm>
            <a:off x="1001839" y="3273272"/>
            <a:ext cx="2569064" cy="1351454"/>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Read the T&amp;Cs</a:t>
            </a:r>
          </a:p>
        </p:txBody>
      </p:sp>
      <p:sp>
        <p:nvSpPr>
          <p:cNvPr id="10" name="Title 1">
            <a:extLst>
              <a:ext uri="{FF2B5EF4-FFF2-40B4-BE49-F238E27FC236}">
                <a16:creationId xmlns:a16="http://schemas.microsoft.com/office/drawing/2014/main" id="{857F9586-5954-4C9D-A772-C7AE5CDD8B57}"/>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000" b="1" dirty="0"/>
              <a:t>Achieving a good digital footprint</a:t>
            </a:r>
          </a:p>
          <a:p>
            <a:pPr algn="ctr"/>
            <a:r>
              <a:rPr lang="en-GB" sz="2400" dirty="0"/>
              <a:t>So what can you do?</a:t>
            </a:r>
          </a:p>
        </p:txBody>
      </p:sp>
    </p:spTree>
    <p:extLst>
      <p:ext uri="{BB962C8B-B14F-4D97-AF65-F5344CB8AC3E}">
        <p14:creationId xmlns:p14="http://schemas.microsoft.com/office/powerpoint/2010/main" val="274658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15B67E-3C72-46BC-857D-90E373026B2A}"/>
              </a:ext>
            </a:extLst>
          </p:cNvPr>
          <p:cNvSpPr txBox="1"/>
          <p:nvPr/>
        </p:nvSpPr>
        <p:spPr>
          <a:xfrm>
            <a:off x="1115209" y="761935"/>
            <a:ext cx="10118848" cy="4555093"/>
          </a:xfrm>
          <a:prstGeom prst="rect">
            <a:avLst/>
          </a:prstGeom>
          <a:noFill/>
        </p:spPr>
        <p:txBody>
          <a:bodyPr wrap="square" rtlCol="0">
            <a:spAutoFit/>
          </a:bodyPr>
          <a:lstStyle/>
          <a:p>
            <a:pPr algn="ctr">
              <a:defRPr/>
            </a:pPr>
            <a:r>
              <a:rPr lang="en-GB" sz="6000" b="1" kern="0" spc="-120" dirty="0">
                <a:solidFill>
                  <a:schemeClr val="bg1"/>
                </a:solidFill>
                <a:latin typeface="Arial" panose="020B0604020202020204" pitchFamily="34" charset="0"/>
                <a:cs typeface="Arial" panose="020B0604020202020204" pitchFamily="34" charset="0"/>
              </a:rPr>
              <a:t>Social media and digital footprints: our responsibilities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0" cap="none" spc="-12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F93F7F59-0CF3-4BBC-A7AD-4BCC2A3170C8}"/>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MT Lt"/>
                <a:ea typeface="+mn-ea"/>
                <a:cs typeface="+mn-cs"/>
              </a:rPr>
              <a:t>Who</a:t>
            </a:r>
            <a:r>
              <a:rPr lang="en-GB" sz="2400" dirty="0">
                <a:solidFill>
                  <a:prstClr val="black"/>
                </a:solidFill>
                <a:latin typeface="Arial MT Lt"/>
              </a:rPr>
              <a:t>se</a:t>
            </a:r>
            <a:r>
              <a:rPr kumimoji="0" lang="en-GB" sz="2400" b="0" i="0" u="none" strike="noStrike" kern="1200" cap="none" spc="0" normalizeH="0" baseline="0" noProof="0" dirty="0">
                <a:ln>
                  <a:noFill/>
                </a:ln>
                <a:solidFill>
                  <a:prstClr val="black"/>
                </a:solidFill>
                <a:effectLst/>
                <a:uLnTx/>
                <a:uFillTx/>
                <a:latin typeface="Arial MT Lt"/>
                <a:ea typeface="+mn-ea"/>
                <a:cs typeface="+mn-cs"/>
              </a:rPr>
              <a:t> responsibility is it?</a:t>
            </a:r>
          </a:p>
        </p:txBody>
      </p:sp>
    </p:spTree>
    <p:extLst>
      <p:ext uri="{BB962C8B-B14F-4D97-AF65-F5344CB8AC3E}">
        <p14:creationId xmlns:p14="http://schemas.microsoft.com/office/powerpoint/2010/main" val="263649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53C32C8-51FF-4BD7-AFF2-990613CC8469}"/>
              </a:ext>
            </a:extLst>
          </p:cNvPr>
          <p:cNvSpPr/>
          <p:nvPr/>
        </p:nvSpPr>
        <p:spPr>
          <a:xfrm>
            <a:off x="7365999" y="1914689"/>
            <a:ext cx="4080933" cy="147961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endParaRPr>
          </a:p>
          <a:p>
            <a:pPr algn="ctr"/>
            <a:endParaRPr lang="en-GB" sz="2400" dirty="0">
              <a:solidFill>
                <a:schemeClr val="bg1"/>
              </a:solidFill>
            </a:endParaRPr>
          </a:p>
          <a:p>
            <a:pPr algn="ctr"/>
            <a:r>
              <a:rPr lang="en-GB" sz="2400" dirty="0">
                <a:solidFill>
                  <a:schemeClr val="bg1"/>
                </a:solidFill>
              </a:rPr>
              <a:t>What does your digital footprint say about you?</a:t>
            </a:r>
          </a:p>
          <a:p>
            <a:pPr algn="ctr"/>
            <a:endParaRPr lang="en-GB" sz="2400" b="1" dirty="0">
              <a:solidFill>
                <a:schemeClr val="bg1"/>
              </a:solidFill>
            </a:endParaRPr>
          </a:p>
          <a:p>
            <a:pPr algn="ctr"/>
            <a:endParaRPr lang="en-GB" sz="2400" dirty="0">
              <a:solidFill>
                <a:schemeClr val="bg1"/>
              </a:solidFill>
            </a:endParaRPr>
          </a:p>
        </p:txBody>
      </p:sp>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5"/>
            <a:ext cx="10809514" cy="1325563"/>
          </a:xfrm>
        </p:spPr>
        <p:txBody>
          <a:bodyPr/>
          <a:lstStyle/>
          <a:p>
            <a:pPr algn="ctr"/>
            <a:r>
              <a:rPr lang="en-GB" dirty="0"/>
              <a:t>Oversharing your digital footprint</a:t>
            </a:r>
            <a:br>
              <a:rPr lang="en-GB" dirty="0"/>
            </a:br>
            <a:r>
              <a:rPr lang="en-GB" sz="2400" b="0" dirty="0"/>
              <a:t>Let’s watch this video</a:t>
            </a:r>
            <a:endParaRPr lang="en-GB" sz="2400" dirty="0"/>
          </a:p>
        </p:txBody>
      </p:sp>
      <p:pic>
        <p:nvPicPr>
          <p:cNvPr id="6" name="Picture 5" descr="Image of a video on social media. ">
            <a:extLst>
              <a:ext uri="{FF2B5EF4-FFF2-40B4-BE49-F238E27FC236}">
                <a16:creationId xmlns:a16="http://schemas.microsoft.com/office/drawing/2014/main" id="{2C98B121-3844-44A9-AB7E-9CB608BA811B}"/>
              </a:ext>
            </a:extLst>
          </p:cNvPr>
          <p:cNvPicPr>
            <a:picLocks noChangeAspect="1"/>
          </p:cNvPicPr>
          <p:nvPr/>
        </p:nvPicPr>
        <p:blipFill>
          <a:blip r:embed="rId3"/>
          <a:stretch>
            <a:fillRect/>
          </a:stretch>
        </p:blipFill>
        <p:spPr>
          <a:xfrm rot="21336061">
            <a:off x="865324" y="2075258"/>
            <a:ext cx="5974032" cy="3365119"/>
          </a:xfrm>
          <a:prstGeom prst="rect">
            <a:avLst/>
          </a:prstGeom>
        </p:spPr>
      </p:pic>
      <p:sp>
        <p:nvSpPr>
          <p:cNvPr id="8" name="Rectangle: Rounded Corners 7">
            <a:extLst>
              <a:ext uri="{FF2B5EF4-FFF2-40B4-BE49-F238E27FC236}">
                <a16:creationId xmlns:a16="http://schemas.microsoft.com/office/drawing/2014/main" id="{E1330C36-55A4-432E-996E-890D43C8CD14}"/>
              </a:ext>
            </a:extLst>
          </p:cNvPr>
          <p:cNvSpPr/>
          <p:nvPr/>
        </p:nvSpPr>
        <p:spPr>
          <a:xfrm>
            <a:off x="7365999" y="3757818"/>
            <a:ext cx="4080933" cy="1479610"/>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b="1" dirty="0">
                <a:solidFill>
                  <a:schemeClr val="accent1">
                    <a:lumMod val="40000"/>
                    <a:lumOff val="60000"/>
                  </a:schemeClr>
                </a:solidFill>
                <a:hlinkClick r:id="rId4">
                  <a:extLst>
                    <a:ext uri="{A12FA001-AC4F-418D-AE19-62706E023703}">
                      <ahyp:hlinkClr xmlns:ahyp="http://schemas.microsoft.com/office/drawing/2018/hyperlinkcolor" val="tx"/>
                    </a:ext>
                  </a:extLst>
                </a:hlinkClick>
              </a:rPr>
              <a:t>Social Media Video Link</a:t>
            </a:r>
            <a:endParaRPr lang="en-GB" b="1" dirty="0">
              <a:solidFill>
                <a:schemeClr val="bg1"/>
              </a:solidFill>
            </a:endParaRPr>
          </a:p>
        </p:txBody>
      </p:sp>
    </p:spTree>
    <p:extLst>
      <p:ext uri="{BB962C8B-B14F-4D97-AF65-F5344CB8AC3E}">
        <p14:creationId xmlns:p14="http://schemas.microsoft.com/office/powerpoint/2010/main" val="416471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5"/>
            <a:ext cx="10515600" cy="1325563"/>
          </a:xfrm>
        </p:spPr>
        <p:txBody>
          <a:bodyPr/>
          <a:lstStyle/>
          <a:p>
            <a:pPr algn="ctr"/>
            <a:r>
              <a:rPr lang="en-GB" dirty="0"/>
              <a:t>Rings of Responsibility</a:t>
            </a:r>
            <a:br>
              <a:rPr lang="en-GB" dirty="0"/>
            </a:br>
            <a:r>
              <a:rPr lang="en-GB" sz="2400" b="0" dirty="0"/>
              <a:t>What image are you giving?</a:t>
            </a:r>
            <a:endParaRPr lang="en-GB" sz="2400" dirty="0"/>
          </a:p>
        </p:txBody>
      </p:sp>
      <p:sp>
        <p:nvSpPr>
          <p:cNvPr id="7" name="Rectangle: Rounded Corners 6">
            <a:extLst>
              <a:ext uri="{FF2B5EF4-FFF2-40B4-BE49-F238E27FC236}">
                <a16:creationId xmlns:a16="http://schemas.microsoft.com/office/drawing/2014/main" id="{7FC701EB-DA8E-47FF-AA32-2BF883AE0183}"/>
              </a:ext>
            </a:extLst>
          </p:cNvPr>
          <p:cNvSpPr/>
          <p:nvPr/>
        </p:nvSpPr>
        <p:spPr>
          <a:xfrm>
            <a:off x="6214213" y="4719498"/>
            <a:ext cx="5303001" cy="1140228"/>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How does your digital footprint effect family and friends?</a:t>
            </a:r>
          </a:p>
        </p:txBody>
      </p:sp>
      <p:sp>
        <p:nvSpPr>
          <p:cNvPr id="8" name="Rectangle: Rounded Corners 7">
            <a:extLst>
              <a:ext uri="{FF2B5EF4-FFF2-40B4-BE49-F238E27FC236}">
                <a16:creationId xmlns:a16="http://schemas.microsoft.com/office/drawing/2014/main" id="{0EB42360-A8B6-4882-8410-C892DF8AF563}"/>
              </a:ext>
            </a:extLst>
          </p:cNvPr>
          <p:cNvSpPr/>
          <p:nvPr/>
        </p:nvSpPr>
        <p:spPr>
          <a:xfrm>
            <a:off x="6173859" y="3310982"/>
            <a:ext cx="5343355" cy="1158426"/>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How does your digital footprint show you?</a:t>
            </a:r>
          </a:p>
        </p:txBody>
      </p:sp>
      <p:sp>
        <p:nvSpPr>
          <p:cNvPr id="9" name="Rectangle: Rounded Corners 8">
            <a:extLst>
              <a:ext uri="{FF2B5EF4-FFF2-40B4-BE49-F238E27FC236}">
                <a16:creationId xmlns:a16="http://schemas.microsoft.com/office/drawing/2014/main" id="{63DF2C8A-3910-493E-BD1B-763B2A37B9CD}"/>
              </a:ext>
            </a:extLst>
          </p:cNvPr>
          <p:cNvSpPr/>
          <p:nvPr/>
        </p:nvSpPr>
        <p:spPr>
          <a:xfrm>
            <a:off x="6214213" y="1919288"/>
            <a:ext cx="5303001" cy="1140228"/>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What image are you giving?</a:t>
            </a:r>
          </a:p>
        </p:txBody>
      </p:sp>
      <p:sp>
        <p:nvSpPr>
          <p:cNvPr id="4" name="AutoShape 2" descr="Rings of Responsibility - Crazy4Computers">
            <a:extLst>
              <a:ext uri="{FF2B5EF4-FFF2-40B4-BE49-F238E27FC236}">
                <a16:creationId xmlns:a16="http://schemas.microsoft.com/office/drawing/2014/main" id="{053CFFFD-6C62-4B05-8EC4-107DFE34B1E3}"/>
              </a:ext>
            </a:extLst>
          </p:cNvPr>
          <p:cNvSpPr>
            <a:spLocks noChangeAspect="1" noChangeArrowheads="1"/>
          </p:cNvSpPr>
          <p:nvPr/>
        </p:nvSpPr>
        <p:spPr bwMode="auto">
          <a:xfrm>
            <a:off x="5976257" y="350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descr="Image showing the rings of responsibility with yu in the centre, then family and friends and the larger community. ">
            <a:extLst>
              <a:ext uri="{FF2B5EF4-FFF2-40B4-BE49-F238E27FC236}">
                <a16:creationId xmlns:a16="http://schemas.microsoft.com/office/drawing/2014/main" id="{DFA822BA-B448-40F3-B36C-483B540E3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301" y="1919287"/>
            <a:ext cx="3965221" cy="3940439"/>
          </a:xfrm>
          <a:prstGeom prst="rect">
            <a:avLst/>
          </a:prstGeom>
        </p:spPr>
      </p:pic>
    </p:spTree>
    <p:extLst>
      <p:ext uri="{BB962C8B-B14F-4D97-AF65-F5344CB8AC3E}">
        <p14:creationId xmlns:p14="http://schemas.microsoft.com/office/powerpoint/2010/main" val="1577997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664632" y="347955"/>
            <a:ext cx="11167533" cy="1325563"/>
          </a:xfrm>
        </p:spPr>
        <p:txBody>
          <a:bodyPr/>
          <a:lstStyle/>
          <a:p>
            <a:pPr algn="ctr"/>
            <a:r>
              <a:rPr lang="en-GB" dirty="0"/>
              <a:t>Impact: how can this effect you?</a:t>
            </a:r>
            <a:br>
              <a:rPr lang="en-GB" dirty="0"/>
            </a:br>
            <a:r>
              <a:rPr lang="en-GB" sz="2400" b="0" dirty="0"/>
              <a:t>What do the employers say?</a:t>
            </a:r>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975251" y="5401886"/>
            <a:ext cx="10241497" cy="830263"/>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lvl="1" algn="ctr">
              <a:buClr>
                <a:srgbClr val="813A89"/>
              </a:buClr>
              <a:buSzPts val="2000"/>
            </a:pPr>
            <a:endParaRPr lang="en-GB" sz="2400" b="1" dirty="0">
              <a:solidFill>
                <a:schemeClr val="bg1"/>
              </a:solidFill>
              <a:ea typeface="Arial"/>
              <a:cs typeface="Arial"/>
              <a:sym typeface="Arial"/>
            </a:endParaRPr>
          </a:p>
          <a:p>
            <a:pPr lvl="1" algn="ctr">
              <a:buClr>
                <a:srgbClr val="813A89"/>
              </a:buClr>
              <a:buSzPts val="2000"/>
            </a:pPr>
            <a:r>
              <a:rPr lang="en-GB" sz="2400" dirty="0">
                <a:solidFill>
                  <a:schemeClr val="bg1"/>
                </a:solidFill>
                <a:ea typeface="Arial"/>
                <a:cs typeface="Arial"/>
                <a:sym typeface="Arial"/>
              </a:rPr>
              <a:t>69% of employers say they have rejected candidates </a:t>
            </a:r>
            <a:endParaRPr lang="en-GB" sz="2400" dirty="0">
              <a:solidFill>
                <a:schemeClr val="bg1"/>
              </a:solidFill>
            </a:endParaRPr>
          </a:p>
          <a:p>
            <a:pPr lvl="1" algn="ctr">
              <a:buClr>
                <a:srgbClr val="813A89"/>
              </a:buClr>
              <a:buSzPts val="2000"/>
            </a:pPr>
            <a:r>
              <a:rPr lang="en-GB" sz="2400" dirty="0">
                <a:solidFill>
                  <a:schemeClr val="bg1"/>
                </a:solidFill>
                <a:ea typeface="Arial"/>
                <a:cs typeface="Arial"/>
                <a:sym typeface="Arial"/>
              </a:rPr>
              <a:t>based on their social media activity</a:t>
            </a:r>
            <a:endParaRPr lang="en-GB" sz="2400" dirty="0">
              <a:solidFill>
                <a:schemeClr val="bg1"/>
              </a:solidFill>
            </a:endParaRPr>
          </a:p>
          <a:p>
            <a:pPr algn="ctr"/>
            <a:r>
              <a:rPr lang="en-GB" sz="2400" dirty="0">
                <a:solidFill>
                  <a:schemeClr val="bg1"/>
                </a:solidFill>
              </a:rPr>
              <a:t>.</a:t>
            </a:r>
          </a:p>
        </p:txBody>
      </p:sp>
      <p:sp>
        <p:nvSpPr>
          <p:cNvPr id="4" name="AutoShape 2" descr="Rings of Responsibility - Crazy4Computers">
            <a:extLst>
              <a:ext uri="{FF2B5EF4-FFF2-40B4-BE49-F238E27FC236}">
                <a16:creationId xmlns:a16="http://schemas.microsoft.com/office/drawing/2014/main" id="{053CFFFD-6C62-4B05-8EC4-107DFE34B1E3}"/>
              </a:ext>
            </a:extLst>
          </p:cNvPr>
          <p:cNvSpPr>
            <a:spLocks noChangeAspect="1" noChangeArrowheads="1"/>
          </p:cNvSpPr>
          <p:nvPr/>
        </p:nvSpPr>
        <p:spPr bwMode="auto">
          <a:xfrm>
            <a:off x="5767253" y="3122476"/>
            <a:ext cx="344095" cy="3440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8" name="Rectangle: Rounded Corners 7">
            <a:extLst>
              <a:ext uri="{FF2B5EF4-FFF2-40B4-BE49-F238E27FC236}">
                <a16:creationId xmlns:a16="http://schemas.microsoft.com/office/drawing/2014/main" id="{AB765CFF-CE8B-48D7-AA23-51CFB4B9C2E7}"/>
              </a:ext>
            </a:extLst>
          </p:cNvPr>
          <p:cNvSpPr/>
          <p:nvPr/>
        </p:nvSpPr>
        <p:spPr>
          <a:xfrm>
            <a:off x="975250" y="1841345"/>
            <a:ext cx="3175932" cy="1441675"/>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Posting inappropriate photos of comments</a:t>
            </a:r>
          </a:p>
          <a:p>
            <a:pPr algn="ctr"/>
            <a:r>
              <a:rPr lang="en-GB" sz="2400" dirty="0">
                <a:solidFill>
                  <a:schemeClr val="bg1"/>
                </a:solidFill>
              </a:rPr>
              <a:t>(11%)</a:t>
            </a:r>
          </a:p>
        </p:txBody>
      </p:sp>
      <p:sp>
        <p:nvSpPr>
          <p:cNvPr id="9" name="Rectangle: Rounded Corners 8">
            <a:extLst>
              <a:ext uri="{FF2B5EF4-FFF2-40B4-BE49-F238E27FC236}">
                <a16:creationId xmlns:a16="http://schemas.microsoft.com/office/drawing/2014/main" id="{AFBEB078-918E-4283-9921-5DB076A16849}"/>
              </a:ext>
            </a:extLst>
          </p:cNvPr>
          <p:cNvSpPr/>
          <p:nvPr/>
        </p:nvSpPr>
        <p:spPr>
          <a:xfrm>
            <a:off x="4508033" y="1847827"/>
            <a:ext cx="3175932" cy="1435193"/>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Negative comments about employers</a:t>
            </a:r>
          </a:p>
          <a:p>
            <a:pPr algn="ctr"/>
            <a:r>
              <a:rPr lang="en-GB" sz="2400" dirty="0">
                <a:solidFill>
                  <a:schemeClr val="bg1"/>
                </a:solidFill>
              </a:rPr>
              <a:t>(11%)</a:t>
            </a:r>
          </a:p>
        </p:txBody>
      </p:sp>
      <p:sp>
        <p:nvSpPr>
          <p:cNvPr id="10" name="Rectangle: Rounded Corners 9">
            <a:extLst>
              <a:ext uri="{FF2B5EF4-FFF2-40B4-BE49-F238E27FC236}">
                <a16:creationId xmlns:a16="http://schemas.microsoft.com/office/drawing/2014/main" id="{9298D3A5-7868-4EDA-949F-577CA0B144BE}"/>
              </a:ext>
            </a:extLst>
          </p:cNvPr>
          <p:cNvSpPr/>
          <p:nvPr/>
        </p:nvSpPr>
        <p:spPr>
          <a:xfrm>
            <a:off x="8040816" y="1856676"/>
            <a:ext cx="3175932" cy="1441675"/>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Showing poor communication skills</a:t>
            </a:r>
          </a:p>
          <a:p>
            <a:pPr algn="ctr"/>
            <a:r>
              <a:rPr lang="en-GB" sz="2400" dirty="0">
                <a:solidFill>
                  <a:schemeClr val="bg1"/>
                </a:solidFill>
              </a:rPr>
              <a:t>(11%)</a:t>
            </a:r>
          </a:p>
        </p:txBody>
      </p:sp>
      <p:sp>
        <p:nvSpPr>
          <p:cNvPr id="11" name="Rectangle: Rounded Corners 10">
            <a:extLst>
              <a:ext uri="{FF2B5EF4-FFF2-40B4-BE49-F238E27FC236}">
                <a16:creationId xmlns:a16="http://schemas.microsoft.com/office/drawing/2014/main" id="{FBAB5D65-663B-4C44-9B53-E4CF4DDA92DA}"/>
              </a:ext>
            </a:extLst>
          </p:cNvPr>
          <p:cNvSpPr/>
          <p:nvPr/>
        </p:nvSpPr>
        <p:spPr>
          <a:xfrm>
            <a:off x="4523382" y="3636143"/>
            <a:ext cx="3175932" cy="1443441"/>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Posting about taking drugs</a:t>
            </a:r>
          </a:p>
          <a:p>
            <a:pPr algn="ctr"/>
            <a:r>
              <a:rPr lang="en-GB" sz="2400" dirty="0">
                <a:solidFill>
                  <a:schemeClr val="bg1"/>
                </a:solidFill>
              </a:rPr>
              <a:t>(10%)</a:t>
            </a:r>
          </a:p>
        </p:txBody>
      </p:sp>
      <p:sp>
        <p:nvSpPr>
          <p:cNvPr id="13" name="Rectangle: Rounded Corners 12">
            <a:extLst>
              <a:ext uri="{FF2B5EF4-FFF2-40B4-BE49-F238E27FC236}">
                <a16:creationId xmlns:a16="http://schemas.microsoft.com/office/drawing/2014/main" id="{8DF802CA-BAA7-4B51-B9FD-E797EB0FD481}"/>
              </a:ext>
            </a:extLst>
          </p:cNvPr>
          <p:cNvSpPr/>
          <p:nvPr/>
        </p:nvSpPr>
        <p:spPr>
          <a:xfrm>
            <a:off x="973915" y="3590201"/>
            <a:ext cx="3175932" cy="1441675"/>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Discriminatory comments</a:t>
            </a:r>
          </a:p>
          <a:p>
            <a:pPr algn="ctr"/>
            <a:r>
              <a:rPr lang="en-GB" sz="2400" dirty="0">
                <a:solidFill>
                  <a:schemeClr val="bg1"/>
                </a:solidFill>
              </a:rPr>
              <a:t>(10%)</a:t>
            </a:r>
          </a:p>
        </p:txBody>
      </p:sp>
      <p:sp>
        <p:nvSpPr>
          <p:cNvPr id="14" name="Rectangle: Rounded Corners 13">
            <a:extLst>
              <a:ext uri="{FF2B5EF4-FFF2-40B4-BE49-F238E27FC236}">
                <a16:creationId xmlns:a16="http://schemas.microsoft.com/office/drawing/2014/main" id="{ED385CB0-B47D-4F43-916E-6215E12F9290}"/>
              </a:ext>
            </a:extLst>
          </p:cNvPr>
          <p:cNvSpPr/>
          <p:nvPr/>
        </p:nvSpPr>
        <p:spPr>
          <a:xfrm>
            <a:off x="8072849" y="3636143"/>
            <a:ext cx="3143899" cy="1435805"/>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Posting about drinking</a:t>
            </a:r>
          </a:p>
          <a:p>
            <a:pPr algn="ctr"/>
            <a:r>
              <a:rPr lang="en-GB" sz="2400" dirty="0">
                <a:solidFill>
                  <a:schemeClr val="bg1"/>
                </a:solidFill>
              </a:rPr>
              <a:t>(9%)</a:t>
            </a:r>
          </a:p>
        </p:txBody>
      </p:sp>
    </p:spTree>
    <p:extLst>
      <p:ext uri="{BB962C8B-B14F-4D97-AF65-F5344CB8AC3E}">
        <p14:creationId xmlns:p14="http://schemas.microsoft.com/office/powerpoint/2010/main" val="1225207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1D62-B922-4519-8A5C-144253A51206}"/>
              </a:ext>
            </a:extLst>
          </p:cNvPr>
          <p:cNvSpPr>
            <a:spLocks noGrp="1"/>
          </p:cNvSpPr>
          <p:nvPr>
            <p:ph type="title"/>
          </p:nvPr>
        </p:nvSpPr>
        <p:spPr>
          <a:xfrm>
            <a:off x="3314181" y="1399937"/>
            <a:ext cx="5496560" cy="451339"/>
          </a:xfrm>
        </p:spPr>
        <p:txBody>
          <a:bodyPr/>
          <a:lstStyle/>
          <a:p>
            <a:r>
              <a:rPr lang="en-GB" sz="2400" dirty="0">
                <a:solidFill>
                  <a:srgbClr val="6B355A"/>
                </a:solidFill>
              </a:rPr>
              <a:t>Don’t forget to complete our survey!</a:t>
            </a:r>
          </a:p>
        </p:txBody>
      </p:sp>
      <p:sp>
        <p:nvSpPr>
          <p:cNvPr id="3" name="Rectangle: Rounded Corners 2">
            <a:extLst>
              <a:ext uri="{FF2B5EF4-FFF2-40B4-BE49-F238E27FC236}">
                <a16:creationId xmlns:a16="http://schemas.microsoft.com/office/drawing/2014/main" id="{8FE6BD03-188B-4D20-83FE-CB11A57A484D}"/>
              </a:ext>
            </a:extLst>
          </p:cNvPr>
          <p:cNvSpPr/>
          <p:nvPr/>
        </p:nvSpPr>
        <p:spPr>
          <a:xfrm>
            <a:off x="3690101" y="472374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defRPr/>
            </a:pPr>
            <a:r>
              <a:rPr lang="en-GB" sz="2400" b="1" dirty="0">
                <a:solidFill>
                  <a:schemeClr val="tx2">
                    <a:lumMod val="20000"/>
                    <a:lumOff val="80000"/>
                  </a:schemeClr>
                </a:solidFill>
                <a:hlinkClick r:id="rId3">
                  <a:extLst>
                    <a:ext uri="{A12FA001-AC4F-418D-AE19-62706E023703}">
                      <ahyp:hlinkClr xmlns:ahyp="http://schemas.microsoft.com/office/drawing/2018/hyperlinkcolor" val="tx"/>
                    </a:ext>
                  </a:extLst>
                </a:hlinkClick>
              </a:rPr>
              <a:t>Click here for survey</a:t>
            </a:r>
            <a:endParaRPr lang="en-GB" sz="2400" b="1" u="sng" dirty="0">
              <a:solidFill>
                <a:schemeClr val="tx2">
                  <a:lumMod val="20000"/>
                  <a:lumOff val="80000"/>
                </a:schemeClr>
              </a:solidFill>
            </a:endParaRPr>
          </a:p>
        </p:txBody>
      </p:sp>
      <p:sp>
        <p:nvSpPr>
          <p:cNvPr id="6" name="Title 1">
            <a:extLst>
              <a:ext uri="{FF2B5EF4-FFF2-40B4-BE49-F238E27FC236}">
                <a16:creationId xmlns:a16="http://schemas.microsoft.com/office/drawing/2014/main" id="{129AEF85-45A4-4B3F-84D3-FBCF58774AE6}"/>
              </a:ext>
            </a:extLst>
          </p:cNvPr>
          <p:cNvSpPr txBox="1">
            <a:spLocks/>
          </p:cNvSpPr>
          <p:nvPr/>
        </p:nvSpPr>
        <p:spPr>
          <a:xfrm>
            <a:off x="746760" y="563236"/>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pic>
        <p:nvPicPr>
          <p:cNvPr id="7" name="Picture 6" descr="Image hanging sign Don't forget ">
            <a:extLst>
              <a:ext uri="{FF2B5EF4-FFF2-40B4-BE49-F238E27FC236}">
                <a16:creationId xmlns:a16="http://schemas.microsoft.com/office/drawing/2014/main" id="{F326BC29-8FBD-418F-9FA2-13154C632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050">
            <a:off x="4053340" y="1490998"/>
            <a:ext cx="3902441" cy="3242470"/>
          </a:xfrm>
          <a:prstGeom prst="rect">
            <a:avLst/>
          </a:prstGeom>
        </p:spPr>
      </p:pic>
      <p:pic>
        <p:nvPicPr>
          <p:cNvPr id="9" name="Picture 2" descr="Image Clock showing 2 minutes ">
            <a:extLst>
              <a:ext uri="{FF2B5EF4-FFF2-40B4-BE49-F238E27FC236}">
                <a16:creationId xmlns:a16="http://schemas.microsoft.com/office/drawing/2014/main" id="{D425CCBD-83FF-459F-9E82-8695BDB80B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391917D6-3B1D-4E32-944F-45EC914F3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8639" y="4281629"/>
            <a:ext cx="884223" cy="884223"/>
          </a:xfrm>
          <a:prstGeom prst="rect">
            <a:avLst/>
          </a:prstGeom>
        </p:spPr>
      </p:pic>
      <p:sp>
        <p:nvSpPr>
          <p:cNvPr id="23" name="Rectangle 22">
            <a:extLst>
              <a:ext uri="{FF2B5EF4-FFF2-40B4-BE49-F238E27FC236}">
                <a16:creationId xmlns:a16="http://schemas.microsoft.com/office/drawing/2014/main" id="{6C3E9D83-64A1-488F-868D-CFAA7C4428FC}"/>
              </a:ext>
            </a:extLst>
          </p:cNvPr>
          <p:cNvSpPr/>
          <p:nvPr/>
        </p:nvSpPr>
        <p:spPr>
          <a:xfrm>
            <a:off x="8933060" y="5115140"/>
            <a:ext cx="2111475" cy="369332"/>
          </a:xfrm>
          <a:prstGeom prst="rect">
            <a:avLst/>
          </a:prstGeom>
        </p:spPr>
        <p:txBody>
          <a:bodyPr wrap="none">
            <a:spAutoFit/>
          </a:bodyPr>
          <a:lstStyle/>
          <a:p>
            <a:r>
              <a:rPr lang="en-GB" dirty="0">
                <a:solidFill>
                  <a:srgbClr val="A53959"/>
                </a:solidFill>
                <a:hlinkClick r:id="rId7">
                  <a:extLst>
                    <a:ext uri="{A12FA001-AC4F-418D-AE19-62706E023703}">
                      <ahyp:hlinkClr xmlns:ahyp="http://schemas.microsoft.com/office/drawing/2018/hyperlinkcolor" val="tx"/>
                    </a:ext>
                  </a:extLst>
                </a:hlinkClick>
              </a:rPr>
              <a:t>@AspireHigherNet</a:t>
            </a:r>
            <a:endParaRPr lang="en-GB" dirty="0">
              <a:solidFill>
                <a:srgbClr val="A53959"/>
              </a:solidFill>
            </a:endParaRPr>
          </a:p>
        </p:txBody>
      </p:sp>
      <p:sp>
        <p:nvSpPr>
          <p:cNvPr id="24" name="Rectangle 23">
            <a:hlinkClick r:id="rId8"/>
            <a:extLst>
              <a:ext uri="{FF2B5EF4-FFF2-40B4-BE49-F238E27FC236}">
                <a16:creationId xmlns:a16="http://schemas.microsoft.com/office/drawing/2014/main" id="{EBF75375-05E6-40BB-B678-B0680A22BA6A}"/>
              </a:ext>
            </a:extLst>
          </p:cNvPr>
          <p:cNvSpPr/>
          <p:nvPr/>
        </p:nvSpPr>
        <p:spPr>
          <a:xfrm>
            <a:off x="929640" y="5115140"/>
            <a:ext cx="2262222" cy="369332"/>
          </a:xfrm>
          <a:prstGeom prst="rect">
            <a:avLst/>
          </a:prstGeom>
        </p:spPr>
        <p:txBody>
          <a:bodyPr wrap="none">
            <a:spAutoFit/>
          </a:bodyPr>
          <a:lstStyle/>
          <a:p>
            <a:r>
              <a:rPr lang="en-GB" dirty="0">
                <a:solidFill>
                  <a:srgbClr val="A53959"/>
                </a:solidFill>
                <a:hlinkClick r:id="rId8">
                  <a:extLst>
                    <a:ext uri="{A12FA001-AC4F-418D-AE19-62706E023703}">
                      <ahyp:hlinkClr xmlns:ahyp="http://schemas.microsoft.com/office/drawing/2018/hyperlinkcolor" val="tx"/>
                    </a:ext>
                  </a:extLst>
                </a:hlinkClick>
              </a:rPr>
              <a:t>aspire-higher.co.uk/</a:t>
            </a:r>
            <a:r>
              <a:rPr lang="en-GB" dirty="0">
                <a:solidFill>
                  <a:srgbClr val="A53959"/>
                </a:solidFill>
              </a:rPr>
              <a:t> </a:t>
            </a:r>
          </a:p>
        </p:txBody>
      </p:sp>
      <p:pic>
        <p:nvPicPr>
          <p:cNvPr id="26" name="Picture 25">
            <a:extLst>
              <a:ext uri="{FF2B5EF4-FFF2-40B4-BE49-F238E27FC236}">
                <a16:creationId xmlns:a16="http://schemas.microsoft.com/office/drawing/2014/main" id="{F593BA71-C0F8-4ABA-812E-A589C3A506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3156" y="4419004"/>
            <a:ext cx="585773" cy="609475"/>
          </a:xfrm>
          <a:prstGeom prst="rect">
            <a:avLst/>
          </a:prstGeom>
        </p:spPr>
      </p:pic>
    </p:spTree>
    <p:extLst>
      <p:ext uri="{BB962C8B-B14F-4D97-AF65-F5344CB8AC3E}">
        <p14:creationId xmlns:p14="http://schemas.microsoft.com/office/powerpoint/2010/main" val="398914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FFCB-90B2-4971-A26D-3F97B0A52E8D}"/>
              </a:ext>
            </a:extLst>
          </p:cNvPr>
          <p:cNvSpPr>
            <a:spLocks noGrp="1"/>
          </p:cNvSpPr>
          <p:nvPr>
            <p:ph type="title"/>
          </p:nvPr>
        </p:nvSpPr>
        <p:spPr>
          <a:xfrm>
            <a:off x="660919" y="4097370"/>
            <a:ext cx="11107748" cy="1325563"/>
          </a:xfrm>
        </p:spPr>
        <p:txBody>
          <a:bodyPr/>
          <a:lstStyle/>
          <a:p>
            <a:r>
              <a:rPr lang="en-GB" dirty="0"/>
              <a:t>Social Media: Social Media and Me </a:t>
            </a:r>
          </a:p>
        </p:txBody>
      </p:sp>
    </p:spTree>
    <p:extLst>
      <p:ext uri="{BB962C8B-B14F-4D97-AF65-F5344CB8AC3E}">
        <p14:creationId xmlns:p14="http://schemas.microsoft.com/office/powerpoint/2010/main" val="105454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388620" y="648465"/>
            <a:ext cx="11465560" cy="1325563"/>
          </a:xfrm>
        </p:spPr>
        <p:txBody>
          <a:bodyPr/>
          <a:lstStyle/>
          <a:p>
            <a:pPr algn="ctr"/>
            <a:r>
              <a:rPr lang="en-GB" kern="0" spc="-120" dirty="0">
                <a:latin typeface="Arial" panose="020B0604020202020204" pitchFamily="34" charset="0"/>
                <a:cs typeface="Arial" panose="020B0604020202020204" pitchFamily="34" charset="0"/>
              </a:rPr>
              <a:t>Want this resource in another format?</a:t>
            </a: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lvl="0" algn="ctr">
              <a:defRPr/>
            </a:pPr>
            <a:r>
              <a:rPr lang="en-GB" b="1" kern="0" spc="-120" dirty="0">
                <a:solidFill>
                  <a:prstClr val="white"/>
                </a:solidFill>
                <a:latin typeface="Arial" panose="020B0604020202020204" pitchFamily="34" charset="0"/>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1737360" y="1558529"/>
            <a:ext cx="8717280" cy="830997"/>
          </a:xfrm>
          <a:prstGeom prst="rect">
            <a:avLst/>
          </a:prstGeom>
        </p:spPr>
        <p:txBody>
          <a:bodyPr wrap="square">
            <a:spAutoFit/>
          </a:bodyPr>
          <a:lstStyle/>
          <a:p>
            <a:pPr algn="ctr"/>
            <a:r>
              <a:rPr lang="en-GB" sz="2400" dirty="0"/>
              <a:t>If you require this presentation with an audio voiceover and subtitles, click the link below.</a:t>
            </a:r>
          </a:p>
        </p:txBody>
      </p:sp>
      <p:sp>
        <p:nvSpPr>
          <p:cNvPr id="5" name="Rectangle: Rounded Corners 4" descr="a box with rounded corners that contains the hyperlink to the Aspire Higher survey">
            <a:extLst>
              <a:ext uri="{FF2B5EF4-FFF2-40B4-BE49-F238E27FC236}">
                <a16:creationId xmlns:a16="http://schemas.microsoft.com/office/drawing/2014/main" id="{483F341A-5BC0-4E86-89F3-D457EDCC2C78}"/>
              </a:ext>
            </a:extLst>
          </p:cNvPr>
          <p:cNvSpPr/>
          <p:nvPr/>
        </p:nvSpPr>
        <p:spPr>
          <a:xfrm>
            <a:off x="821466" y="2849505"/>
            <a:ext cx="10549068" cy="711438"/>
          </a:xfrm>
          <a:prstGeom prst="roundRect">
            <a:avLst/>
          </a:prstGeom>
          <a:solidFill>
            <a:srgbClr val="E93752"/>
          </a:solidFill>
          <a:ln w="76200">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u="sng" dirty="0">
                <a:solidFill>
                  <a:schemeClr val="bg1"/>
                </a:solidFill>
                <a:hlinkClick r:id="rId3">
                  <a:extLst>
                    <a:ext uri="{A12FA001-AC4F-418D-AE19-62706E023703}">
                      <ahyp:hlinkClr xmlns:ahyp="http://schemas.microsoft.com/office/drawing/2018/hyperlinkcolor" val="tx"/>
                    </a:ext>
                  </a:extLst>
                </a:hlinkClick>
              </a:rPr>
              <a:t>Click Here for Social Media and Me Presentation with Audio and Subtitles</a:t>
            </a:r>
            <a:endParaRPr lang="en-GB" sz="2400" dirty="0">
              <a:solidFill>
                <a:schemeClr val="bg1"/>
              </a:solidFill>
            </a:endParaRPr>
          </a:p>
        </p:txBody>
      </p:sp>
      <p:pic>
        <p:nvPicPr>
          <p:cNvPr id="1026" name="Picture 2" descr="See the source image">
            <a:extLst>
              <a:ext uri="{FF2B5EF4-FFF2-40B4-BE49-F238E27FC236}">
                <a16:creationId xmlns:a16="http://schemas.microsoft.com/office/drawing/2014/main" id="{03F8A590-EE4B-4B6F-A725-7257940B7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75" b="9783"/>
          <a:stretch/>
        </p:blipFill>
        <p:spPr bwMode="auto">
          <a:xfrm>
            <a:off x="3268153" y="3660225"/>
            <a:ext cx="1305411" cy="1072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ECF02244-299B-4498-BA31-BB67AEEAEA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44" b="12557"/>
          <a:stretch/>
        </p:blipFill>
        <p:spPr bwMode="auto">
          <a:xfrm>
            <a:off x="7618438" y="3701839"/>
            <a:ext cx="1361540" cy="10306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descr="a box with rounded corners that contains the hyperlink to the Aspire Higher survey">
            <a:extLst>
              <a:ext uri="{FF2B5EF4-FFF2-40B4-BE49-F238E27FC236}">
                <a16:creationId xmlns:a16="http://schemas.microsoft.com/office/drawing/2014/main" id="{8E48B07E-4409-4196-A72E-64F97926A640}"/>
              </a:ext>
            </a:extLst>
          </p:cNvPr>
          <p:cNvSpPr/>
          <p:nvPr/>
        </p:nvSpPr>
        <p:spPr>
          <a:xfrm>
            <a:off x="2735580" y="5118092"/>
            <a:ext cx="6720840" cy="645564"/>
          </a:xfrm>
          <a:prstGeom prst="roundRect">
            <a:avLst/>
          </a:prstGeom>
          <a:solidFill>
            <a:srgbClr val="6B355A"/>
          </a:solidFill>
          <a:ln w="76200">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dirty="0">
                <a:solidFill>
                  <a:schemeClr val="bg1"/>
                </a:solidFill>
              </a:rPr>
              <a:t>Use  the       button to adjust subtitle options </a:t>
            </a:r>
          </a:p>
        </p:txBody>
      </p:sp>
      <p:pic>
        <p:nvPicPr>
          <p:cNvPr id="6" name="Picture 5">
            <a:extLst>
              <a:ext uri="{FF2B5EF4-FFF2-40B4-BE49-F238E27FC236}">
                <a16:creationId xmlns:a16="http://schemas.microsoft.com/office/drawing/2014/main" id="{FC5E098D-910A-41C2-B24A-F947EE8939A9}"/>
              </a:ext>
            </a:extLst>
          </p:cNvPr>
          <p:cNvPicPr>
            <a:picLocks noChangeAspect="1"/>
          </p:cNvPicPr>
          <p:nvPr/>
        </p:nvPicPr>
        <p:blipFill>
          <a:blip r:embed="rId6"/>
          <a:stretch>
            <a:fillRect/>
          </a:stretch>
        </p:blipFill>
        <p:spPr>
          <a:xfrm>
            <a:off x="4390134" y="5257444"/>
            <a:ext cx="366859" cy="366859"/>
          </a:xfrm>
          <a:prstGeom prst="rect">
            <a:avLst/>
          </a:prstGeom>
        </p:spPr>
      </p:pic>
    </p:spTree>
    <p:extLst>
      <p:ext uri="{BB962C8B-B14F-4D97-AF65-F5344CB8AC3E}">
        <p14:creationId xmlns:p14="http://schemas.microsoft.com/office/powerpoint/2010/main" val="421374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838200" y="632810"/>
            <a:ext cx="10515600" cy="1325563"/>
          </a:xfrm>
        </p:spPr>
        <p:txBody>
          <a:body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518160" y="1558530"/>
            <a:ext cx="1120648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Please complete the survey – it takes just 2 minutes!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It will help us support you more in the future!</a:t>
            </a:r>
          </a:p>
        </p:txBody>
      </p:sp>
      <p:sp>
        <p:nvSpPr>
          <p:cNvPr id="5" name="Rectangle: Rounded Corners 4">
            <a:extLst>
              <a:ext uri="{FF2B5EF4-FFF2-40B4-BE49-F238E27FC236}">
                <a16:creationId xmlns:a16="http://schemas.microsoft.com/office/drawing/2014/main" id="{483F341A-5BC0-4E86-89F3-D457EDCC2C78}"/>
              </a:ext>
            </a:extLst>
          </p:cNvPr>
          <p:cNvSpPr/>
          <p:nvPr/>
        </p:nvSpPr>
        <p:spPr>
          <a:xfrm>
            <a:off x="3749040" y="494665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hlinkClick r:id="rId3">
                  <a:extLst>
                    <a:ext uri="{A12FA001-AC4F-418D-AE19-62706E023703}">
                      <ahyp:hlinkClr xmlns:ahyp="http://schemas.microsoft.com/office/drawing/2018/hyperlinkcolor" val="tx"/>
                    </a:ext>
                  </a:extLst>
                </a:hlinkClick>
              </a:rPr>
              <a:t>Click here for survey</a:t>
            </a: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rPr>
              <a:t> </a:t>
            </a:r>
            <a:endParaRPr kumimoji="0" lang="en-GB" sz="2400" b="1" i="0" u="sng" strike="noStrike" kern="1200" cap="none" spc="0" normalizeH="0" baseline="0" noProof="0" dirty="0">
              <a:ln>
                <a:noFill/>
              </a:ln>
              <a:solidFill>
                <a:srgbClr val="44546A">
                  <a:lumMod val="20000"/>
                  <a:lumOff val="80000"/>
                </a:srgbClr>
              </a:solidFill>
              <a:effectLst/>
              <a:uLnTx/>
              <a:uFillTx/>
              <a:latin typeface="Arial"/>
              <a:ea typeface="+mn-ea"/>
              <a:cs typeface="+mn-cs"/>
            </a:endParaRPr>
          </a:p>
        </p:txBody>
      </p:sp>
      <p:pic>
        <p:nvPicPr>
          <p:cNvPr id="2050" name="Picture 2" descr="Picture of a clock showing 2 minutes">
            <a:extLst>
              <a:ext uri="{FF2B5EF4-FFF2-40B4-BE49-F238E27FC236}">
                <a16:creationId xmlns:a16="http://schemas.microsoft.com/office/drawing/2014/main" id="{A27B71C1-78EE-4035-895E-F7A7E9C586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icture of speach bubbles in different colours.">
            <a:extLst>
              <a:ext uri="{FF2B5EF4-FFF2-40B4-BE49-F238E27FC236}">
                <a16:creationId xmlns:a16="http://schemas.microsoft.com/office/drawing/2014/main" id="{35B81C69-2B51-47FE-9BA8-A34736CA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981" y="1958373"/>
            <a:ext cx="5715000" cy="3057525"/>
          </a:xfrm>
          <a:prstGeom prst="rect">
            <a:avLst/>
          </a:prstGeom>
        </p:spPr>
      </p:pic>
    </p:spTree>
    <p:extLst>
      <p:ext uri="{BB962C8B-B14F-4D97-AF65-F5344CB8AC3E}">
        <p14:creationId xmlns:p14="http://schemas.microsoft.com/office/powerpoint/2010/main" val="275927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1E4A85-1C48-764E-9A34-349BB3ED3021}"/>
              </a:ext>
            </a:extLst>
          </p:cNvPr>
          <p:cNvSpPr txBox="1"/>
          <p:nvPr/>
        </p:nvSpPr>
        <p:spPr>
          <a:xfrm>
            <a:off x="1115209" y="339852"/>
            <a:ext cx="9961581" cy="861774"/>
          </a:xfrm>
          <a:prstGeom prst="rect">
            <a:avLst/>
          </a:prstGeom>
          <a:noFill/>
        </p:spPr>
        <p:txBody>
          <a:bodyPr wrap="square" rtlCol="0">
            <a:spAutoFit/>
          </a:bodyPr>
          <a:lstStyle/>
          <a:p>
            <a:pPr algn="ctr"/>
            <a:r>
              <a:rPr lang="en-GB" sz="5000" b="1" u="sng" spc="-130" dirty="0">
                <a:latin typeface="Arial" panose="020B0604020202020204" pitchFamily="34" charset="0"/>
                <a:cs typeface="Arial" panose="020B0604020202020204" pitchFamily="34" charset="0"/>
              </a:rPr>
              <a:t>Content of the session</a:t>
            </a:r>
          </a:p>
        </p:txBody>
      </p:sp>
      <p:sp>
        <p:nvSpPr>
          <p:cNvPr id="29" name="TextBox 28">
            <a:extLst>
              <a:ext uri="{FF2B5EF4-FFF2-40B4-BE49-F238E27FC236}">
                <a16:creationId xmlns:a16="http://schemas.microsoft.com/office/drawing/2014/main" id="{6BD9D304-CA23-4B29-B661-2EE21D7AEC7E}"/>
              </a:ext>
            </a:extLst>
          </p:cNvPr>
          <p:cNvSpPr txBox="1"/>
          <p:nvPr/>
        </p:nvSpPr>
        <p:spPr>
          <a:xfrm>
            <a:off x="531225" y="1687369"/>
            <a:ext cx="10832192" cy="355481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What is social media?</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The power of your digital footprint</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Social media and digital footprints: our responsibilities.</a:t>
            </a: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spc="-120" dirty="0">
              <a:solidFill>
                <a:srgbClr val="9C5FB5"/>
              </a:solidFill>
            </a:endParaRPr>
          </a:p>
        </p:txBody>
      </p:sp>
    </p:spTree>
    <p:extLst>
      <p:ext uri="{BB962C8B-B14F-4D97-AF65-F5344CB8AC3E}">
        <p14:creationId xmlns:p14="http://schemas.microsoft.com/office/powerpoint/2010/main" val="35106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15209" y="642665"/>
            <a:ext cx="9961581"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Social Media?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EF011DAA-99A3-49A2-92A7-AD823BF6FB2E}"/>
              </a:ext>
            </a:extLst>
          </p:cNvPr>
          <p:cNvSpPr/>
          <p:nvPr/>
        </p:nvSpPr>
        <p:spPr>
          <a:xfrm>
            <a:off x="729448" y="4016276"/>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MT Lt"/>
                <a:ea typeface="+mn-ea"/>
                <a:cs typeface="+mn-cs"/>
              </a:rPr>
              <a:t>It’s </a:t>
            </a:r>
            <a:r>
              <a:rPr lang="en-GB" sz="2400" dirty="0">
                <a:solidFill>
                  <a:prstClr val="black"/>
                </a:solidFill>
                <a:latin typeface="Arial MT Lt"/>
              </a:rPr>
              <a:t>just a fun way of keeping in touch with my friends?</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337334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5"/>
            <a:ext cx="10515600" cy="1325563"/>
          </a:xfrm>
        </p:spPr>
        <p:txBody>
          <a:bodyPr/>
          <a:lstStyle/>
          <a:p>
            <a:pPr algn="ctr"/>
            <a:r>
              <a:rPr lang="en-GB" dirty="0"/>
              <a:t>Types of Social Media</a:t>
            </a:r>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167232" y="5207772"/>
            <a:ext cx="2836748" cy="940115"/>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Keeping in touch </a:t>
            </a:r>
          </a:p>
        </p:txBody>
      </p:sp>
      <p:sp>
        <p:nvSpPr>
          <p:cNvPr id="7" name="Rectangle: Rounded Corners 6">
            <a:extLst>
              <a:ext uri="{FF2B5EF4-FFF2-40B4-BE49-F238E27FC236}">
                <a16:creationId xmlns:a16="http://schemas.microsoft.com/office/drawing/2014/main" id="{7FC701EB-DA8E-47FF-AA32-2BF883AE0183}"/>
              </a:ext>
            </a:extLst>
          </p:cNvPr>
          <p:cNvSpPr/>
          <p:nvPr/>
        </p:nvSpPr>
        <p:spPr>
          <a:xfrm>
            <a:off x="9242268" y="5179403"/>
            <a:ext cx="2783990" cy="955702"/>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Networking </a:t>
            </a:r>
          </a:p>
        </p:txBody>
      </p:sp>
      <p:sp>
        <p:nvSpPr>
          <p:cNvPr id="8" name="Rectangle: Rounded Corners 7">
            <a:extLst>
              <a:ext uri="{FF2B5EF4-FFF2-40B4-BE49-F238E27FC236}">
                <a16:creationId xmlns:a16="http://schemas.microsoft.com/office/drawing/2014/main" id="{0EB42360-A8B6-4882-8410-C892DF8AF563}"/>
              </a:ext>
            </a:extLst>
          </p:cNvPr>
          <p:cNvSpPr/>
          <p:nvPr/>
        </p:nvSpPr>
        <p:spPr>
          <a:xfrm>
            <a:off x="3246871" y="5207233"/>
            <a:ext cx="2799016" cy="940106"/>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Buisness </a:t>
            </a:r>
          </a:p>
        </p:txBody>
      </p:sp>
      <p:sp>
        <p:nvSpPr>
          <p:cNvPr id="9" name="Rectangle: Rounded Corners 8">
            <a:extLst>
              <a:ext uri="{FF2B5EF4-FFF2-40B4-BE49-F238E27FC236}">
                <a16:creationId xmlns:a16="http://schemas.microsoft.com/office/drawing/2014/main" id="{63DF2C8A-3910-493E-BD1B-763B2A37B9CD}"/>
              </a:ext>
            </a:extLst>
          </p:cNvPr>
          <p:cNvSpPr/>
          <p:nvPr/>
        </p:nvSpPr>
        <p:spPr>
          <a:xfrm>
            <a:off x="6288778" y="5179403"/>
            <a:ext cx="2836748" cy="967936"/>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Sharing Experiences </a:t>
            </a:r>
          </a:p>
        </p:txBody>
      </p:sp>
      <p:pic>
        <p:nvPicPr>
          <p:cNvPr id="13" name="Picture 12" descr="Image Twitter logo ">
            <a:extLst>
              <a:ext uri="{FF2B5EF4-FFF2-40B4-BE49-F238E27FC236}">
                <a16:creationId xmlns:a16="http://schemas.microsoft.com/office/drawing/2014/main" id="{8739207D-1916-48FF-B327-90118222E0AF}"/>
              </a:ext>
            </a:extLst>
          </p:cNvPr>
          <p:cNvPicPr>
            <a:picLocks noChangeAspect="1"/>
          </p:cNvPicPr>
          <p:nvPr/>
        </p:nvPicPr>
        <p:blipFill>
          <a:blip r:embed="rId3"/>
          <a:stretch>
            <a:fillRect/>
          </a:stretch>
        </p:blipFill>
        <p:spPr>
          <a:xfrm>
            <a:off x="4159098" y="3231129"/>
            <a:ext cx="1542242" cy="1325563"/>
          </a:xfrm>
          <a:prstGeom prst="rect">
            <a:avLst/>
          </a:prstGeom>
        </p:spPr>
      </p:pic>
      <p:pic>
        <p:nvPicPr>
          <p:cNvPr id="14" name="Picture 13" descr="Image Skype logo ">
            <a:extLst>
              <a:ext uri="{FF2B5EF4-FFF2-40B4-BE49-F238E27FC236}">
                <a16:creationId xmlns:a16="http://schemas.microsoft.com/office/drawing/2014/main" id="{628907F6-3B73-47AC-8E38-C9F3728F0DB0}"/>
              </a:ext>
            </a:extLst>
          </p:cNvPr>
          <p:cNvPicPr>
            <a:picLocks noChangeAspect="1"/>
          </p:cNvPicPr>
          <p:nvPr/>
        </p:nvPicPr>
        <p:blipFill>
          <a:blip r:embed="rId4"/>
          <a:stretch>
            <a:fillRect/>
          </a:stretch>
        </p:blipFill>
        <p:spPr>
          <a:xfrm>
            <a:off x="953308" y="1063109"/>
            <a:ext cx="1872462" cy="1872462"/>
          </a:xfrm>
          <a:prstGeom prst="rect">
            <a:avLst/>
          </a:prstGeom>
        </p:spPr>
      </p:pic>
      <p:pic>
        <p:nvPicPr>
          <p:cNvPr id="17" name="Picture 16" descr="Image Linkedin logo ">
            <a:extLst>
              <a:ext uri="{FF2B5EF4-FFF2-40B4-BE49-F238E27FC236}">
                <a16:creationId xmlns:a16="http://schemas.microsoft.com/office/drawing/2014/main" id="{8701ABE8-0B6D-4D7D-9DCB-94D16C76F61E}"/>
              </a:ext>
            </a:extLst>
          </p:cNvPr>
          <p:cNvPicPr>
            <a:picLocks noChangeAspect="1"/>
          </p:cNvPicPr>
          <p:nvPr/>
        </p:nvPicPr>
        <p:blipFill>
          <a:blip r:embed="rId5"/>
          <a:stretch>
            <a:fillRect/>
          </a:stretch>
        </p:blipFill>
        <p:spPr>
          <a:xfrm>
            <a:off x="7558947" y="1220765"/>
            <a:ext cx="1885373" cy="1557150"/>
          </a:xfrm>
          <a:prstGeom prst="rect">
            <a:avLst/>
          </a:prstGeom>
        </p:spPr>
      </p:pic>
      <p:pic>
        <p:nvPicPr>
          <p:cNvPr id="18" name="Picture 17" descr="Image You Tube logo ">
            <a:extLst>
              <a:ext uri="{FF2B5EF4-FFF2-40B4-BE49-F238E27FC236}">
                <a16:creationId xmlns:a16="http://schemas.microsoft.com/office/drawing/2014/main" id="{F8B5595F-3F59-44BF-AC4E-D658C5119F5E}"/>
              </a:ext>
            </a:extLst>
          </p:cNvPr>
          <p:cNvPicPr>
            <a:picLocks noChangeAspect="1"/>
          </p:cNvPicPr>
          <p:nvPr/>
        </p:nvPicPr>
        <p:blipFill>
          <a:blip r:embed="rId6"/>
          <a:stretch>
            <a:fillRect/>
          </a:stretch>
        </p:blipFill>
        <p:spPr>
          <a:xfrm>
            <a:off x="4633052" y="1325498"/>
            <a:ext cx="2925895" cy="1347685"/>
          </a:xfrm>
          <a:prstGeom prst="rect">
            <a:avLst/>
          </a:prstGeom>
        </p:spPr>
      </p:pic>
      <p:pic>
        <p:nvPicPr>
          <p:cNvPr id="12" name="Picture 11" descr="Image Instagram logo ">
            <a:extLst>
              <a:ext uri="{FF2B5EF4-FFF2-40B4-BE49-F238E27FC236}">
                <a16:creationId xmlns:a16="http://schemas.microsoft.com/office/drawing/2014/main" id="{0E3754B8-DDB2-4A70-B67E-5286C0046BDC}"/>
              </a:ext>
            </a:extLst>
          </p:cNvPr>
          <p:cNvPicPr>
            <a:picLocks noChangeAspect="1"/>
          </p:cNvPicPr>
          <p:nvPr/>
        </p:nvPicPr>
        <p:blipFill>
          <a:blip r:embed="rId7"/>
          <a:stretch>
            <a:fillRect/>
          </a:stretch>
        </p:blipFill>
        <p:spPr>
          <a:xfrm>
            <a:off x="3246871" y="1325498"/>
            <a:ext cx="1347685" cy="1347685"/>
          </a:xfrm>
          <a:prstGeom prst="rect">
            <a:avLst/>
          </a:prstGeom>
        </p:spPr>
      </p:pic>
      <p:pic>
        <p:nvPicPr>
          <p:cNvPr id="19" name="Picture 18" descr="Image TikTok logo ">
            <a:extLst>
              <a:ext uri="{FF2B5EF4-FFF2-40B4-BE49-F238E27FC236}">
                <a16:creationId xmlns:a16="http://schemas.microsoft.com/office/drawing/2014/main" id="{07FBF1A5-F2BB-426D-A9B9-4986659813E7}"/>
              </a:ext>
            </a:extLst>
          </p:cNvPr>
          <p:cNvPicPr>
            <a:picLocks noChangeAspect="1"/>
          </p:cNvPicPr>
          <p:nvPr/>
        </p:nvPicPr>
        <p:blipFill rotWithShape="1">
          <a:blip r:embed="rId8"/>
          <a:srcRect l="28096" t="14162" r="27690" b="14464"/>
          <a:stretch/>
        </p:blipFill>
        <p:spPr>
          <a:xfrm>
            <a:off x="8130813" y="3137959"/>
            <a:ext cx="1752016" cy="1487102"/>
          </a:xfrm>
          <a:prstGeom prst="rect">
            <a:avLst/>
          </a:prstGeom>
        </p:spPr>
      </p:pic>
      <p:pic>
        <p:nvPicPr>
          <p:cNvPr id="4" name="Picture 3" descr="Image Facebook logo ">
            <a:extLst>
              <a:ext uri="{FF2B5EF4-FFF2-40B4-BE49-F238E27FC236}">
                <a16:creationId xmlns:a16="http://schemas.microsoft.com/office/drawing/2014/main" id="{E0A90877-4FA1-4137-ACF8-965A38DB42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171" y="3231127"/>
            <a:ext cx="1325563" cy="1325563"/>
          </a:xfrm>
          <a:prstGeom prst="rect">
            <a:avLst/>
          </a:prstGeom>
        </p:spPr>
      </p:pic>
      <p:pic>
        <p:nvPicPr>
          <p:cNvPr id="20" name="Picture 2" descr="Image result for Snapchat Icon">
            <a:hlinkClick r:id="rId10"/>
            <a:extLst>
              <a:ext uri="{FF2B5EF4-FFF2-40B4-BE49-F238E27FC236}">
                <a16:creationId xmlns:a16="http://schemas.microsoft.com/office/drawing/2014/main" id="{89B895A6-80D2-4091-9A38-30F2FF585D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65421" y="1220765"/>
            <a:ext cx="1537685" cy="1557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What's App logo ">
            <a:extLst>
              <a:ext uri="{FF2B5EF4-FFF2-40B4-BE49-F238E27FC236}">
                <a16:creationId xmlns:a16="http://schemas.microsoft.com/office/drawing/2014/main" id="{CC55408A-EFEA-4872-A6A5-45AA7744371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25704" y="3122788"/>
            <a:ext cx="1542243" cy="1542243"/>
          </a:xfrm>
          <a:prstGeom prst="rect">
            <a:avLst/>
          </a:prstGeom>
        </p:spPr>
      </p:pic>
    </p:spTree>
    <p:extLst>
      <p:ext uri="{BB962C8B-B14F-4D97-AF65-F5344CB8AC3E}">
        <p14:creationId xmlns:p14="http://schemas.microsoft.com/office/powerpoint/2010/main" val="149480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5"/>
            <a:ext cx="10515600" cy="1325563"/>
          </a:xfrm>
        </p:spPr>
        <p:txBody>
          <a:bodyPr/>
          <a:lstStyle/>
          <a:p>
            <a:pPr algn="ctr"/>
            <a:r>
              <a:rPr lang="en-GB" dirty="0"/>
              <a:t>Use of Social Media</a:t>
            </a:r>
            <a:br>
              <a:rPr lang="en-GB" dirty="0"/>
            </a:br>
            <a:r>
              <a:rPr lang="en-GB" sz="2400" b="0" dirty="0"/>
              <a:t>Usage facts</a:t>
            </a:r>
          </a:p>
        </p:txBody>
      </p:sp>
      <p:sp>
        <p:nvSpPr>
          <p:cNvPr id="7" name="Rectangle: Rounded Corners 6">
            <a:extLst>
              <a:ext uri="{FF2B5EF4-FFF2-40B4-BE49-F238E27FC236}">
                <a16:creationId xmlns:a16="http://schemas.microsoft.com/office/drawing/2014/main" id="{7FC701EB-DA8E-47FF-AA32-2BF883AE0183}"/>
              </a:ext>
            </a:extLst>
          </p:cNvPr>
          <p:cNvSpPr/>
          <p:nvPr/>
        </p:nvSpPr>
        <p:spPr>
          <a:xfrm>
            <a:off x="7734014" y="4700716"/>
            <a:ext cx="4008317" cy="1389631"/>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On average, active users spend 2 hours 23 minutes daily using social media</a:t>
            </a:r>
          </a:p>
        </p:txBody>
      </p:sp>
      <p:sp>
        <p:nvSpPr>
          <p:cNvPr id="8" name="Rectangle: Rounded Corners 7">
            <a:extLst>
              <a:ext uri="{FF2B5EF4-FFF2-40B4-BE49-F238E27FC236}">
                <a16:creationId xmlns:a16="http://schemas.microsoft.com/office/drawing/2014/main" id="{0EB42360-A8B6-4882-8410-C892DF8AF563}"/>
              </a:ext>
            </a:extLst>
          </p:cNvPr>
          <p:cNvSpPr/>
          <p:nvPr/>
        </p:nvSpPr>
        <p:spPr>
          <a:xfrm>
            <a:off x="7673892" y="3012278"/>
            <a:ext cx="4008317" cy="1423691"/>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66% of the UK are active </a:t>
            </a:r>
          </a:p>
          <a:p>
            <a:pPr algn="ctr"/>
            <a:r>
              <a:rPr lang="en-GB" sz="2400" dirty="0">
                <a:solidFill>
                  <a:schemeClr val="bg1"/>
                </a:solidFill>
              </a:rPr>
              <a:t>social media users</a:t>
            </a:r>
          </a:p>
          <a:p>
            <a:pPr algn="ctr"/>
            <a:r>
              <a:rPr lang="en-GB" sz="2400" dirty="0">
                <a:solidFill>
                  <a:schemeClr val="bg1"/>
                </a:solidFill>
              </a:rPr>
              <a:t>(January 2020)</a:t>
            </a:r>
          </a:p>
        </p:txBody>
      </p:sp>
      <p:sp>
        <p:nvSpPr>
          <p:cNvPr id="9" name="Rectangle: Rounded Corners 8">
            <a:extLst>
              <a:ext uri="{FF2B5EF4-FFF2-40B4-BE49-F238E27FC236}">
                <a16:creationId xmlns:a16="http://schemas.microsoft.com/office/drawing/2014/main" id="{63DF2C8A-3910-493E-BD1B-763B2A37B9CD}"/>
              </a:ext>
            </a:extLst>
          </p:cNvPr>
          <p:cNvSpPr/>
          <p:nvPr/>
        </p:nvSpPr>
        <p:spPr>
          <a:xfrm>
            <a:off x="7695013" y="1357900"/>
            <a:ext cx="3987196" cy="138963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45 million active users of social media in the UK</a:t>
            </a:r>
          </a:p>
          <a:p>
            <a:pPr algn="ctr"/>
            <a:r>
              <a:rPr lang="en-GB" sz="2400" dirty="0">
                <a:solidFill>
                  <a:schemeClr val="bg1"/>
                </a:solidFill>
              </a:rPr>
              <a:t>(January 2020)</a:t>
            </a:r>
          </a:p>
        </p:txBody>
      </p:sp>
      <p:pic>
        <p:nvPicPr>
          <p:cNvPr id="2050" name="Picture 2" descr="Image of the most powerful social media platforms in the UK in 2018. Showing Facebook as the most popular ">
            <a:extLst>
              <a:ext uri="{FF2B5EF4-FFF2-40B4-BE49-F238E27FC236}">
                <a16:creationId xmlns:a16="http://schemas.microsoft.com/office/drawing/2014/main" id="{E057C310-B8A4-43E3-99DD-2D13B1AD60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895"/>
          <a:stretch/>
        </p:blipFill>
        <p:spPr bwMode="auto">
          <a:xfrm>
            <a:off x="449669" y="1357900"/>
            <a:ext cx="7049661" cy="473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427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1334C2-6344-483C-B6B4-ACA78EF2C44A}"/>
              </a:ext>
            </a:extLst>
          </p:cNvPr>
          <p:cNvSpPr txBox="1"/>
          <p:nvPr/>
        </p:nvSpPr>
        <p:spPr>
          <a:xfrm>
            <a:off x="1115209" y="576404"/>
            <a:ext cx="9961581" cy="1938992"/>
          </a:xfrm>
          <a:prstGeom prst="rect">
            <a:avLst/>
          </a:prstGeom>
          <a:noFill/>
        </p:spPr>
        <p:txBody>
          <a:bodyPr wrap="square" rtlCol="0">
            <a:spAutoFit/>
          </a:bodyPr>
          <a:lstStyle/>
          <a:p>
            <a:pPr algn="ctr">
              <a:defRPr/>
            </a:pPr>
            <a:r>
              <a:rPr lang="en-GB" sz="6000" b="1" kern="0" spc="-120" dirty="0">
                <a:solidFill>
                  <a:schemeClr val="bg1"/>
                </a:solidFill>
                <a:latin typeface="Arial" panose="020B0604020202020204" pitchFamily="34" charset="0"/>
                <a:cs typeface="Arial" panose="020B0604020202020204" pitchFamily="34" charset="0"/>
              </a:rPr>
              <a:t>The power of your digital footprint</a:t>
            </a: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63DD05DF-B798-4C83-A2F8-E51475E042CC}"/>
              </a:ext>
            </a:extLst>
          </p:cNvPr>
          <p:cNvSpPr/>
          <p:nvPr/>
        </p:nvSpPr>
        <p:spPr>
          <a:xfrm>
            <a:off x="729449" y="4081590"/>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MT Lt"/>
                <a:ea typeface="+mn-ea"/>
                <a:cs typeface="+mn-cs"/>
              </a:rPr>
              <a:t>What can it actually do?</a:t>
            </a:r>
          </a:p>
        </p:txBody>
      </p:sp>
    </p:spTree>
    <p:extLst>
      <p:ext uri="{BB962C8B-B14F-4D97-AF65-F5344CB8AC3E}">
        <p14:creationId xmlns:p14="http://schemas.microsoft.com/office/powerpoint/2010/main" val="361991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showing grow your Business by going online&#10;">
            <a:extLst>
              <a:ext uri="{FF2B5EF4-FFF2-40B4-BE49-F238E27FC236}">
                <a16:creationId xmlns:a16="http://schemas.microsoft.com/office/drawing/2014/main" id="{752A3313-1CE5-4D8D-A5BF-ABFDAF375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7448">
            <a:off x="1094740" y="2816318"/>
            <a:ext cx="5309521" cy="25751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5"/>
            <a:ext cx="10515600" cy="1325563"/>
          </a:xfrm>
        </p:spPr>
        <p:txBody>
          <a:bodyPr/>
          <a:lstStyle/>
          <a:p>
            <a:pPr algn="ctr"/>
            <a:r>
              <a:rPr lang="en-GB" dirty="0"/>
              <a:t>What is a ‘digital footprint?’</a:t>
            </a:r>
            <a:br>
              <a:rPr lang="en-GB" dirty="0"/>
            </a:br>
            <a:r>
              <a:rPr lang="en-GB" sz="2400" b="0" dirty="0"/>
              <a:t>A digital footprint is all the information online about a person posted either intentionally or unintentionally.</a:t>
            </a:r>
            <a:br>
              <a:rPr lang="en-GB" sz="2400" b="0" dirty="0"/>
            </a:br>
            <a:r>
              <a:rPr lang="en-GB" dirty="0"/>
              <a:t> </a:t>
            </a:r>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a:xfrm>
            <a:off x="838200" y="1690688"/>
            <a:ext cx="10515600" cy="4002088"/>
          </a:xfrm>
        </p:spPr>
        <p:txBody>
          <a:bodyPr/>
          <a:lstStyle/>
          <a:p>
            <a:pPr marL="0" indent="0">
              <a:buNone/>
            </a:pPr>
            <a:r>
              <a:rPr lang="en-GB" b="0" dirty="0">
                <a:solidFill>
                  <a:schemeClr val="tx1"/>
                </a:solidFill>
              </a:rPr>
              <a:t>.</a:t>
            </a:r>
          </a:p>
        </p:txBody>
      </p:sp>
      <p:sp>
        <p:nvSpPr>
          <p:cNvPr id="10" name="Rectangle: Rounded Corners 9">
            <a:extLst>
              <a:ext uri="{FF2B5EF4-FFF2-40B4-BE49-F238E27FC236}">
                <a16:creationId xmlns:a16="http://schemas.microsoft.com/office/drawing/2014/main" id="{D7E5CA3F-AFE3-48C3-A28C-1E050382F538}"/>
              </a:ext>
            </a:extLst>
          </p:cNvPr>
          <p:cNvSpPr/>
          <p:nvPr/>
        </p:nvSpPr>
        <p:spPr>
          <a:xfrm>
            <a:off x="7064749" y="2505508"/>
            <a:ext cx="4164757" cy="2372448"/>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b="1" dirty="0">
                <a:solidFill>
                  <a:schemeClr val="bg1"/>
                </a:solidFill>
              </a:rPr>
              <a:t>Remember:</a:t>
            </a:r>
          </a:p>
          <a:p>
            <a:pPr algn="ctr"/>
            <a:r>
              <a:rPr lang="en-GB" sz="2400" dirty="0">
                <a:solidFill>
                  <a:schemeClr val="bg1"/>
                </a:solidFill>
              </a:rPr>
              <a:t>Your digital footprint is permanent and can be searched, shared, copied and broadcast by others  </a:t>
            </a:r>
          </a:p>
        </p:txBody>
      </p:sp>
    </p:spTree>
    <p:extLst>
      <p:ext uri="{BB962C8B-B14F-4D97-AF65-F5344CB8AC3E}">
        <p14:creationId xmlns:p14="http://schemas.microsoft.com/office/powerpoint/2010/main" val="3409124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e9ee432-0e1b-47be-908a-5d8697065c1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199EC0106CD24C9E494FE677B99E76" ma:contentTypeVersion="12" ma:contentTypeDescription="Create a new document." ma:contentTypeScope="" ma:versionID="7d27de631b135d17277fd3e00c879fa1">
  <xsd:schema xmlns:xsd="http://www.w3.org/2001/XMLSchema" xmlns:xs="http://www.w3.org/2001/XMLSchema" xmlns:p="http://schemas.microsoft.com/office/2006/metadata/properties" xmlns:ns2="21ede475-8dd6-476c-9b3d-8a2310c3645b" xmlns:ns3="ce9ee432-0e1b-47be-908a-5d8697065c14" targetNamespace="http://schemas.microsoft.com/office/2006/metadata/properties" ma:root="true" ma:fieldsID="e1eea30642e6687358e877b4693c6e2b" ns2:_="" ns3:_="">
    <xsd:import namespace="21ede475-8dd6-476c-9b3d-8a2310c3645b"/>
    <xsd:import namespace="ce9ee432-0e1b-47be-908a-5d8697065c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de475-8dd6-476c-9b3d-8a2310c36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ee432-0e1b-47be-908a-5d8697065c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CB49D-F4C4-4BAA-A3D5-15878D9B1F3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CDE459A-B9D2-413D-9A99-F1A206E92AF0}">
  <ds:schemaRefs>
    <ds:schemaRef ds:uri="http://schemas.microsoft.com/sharepoint/v3/contenttype/forms"/>
  </ds:schemaRefs>
</ds:datastoreItem>
</file>

<file path=customXml/itemProps3.xml><?xml version="1.0" encoding="utf-8"?>
<ds:datastoreItem xmlns:ds="http://schemas.openxmlformats.org/officeDocument/2006/customXml" ds:itemID="{50C85CC1-834A-45EC-9E5D-5779281EEF95}"/>
</file>

<file path=docProps/app.xml><?xml version="1.0" encoding="utf-8"?>
<Properties xmlns="http://schemas.openxmlformats.org/officeDocument/2006/extended-properties" xmlns:vt="http://schemas.openxmlformats.org/officeDocument/2006/docPropsVTypes">
  <TotalTime>2279</TotalTime>
  <Words>1341</Words>
  <Application>Microsoft Office PowerPoint</Application>
  <PresentationFormat>Widescreen</PresentationFormat>
  <Paragraphs>175</Paragraphs>
  <Slides>16</Slides>
  <Notes>16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16</vt:i4>
      </vt:variant>
    </vt:vector>
  </HeadingPairs>
  <TitlesOfParts>
    <vt:vector size="23" baseType="lpstr">
      <vt:lpstr>Arial</vt:lpstr>
      <vt:lpstr>Arial MT Lt</vt:lpstr>
      <vt:lpstr>Calibri</vt:lpstr>
      <vt:lpstr>Office Theme</vt:lpstr>
      <vt:lpstr>Custom Design</vt:lpstr>
      <vt:lpstr>1_Custom Design</vt:lpstr>
      <vt:lpstr>3_Custom Design</vt:lpstr>
      <vt:lpstr>Social Media: Social Media and Me </vt:lpstr>
      <vt:lpstr>Want this resource in another format?</vt:lpstr>
      <vt:lpstr>Help us to help you! </vt:lpstr>
      <vt:lpstr>PowerPoint Presentation</vt:lpstr>
      <vt:lpstr>PowerPoint Presentation</vt:lpstr>
      <vt:lpstr>Types of Social Media</vt:lpstr>
      <vt:lpstr>Use of Social Media Usage facts</vt:lpstr>
      <vt:lpstr>PowerPoint Presentation</vt:lpstr>
      <vt:lpstr>What is a ‘digital footprint?’ A digital footprint is all the information online about a person posted either intentionally or unintentionally.  </vt:lpstr>
      <vt:lpstr>PowerPoint Presentation</vt:lpstr>
      <vt:lpstr>PowerPoint Presentation</vt:lpstr>
      <vt:lpstr>Oversharing your digital footprint Let’s watch this video</vt:lpstr>
      <vt:lpstr>Rings of Responsibility What image are you giving?</vt:lpstr>
      <vt:lpstr>Impact: how can this effect you? What do the employers say?</vt:lpstr>
      <vt:lpstr>Don’t forget to complete our survey!</vt:lpstr>
      <vt:lpstr>Social Media: Social Media and 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Pearce</dc:creator>
  <cp:lastModifiedBy>Simon Chapman</cp:lastModifiedBy>
  <cp:revision>111</cp:revision>
  <dcterms:created xsi:type="dcterms:W3CDTF">2019-09-11T07:44:27Z</dcterms:created>
  <dcterms:modified xsi:type="dcterms:W3CDTF">2020-11-09T16:30:27Z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0x010100B2199EC0106CD24C9E494FE677B99E76</vt:lpwstr>
  </property>
  <property fmtid="{D5CDD505-2E9C-101B-9397-08002B2CF9AE}" pid="3" name="Order">
    <vt:r8>1031600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