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8" r:id="rId6"/>
    <p:sldMasterId id="2147483672" r:id="rId7"/>
  </p:sldMasterIdLst>
  <p:notesMasterIdLst>
    <p:notesMasterId r:id="rId26"/>
  </p:notesMasterIdLst>
  <p:sldIdLst>
    <p:sldId id="257" r:id="rId8"/>
    <p:sldId id="481" r:id="rId9"/>
    <p:sldId id="473" r:id="rId10"/>
    <p:sldId id="282" r:id="rId11"/>
    <p:sldId id="448" r:id="rId12"/>
    <p:sldId id="450" r:id="rId13"/>
    <p:sldId id="258" r:id="rId14"/>
    <p:sldId id="447" r:id="rId15"/>
    <p:sldId id="451" r:id="rId16"/>
    <p:sldId id="453" r:id="rId17"/>
    <p:sldId id="455" r:id="rId18"/>
    <p:sldId id="454" r:id="rId19"/>
    <p:sldId id="456" r:id="rId20"/>
    <p:sldId id="446" r:id="rId21"/>
    <p:sldId id="457" r:id="rId22"/>
    <p:sldId id="263" r:id="rId23"/>
    <p:sldId id="474" r:id="rId24"/>
    <p:sldId id="26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355A"/>
    <a:srgbClr val="9C5FB5"/>
    <a:srgbClr val="A53959"/>
    <a:srgbClr val="FCB8C5"/>
    <a:srgbClr val="E93752"/>
    <a:srgbClr val="8A587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3" autoAdjust="0"/>
    <p:restoredTop sz="82189" autoAdjust="0"/>
  </p:normalViewPr>
  <p:slideViewPr>
    <p:cSldViewPr snapToGrid="0">
      <p:cViewPr varScale="1">
        <p:scale>
          <a:sx n="44" d="100"/>
          <a:sy n="44" d="100"/>
        </p:scale>
        <p:origin x="53"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967D-F207-4652-9448-5BB8DAE81DAF}" type="datetimeFigureOut">
              <a:rPr lang="en-GB" smtClean="0"/>
              <a:t>01/08/2022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7C9D1-CDB2-4F96-A64D-1F58BFE53F84}" type="slidenum">
              <a:rPr lang="en-GB" smtClean="0"/>
              <a:t>‹#›</a:t>
            </a:fld>
            <a:endParaRPr lang="en-GB"/>
          </a:p>
        </p:txBody>
      </p:sp>
    </p:spTree>
    <p:extLst>
      <p:ext uri="{BB962C8B-B14F-4D97-AF65-F5344CB8AC3E}">
        <p14:creationId xmlns:p14="http://schemas.microsoft.com/office/powerpoint/2010/main" val="266627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laybuzz.com/nikitas19/8-31-2017-11-34-35-a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xonator.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dreamstime.com/stock-photos-connect-business-people-network-connections-image19433603#res2925070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eurodrying2019.com/uk/page.asp?PID=97"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reepngimg.com/internet/feedbac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ecuritymagazine.com/articles/87111-the-social-media-security-problem-for-corporations-around-the-worl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arion.com/using-linkedin-for-b2b-market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ndrewmacarthy.com/andrew-macarthy-social-media/linkedin-profile-photo-tips-example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andrewmacarthy.com/andrew-macarthy-social-media/10-terrible-examples-of-linkedin-profile-photos-bad-linkedin-profile-pic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a:t>
            </a:r>
          </a:p>
          <a:p>
            <a:endParaRPr lang="en-GB" dirty="0"/>
          </a:p>
          <a:p>
            <a:r>
              <a:rPr lang="en-GB" dirty="0"/>
              <a:t>Introduce yourself and remember to smile. </a:t>
            </a:r>
          </a:p>
          <a:p>
            <a:endParaRPr lang="en-GB" dirty="0"/>
          </a:p>
          <a:p>
            <a:r>
              <a:rPr lang="en-GB" dirty="0"/>
              <a:t>Aspire higher are University of Northampton, University of Bedfordshire and University of Hertfordshire  working together to increase students participation into Higher Education. When we say Higher Education that could be  a HNC, HND, Degree, apprenticeship, any level 4 qualification. </a:t>
            </a:r>
          </a:p>
          <a:p>
            <a:endParaRPr lang="en-GB" dirty="0"/>
          </a:p>
          <a:p>
            <a:r>
              <a:rPr lang="en-GB" dirty="0"/>
              <a:t>Today we are talking about Social Media and learning about Linked in.</a:t>
            </a: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a:t>
            </a:fld>
            <a:endParaRPr lang="en-GB"/>
          </a:p>
        </p:txBody>
      </p:sp>
    </p:spTree>
    <p:extLst>
      <p:ext uri="{BB962C8B-B14F-4D97-AF65-F5344CB8AC3E}">
        <p14:creationId xmlns:p14="http://schemas.microsoft.com/office/powerpoint/2010/main" val="2912228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Include all of your school education. Do not be shy.</a:t>
            </a:r>
          </a:p>
          <a:p>
            <a:endParaRPr lang="en-GB" dirty="0"/>
          </a:p>
          <a:p>
            <a:r>
              <a:rPr lang="en-GB" dirty="0"/>
              <a:t>List all qualifications – Include all qualifications, courses.</a:t>
            </a:r>
          </a:p>
          <a:p>
            <a:endParaRPr lang="en-GB" dirty="0"/>
          </a:p>
          <a:p>
            <a:r>
              <a:rPr lang="en-GB" sz="1200" b="0" i="0" kern="1200" dirty="0">
                <a:solidFill>
                  <a:schemeClr val="tx1"/>
                </a:solidFill>
                <a:effectLst/>
                <a:latin typeface="+mn-lt"/>
                <a:ea typeface="+mn-ea"/>
                <a:cs typeface="+mn-cs"/>
              </a:rPr>
              <a:t>You should always list your highest qualification. Relevant or not. It does show at what academic level your thinking is (or at least once upon a time was).</a:t>
            </a:r>
          </a:p>
          <a:p>
            <a:pPr fontAlgn="base"/>
            <a:endParaRPr lang="en-GB" sz="1200" b="0" i="0" kern="1200" dirty="0">
              <a:solidFill>
                <a:schemeClr val="tx1"/>
              </a:solidFill>
              <a:effectLst/>
              <a:latin typeface="+mn-lt"/>
              <a:ea typeface="+mn-ea"/>
              <a:cs typeface="+mn-cs"/>
            </a:endParaRPr>
          </a:p>
          <a:p>
            <a:pPr fontAlgn="base"/>
            <a:r>
              <a:rPr lang="en-GB" sz="1200" b="1" i="0" kern="1200" dirty="0">
                <a:solidFill>
                  <a:schemeClr val="tx1"/>
                </a:solidFill>
                <a:effectLst/>
                <a:latin typeface="+mn-lt"/>
                <a:ea typeface="+mn-ea"/>
                <a:cs typeface="+mn-cs"/>
              </a:rPr>
              <a:t>Keywords, does that ring a bell?</a:t>
            </a:r>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What is your ideal client, employer or customer looking for?</a:t>
            </a:r>
          </a:p>
          <a:p>
            <a:pPr fontAlgn="base"/>
            <a:r>
              <a:rPr lang="en-GB" sz="1200" b="0" i="0" kern="1200" dirty="0">
                <a:solidFill>
                  <a:schemeClr val="tx1"/>
                </a:solidFill>
                <a:effectLst/>
                <a:latin typeface="+mn-lt"/>
                <a:ea typeface="+mn-ea"/>
                <a:cs typeface="+mn-cs"/>
              </a:rPr>
              <a:t>They’ll use the search option in LinkedIn of Google, so your profile needs to be keyword rich.</a:t>
            </a:r>
          </a:p>
          <a:p>
            <a:pPr fontAlgn="base"/>
            <a:r>
              <a:rPr lang="en-GB" sz="1200" b="0" i="0" kern="1200" dirty="0">
                <a:solidFill>
                  <a:schemeClr val="tx1"/>
                </a:solidFill>
                <a:effectLst/>
                <a:latin typeface="+mn-lt"/>
                <a:ea typeface="+mn-ea"/>
                <a:cs typeface="+mn-cs"/>
              </a:rPr>
              <a:t>What better way to tuck in some keywords than right at the bottom of your profile.</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Reconnect to expand your network. LinkedIn is a network and in order to network, you need to be connected. It is easy to find people you studied with (and be found by them) if you list your education properly with the right institution, course and dates. </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Start telling the story of the professional you are today! </a:t>
            </a:r>
            <a:r>
              <a:rPr lang="en-GB" sz="1200" b="1" i="0" kern="1200" dirty="0">
                <a:solidFill>
                  <a:schemeClr val="tx1"/>
                </a:solidFill>
                <a:effectLst/>
                <a:latin typeface="+mn-lt"/>
                <a:ea typeface="+mn-ea"/>
                <a:cs typeface="+mn-cs"/>
              </a:rPr>
              <a:t>This is the beginning of your professional online presence. </a:t>
            </a:r>
            <a:endParaRPr lang="en-GB" sz="1200" b="0" i="0" kern="1200" dirty="0">
              <a:solidFill>
                <a:schemeClr val="tx1"/>
              </a:solidFill>
              <a:effectLst/>
              <a:latin typeface="+mn-lt"/>
              <a:ea typeface="+mn-ea"/>
              <a:cs typeface="+mn-cs"/>
            </a:endParaRP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Photo source </a:t>
            </a:r>
            <a:r>
              <a:rPr lang="en-GB" dirty="0">
                <a:hlinkClick r:id="rId3"/>
              </a:rPr>
              <a:t>https://www.playbuzz.com/nikitas19/8-31-2017-11-34-35-am</a:t>
            </a:r>
            <a:endParaRPr lang="en-GB" sz="1200" b="0" i="0" kern="1200" dirty="0">
              <a:solidFill>
                <a:schemeClr val="tx1"/>
              </a:solidFill>
              <a:effectLst/>
              <a:latin typeface="+mn-lt"/>
              <a:ea typeface="+mn-ea"/>
              <a:cs typeface="+mn-cs"/>
            </a:endParaRPr>
          </a:p>
          <a:p>
            <a:pPr fontAlgn="base"/>
            <a:endParaRPr lang="en-GB" sz="1200" b="0" i="0" kern="1200" dirty="0">
              <a:solidFill>
                <a:schemeClr val="tx1"/>
              </a:solidFill>
              <a:effectLst/>
              <a:latin typeface="+mn-lt"/>
              <a:ea typeface="+mn-ea"/>
              <a:cs typeface="+mn-cs"/>
            </a:endParaRPr>
          </a:p>
          <a:p>
            <a:pPr fontAlgn="base"/>
            <a:endParaRPr lang="en-GB" sz="1200" b="0" i="0" kern="1200" dirty="0">
              <a:solidFill>
                <a:schemeClr val="tx1"/>
              </a:solidFill>
              <a:effectLst/>
              <a:latin typeface="+mn-lt"/>
              <a:ea typeface="+mn-ea"/>
              <a:cs typeface="+mn-cs"/>
            </a:endParaRPr>
          </a:p>
          <a:p>
            <a:pPr fontAlgn="base"/>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11</a:t>
            </a:fld>
            <a:endParaRPr lang="en-GB"/>
          </a:p>
        </p:txBody>
      </p:sp>
    </p:spTree>
    <p:extLst>
      <p:ext uri="{BB962C8B-B14F-4D97-AF65-F5344CB8AC3E}">
        <p14:creationId xmlns:p14="http://schemas.microsoft.com/office/powerpoint/2010/main" val="1006511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summary statement is like the first few paragraphs of your best written cover letter, concise and confident about your goals. </a:t>
            </a:r>
          </a:p>
          <a:p>
            <a:endParaRPr lang="en-GB" dirty="0"/>
          </a:p>
          <a:p>
            <a:r>
              <a:rPr lang="en-GB" dirty="0"/>
              <a:t>You should include relevant work experience and extra curricula activities. </a:t>
            </a:r>
          </a:p>
          <a:p>
            <a:endParaRPr lang="en-GB" dirty="0"/>
          </a:p>
          <a:p>
            <a:r>
              <a:rPr lang="en-GB" dirty="0"/>
              <a:t>Include key words and phrases that people search for  examples are skilled, motivated, successful this way your profile will stand out more. </a:t>
            </a:r>
          </a:p>
          <a:p>
            <a:endParaRPr lang="en-GB" dirty="0"/>
          </a:p>
          <a:p>
            <a:r>
              <a:rPr lang="en-GB" dirty="0"/>
              <a:t>Update your status regularly, helps you stay on the recruiters radar and build a professional image. Talk about projects, professional books or events that you are attending.</a:t>
            </a:r>
          </a:p>
          <a:p>
            <a:endParaRPr lang="en-GB" dirty="0"/>
          </a:p>
          <a:p>
            <a:r>
              <a:rPr lang="en-GB" dirty="0"/>
              <a:t>Photo Source Company – LinkedIn </a:t>
            </a:r>
          </a:p>
        </p:txBody>
      </p:sp>
      <p:sp>
        <p:nvSpPr>
          <p:cNvPr id="4" name="Slide Number Placeholder 3"/>
          <p:cNvSpPr>
            <a:spLocks noGrp="1"/>
          </p:cNvSpPr>
          <p:nvPr>
            <p:ph type="sldNum" sz="quarter" idx="10"/>
          </p:nvPr>
        </p:nvSpPr>
        <p:spPr/>
        <p:txBody>
          <a:bodyPr/>
          <a:lstStyle/>
          <a:p>
            <a:fld id="{7537C9D1-CDB2-4F96-A64D-1F58BFE53F84}" type="slidenum">
              <a:rPr lang="en-GB" smtClean="0"/>
              <a:t>12</a:t>
            </a:fld>
            <a:endParaRPr lang="en-GB"/>
          </a:p>
        </p:txBody>
      </p:sp>
    </p:spTree>
    <p:extLst>
      <p:ext uri="{BB962C8B-B14F-4D97-AF65-F5344CB8AC3E}">
        <p14:creationId xmlns:p14="http://schemas.microsoft.com/office/powerpoint/2010/main" val="2992973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Recommendations make your profile genuine and personal. If you’ve worked with the recipient of the person asking for a recommendation and if you've known each other for a while, you know their personality as well.</a:t>
            </a:r>
          </a:p>
          <a:p>
            <a:r>
              <a:rPr lang="en-GB" sz="1200" b="0" i="0" kern="1200" dirty="0">
                <a:solidFill>
                  <a:schemeClr val="tx1"/>
                </a:solidFill>
                <a:effectLst/>
                <a:latin typeface="+mn-lt"/>
                <a:ea typeface="+mn-ea"/>
                <a:cs typeface="+mn-cs"/>
              </a:rPr>
              <a:t>Consider their Recipient's Goal. ...</a:t>
            </a:r>
          </a:p>
          <a:p>
            <a:r>
              <a:rPr lang="en-GB" sz="1200" b="0" i="0" kern="1200" dirty="0">
                <a:solidFill>
                  <a:schemeClr val="tx1"/>
                </a:solidFill>
                <a:effectLst/>
                <a:latin typeface="+mn-lt"/>
                <a:ea typeface="+mn-ea"/>
                <a:cs typeface="+mn-cs"/>
              </a:rPr>
              <a:t>Keep it Professional. ...</a:t>
            </a:r>
          </a:p>
          <a:p>
            <a:r>
              <a:rPr lang="en-GB" sz="1200" b="0" i="0" kern="1200" dirty="0">
                <a:solidFill>
                  <a:schemeClr val="tx1"/>
                </a:solidFill>
                <a:effectLst/>
                <a:latin typeface="+mn-lt"/>
                <a:ea typeface="+mn-ea"/>
                <a:cs typeface="+mn-cs"/>
              </a:rPr>
              <a:t>Keep it Short.</a:t>
            </a:r>
          </a:p>
          <a:p>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Start With a Knockout Line for example  </a:t>
            </a:r>
            <a:r>
              <a:rPr lang="en-GB" sz="1200" b="0" i="1" kern="1200" dirty="0">
                <a:solidFill>
                  <a:schemeClr val="tx1"/>
                </a:solidFill>
                <a:effectLst/>
                <a:latin typeface="+mn-lt"/>
                <a:ea typeface="+mn-ea"/>
                <a:cs typeface="+mn-cs"/>
              </a:rPr>
              <a:t>It’s rare that you come across standout talent like Mike.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Describe Your Relationship for example  </a:t>
            </a:r>
            <a:r>
              <a:rPr lang="en-GB" sz="1200" b="0" i="1" kern="1200" dirty="0">
                <a:solidFill>
                  <a:schemeClr val="tx1"/>
                </a:solidFill>
                <a:effectLst/>
                <a:latin typeface="+mn-lt"/>
                <a:ea typeface="+mn-ea"/>
                <a:cs typeface="+mn-cs"/>
              </a:rPr>
              <a:t>I had the pleasure of working with Jim for two years at Waitrose, working closely to provide an excellent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Share a Standout Trait for example </a:t>
            </a:r>
            <a:r>
              <a:rPr lang="en-GB" sz="1200" b="0" i="1" kern="1200" dirty="0">
                <a:solidFill>
                  <a:schemeClr val="tx1"/>
                </a:solidFill>
                <a:effectLst/>
                <a:latin typeface="+mn-lt"/>
                <a:ea typeface="+mn-ea"/>
                <a:cs typeface="+mn-cs"/>
              </a:rPr>
              <a:t>I was always in awe of Fred’s ability to command a room and get people on board with ideas—even people who were initially on completely different pages.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Add a Touch of Personality for example </a:t>
            </a:r>
            <a:r>
              <a:rPr lang="en-GB" sz="1200" b="0" i="1" kern="1200" dirty="0">
                <a:solidFill>
                  <a:schemeClr val="tx1"/>
                </a:solidFill>
                <a:effectLst/>
                <a:latin typeface="+mn-lt"/>
                <a:ea typeface="+mn-ea"/>
                <a:cs typeface="+mn-cs"/>
              </a:rPr>
              <a:t>No matter how tense a meeting, Annie made sure everyone left with a smile.”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End With Your Solid Recommendation for example </a:t>
            </a:r>
            <a:r>
              <a:rPr lang="en-GB" sz="1200" b="0" i="1" kern="1200" dirty="0">
                <a:solidFill>
                  <a:schemeClr val="tx1"/>
                </a:solidFill>
                <a:effectLst/>
                <a:latin typeface="+mn-lt"/>
                <a:ea typeface="+mn-ea"/>
                <a:cs typeface="+mn-cs"/>
              </a:rPr>
              <a:t>As a team member or a leader, Steve earns my highest recommendation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kern="1200" dirty="0">
                <a:solidFill>
                  <a:schemeClr val="tx1"/>
                </a:solidFill>
                <a:effectLst/>
                <a:latin typeface="+mn-lt"/>
                <a:ea typeface="+mn-ea"/>
                <a:cs typeface="+mn-cs"/>
              </a:rPr>
              <a:t>Don’t be afraid to ask people you know for recommendations…..just don’t ask people who are friends of friends (of friends!)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kern="1200" dirty="0">
                <a:solidFill>
                  <a:schemeClr val="tx1"/>
                </a:solidFill>
                <a:effectLst/>
                <a:latin typeface="+mn-lt"/>
                <a:ea typeface="+mn-ea"/>
                <a:cs typeface="+mn-cs"/>
              </a:rPr>
              <a:t>Another easy way of being found is to</a:t>
            </a:r>
            <a:r>
              <a:rPr lang="en-GB" sz="1200" b="0" i="0" kern="1200" dirty="0">
                <a:solidFill>
                  <a:schemeClr val="tx1"/>
                </a:solidFill>
                <a:effectLst/>
                <a:latin typeface="+mn-lt"/>
                <a:ea typeface="+mn-ea"/>
                <a:cs typeface="+mn-cs"/>
              </a:rPr>
              <a:t> custom URL. You can have 5-30 letters or numbers. Don't use spaces, symbols, or special characters. Using a variation of your name and/or your professional brand since you'll share this URL with people so they can find your LinkedIn profile. It the same as principle as your email address, keep it professional.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Photo source: </a:t>
            </a:r>
            <a:r>
              <a:rPr lang="en-GB" dirty="0">
                <a:hlinkClick r:id="rId3"/>
              </a:rPr>
              <a:t>https://www.axonator.com/</a:t>
            </a:r>
            <a:endParaRPr lang="en-GB"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13</a:t>
            </a:fld>
            <a:endParaRPr lang="en-GB"/>
          </a:p>
        </p:txBody>
      </p:sp>
    </p:spTree>
    <p:extLst>
      <p:ext uri="{BB962C8B-B14F-4D97-AF65-F5344CB8AC3E}">
        <p14:creationId xmlns:p14="http://schemas.microsoft.com/office/powerpoint/2010/main" val="762275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should students be on LinkedIn. </a:t>
            </a:r>
          </a:p>
          <a:p>
            <a:endParaRPr lang="en-GB" dirty="0"/>
          </a:p>
          <a:p>
            <a:r>
              <a:rPr lang="en-GB" dirty="0"/>
              <a:t>Are you thinking I’m too young for LinkedIn?</a:t>
            </a:r>
          </a:p>
        </p:txBody>
      </p:sp>
      <p:sp>
        <p:nvSpPr>
          <p:cNvPr id="4" name="Slide Number Placeholder 3"/>
          <p:cNvSpPr>
            <a:spLocks noGrp="1"/>
          </p:cNvSpPr>
          <p:nvPr>
            <p:ph type="sldNum" sz="quarter" idx="10"/>
          </p:nvPr>
        </p:nvSpPr>
        <p:spPr/>
        <p:txBody>
          <a:bodyPr/>
          <a:lstStyle/>
          <a:p>
            <a:fld id="{7537C9D1-CDB2-4F96-A64D-1F58BFE53F84}" type="slidenum">
              <a:rPr lang="en-GB" smtClean="0"/>
              <a:t>14</a:t>
            </a:fld>
            <a:endParaRPr lang="en-GB"/>
          </a:p>
        </p:txBody>
      </p:sp>
    </p:spTree>
    <p:extLst>
      <p:ext uri="{BB962C8B-B14F-4D97-AF65-F5344CB8AC3E}">
        <p14:creationId xmlns:p14="http://schemas.microsoft.com/office/powerpoint/2010/main" val="4230275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You are not to young to begin to build your professional network.  So Network, Network, Network.</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Simply Linkedin is about your professional network.  You never know when your professional paths will cross again.  I’m sure you’ve all heard the phrase it’s a small world?</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Start by linking to classmates. While they are friends and classmates now, in the future they become business referrals. Ask teachers  who are on LinkedIn to write a recommendation for you. Linking to teachers  ensure that you will stay connected to them after you finish you’re A-levels . This could be beneficial in your future career.</a:t>
            </a:r>
          </a:p>
          <a:p>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If you meet someone who interests or inspires you, do not be afraid to ask to connect with them on LinkedIn, For example I am sure you’ve all been to an inspiring talk or attended a careers event and was inspired by someone you met.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You can also used Linkedin to help decide your career path.  Find people who are in LinkedIn who are already employed in your desired profession. Check out their profiles to see what they have done to become successful. See if you can incorporate something from their career path into yours. </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Use it to prepare for  interviews, this could be for University, an apprenticeship or a job. When you have a interview, review the profile of the person who will interview you. Having this background knowledge during the interview will help impress the interviewer. You will also see if you have any conmen links, people you may of worked of studied with. </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Extend your  CV . Many companies prefer receiving one-page </a:t>
            </a:r>
            <a:r>
              <a:rPr lang="en-GB" sz="1200" b="0" i="0" kern="1200" dirty="0" err="1">
                <a:solidFill>
                  <a:schemeClr val="tx1"/>
                </a:solidFill>
                <a:effectLst/>
                <a:latin typeface="+mn-lt"/>
                <a:ea typeface="+mn-ea"/>
                <a:cs typeface="+mn-cs"/>
              </a:rPr>
              <a:t>cvs</a:t>
            </a:r>
            <a:r>
              <a:rPr lang="en-GB" sz="1200" b="0" i="0" kern="1200" dirty="0">
                <a:solidFill>
                  <a:schemeClr val="tx1"/>
                </a:solidFill>
                <a:effectLst/>
                <a:latin typeface="+mn-lt"/>
                <a:ea typeface="+mn-ea"/>
                <a:cs typeface="+mn-cs"/>
              </a:rPr>
              <a:t>. That's not room for a lot of information. LinkedIn provides a place to have more in-depth information than what a short resume can ever hope to provide. Put your LinkedIn profile URL on your cv. Future employers can then find more information about you in LinkedIn. Linked in is often seen as an alternative to a CV.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Join a group. LinkedIn automatically shows you groups you may like to join based on the information in your profile. As a member of the group, you have access to thought leaders and experts in your industry. Read their posts to glean information about the industry and to gain their insights about current trends. Post thoughtful comments so group members can get to know you. Group connections are helpful when deciding your next step in your education and your career.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Photo source company LinkedIn</a:t>
            </a:r>
          </a:p>
        </p:txBody>
      </p:sp>
      <p:sp>
        <p:nvSpPr>
          <p:cNvPr id="4" name="Slide Number Placeholder 3"/>
          <p:cNvSpPr>
            <a:spLocks noGrp="1"/>
          </p:cNvSpPr>
          <p:nvPr>
            <p:ph type="sldNum" sz="quarter" idx="10"/>
          </p:nvPr>
        </p:nvSpPr>
        <p:spPr/>
        <p:txBody>
          <a:bodyPr/>
          <a:lstStyle/>
          <a:p>
            <a:fld id="{7537C9D1-CDB2-4F96-A64D-1F58BFE53F84}" type="slidenum">
              <a:rPr lang="en-GB" smtClean="0"/>
              <a:t>15</a:t>
            </a:fld>
            <a:endParaRPr lang="en-GB"/>
          </a:p>
        </p:txBody>
      </p:sp>
    </p:spTree>
    <p:extLst>
      <p:ext uri="{BB962C8B-B14F-4D97-AF65-F5344CB8AC3E}">
        <p14:creationId xmlns:p14="http://schemas.microsoft.com/office/powerpoint/2010/main" val="3715504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at home - create your profile. </a:t>
            </a:r>
          </a:p>
          <a:p>
            <a:endParaRPr lang="en-GB" dirty="0"/>
          </a:p>
          <a:p>
            <a:pPr marL="0" indent="0" algn="l">
              <a:buNone/>
            </a:pPr>
            <a:r>
              <a:rPr lang="en-GB" b="0" dirty="0">
                <a:solidFill>
                  <a:schemeClr val="tx1"/>
                </a:solidFill>
              </a:rPr>
              <a:t>With the knowledge you have learnt today, go and make your very own </a:t>
            </a:r>
          </a:p>
          <a:p>
            <a:pPr marL="0" indent="0" algn="l">
              <a:buNone/>
            </a:pPr>
            <a:r>
              <a:rPr lang="en-GB" b="0" dirty="0">
                <a:solidFill>
                  <a:schemeClr val="tx1"/>
                </a:solidFill>
              </a:rPr>
              <a:t>LinkedIn profile</a:t>
            </a:r>
            <a:endParaRPr lang="en-GB" dirty="0"/>
          </a:p>
          <a:p>
            <a:endParaRPr lang="en-GB" dirty="0"/>
          </a:p>
          <a:p>
            <a:endParaRPr lang="en-GB" dirty="0"/>
          </a:p>
          <a:p>
            <a:endParaRPr lang="en-GB" dirty="0"/>
          </a:p>
          <a:p>
            <a:r>
              <a:rPr lang="en-GB" dirty="0"/>
              <a:t>Photo source company </a:t>
            </a:r>
            <a:r>
              <a:rPr lang="en-GB" dirty="0" err="1"/>
              <a:t>linkedIn</a:t>
            </a:r>
            <a:r>
              <a:rPr lang="en-GB" dirty="0"/>
              <a:t> </a:t>
            </a:r>
          </a:p>
          <a:p>
            <a:r>
              <a:rPr lang="en-GB" dirty="0"/>
              <a:t>Photo source </a:t>
            </a:r>
            <a:r>
              <a:rPr lang="en-GB" dirty="0">
                <a:hlinkClick r:id="rId3"/>
              </a:rPr>
              <a:t>https://www.dreamstime.com/stock-photos-connect-business-people-network-connections-image19433603#res29250703</a:t>
            </a:r>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16</a:t>
            </a:fld>
            <a:endParaRPr lang="en-GB"/>
          </a:p>
        </p:txBody>
      </p:sp>
    </p:spTree>
    <p:extLst>
      <p:ext uri="{BB962C8B-B14F-4D97-AF65-F5344CB8AC3E}">
        <p14:creationId xmlns:p14="http://schemas.microsoft.com/office/powerpoint/2010/main" val="3905931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Help us to help you. </a:t>
            </a:r>
            <a:endParaRPr lang="en-US"/>
          </a:p>
          <a:p>
            <a:r>
              <a:rPr lang="en-GB"/>
              <a:t>Please complete the survey. </a:t>
            </a:r>
          </a:p>
          <a:p>
            <a:r>
              <a:rPr lang="en-GB"/>
              <a:t>Photo source </a:t>
            </a:r>
            <a:r>
              <a:rPr lang="en-GB" dirty="0">
                <a:hlinkClick r:id="rId3"/>
              </a:rPr>
              <a:t>https://www.eurodrying2019.com/uk/page.asp?PID=97</a:t>
            </a:r>
            <a:endParaRPr lang="en-GB"/>
          </a:p>
          <a:p>
            <a:r>
              <a:rPr lang="en-GB"/>
              <a:t>Company logo: Twitter </a:t>
            </a:r>
          </a:p>
          <a:p>
            <a:endParaRPr lang="en-GB" dirty="0">
              <a:cs typeface="Calibri"/>
            </a:endParaRPr>
          </a:p>
        </p:txBody>
      </p:sp>
      <p:sp>
        <p:nvSpPr>
          <p:cNvPr id="4" name="Slide Number Placeholder 3"/>
          <p:cNvSpPr>
            <a:spLocks noGrp="1"/>
          </p:cNvSpPr>
          <p:nvPr>
            <p:ph type="sldNum" sz="quarter" idx="10"/>
          </p:nvPr>
        </p:nvSpPr>
        <p:spPr/>
        <p:txBody>
          <a:bodyPr/>
          <a:lstStyle/>
          <a:p>
            <a:fld id="{7537C9D1-CDB2-4F96-A64D-1F58BFE53F84}" type="slidenum">
              <a:rPr lang="en-GB" smtClean="0"/>
              <a:t>17</a:t>
            </a:fld>
            <a:endParaRPr lang="en-GB"/>
          </a:p>
        </p:txBody>
      </p:sp>
    </p:spTree>
    <p:extLst>
      <p:ext uri="{BB962C8B-B14F-4D97-AF65-F5344CB8AC3E}">
        <p14:creationId xmlns:p14="http://schemas.microsoft.com/office/powerpoint/2010/main" val="1355796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2</a:t>
            </a:fld>
            <a:endParaRPr lang="en-GB"/>
          </a:p>
        </p:txBody>
      </p:sp>
    </p:spTree>
    <p:extLst>
      <p:ext uri="{BB962C8B-B14F-4D97-AF65-F5344CB8AC3E}">
        <p14:creationId xmlns:p14="http://schemas.microsoft.com/office/powerpoint/2010/main" val="811400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 us to help you.</a:t>
            </a:r>
            <a:endParaRPr lang="en-US" dirty="0"/>
          </a:p>
          <a:p>
            <a:r>
              <a:rPr lang="en-GB" dirty="0"/>
              <a:t>Please complete the survey – it takes just 2 minutes</a:t>
            </a:r>
            <a:endParaRPr lang="en-GB" dirty="0">
              <a:cs typeface="Calibri"/>
            </a:endParaRPr>
          </a:p>
          <a:p>
            <a:r>
              <a:rPr lang="en-GB" dirty="0"/>
              <a:t>It will help us support you more in the future</a:t>
            </a:r>
          </a:p>
          <a:p>
            <a:endParaRPr lang="en-GB" dirty="0">
              <a:cs typeface="Calibri"/>
            </a:endParaRPr>
          </a:p>
          <a:p>
            <a:endParaRPr lang="en-GB" dirty="0">
              <a:cs typeface="Calibri"/>
            </a:endParaRPr>
          </a:p>
          <a:p>
            <a:r>
              <a:rPr lang="en-GB" dirty="0"/>
              <a:t>Picture source </a:t>
            </a:r>
            <a:r>
              <a:rPr lang="en-GB" dirty="0">
                <a:hlinkClick r:id="rId3"/>
              </a:rPr>
              <a:t>https://www.freepngimg.com/internet/feedback</a:t>
            </a:r>
            <a:endParaRPr lang="en-GB" dirty="0"/>
          </a:p>
          <a:p>
            <a:pPr algn="l"/>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7C9D1-CDB2-4F96-A64D-1F58BFE53F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140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today’s session you will be learning about LinkedIn as a platform of Social Media. </a:t>
            </a:r>
          </a:p>
          <a:p>
            <a:endParaRPr lang="en-GB" dirty="0"/>
          </a:p>
          <a:p>
            <a:r>
              <a:rPr lang="en-GB" dirty="0"/>
              <a:t>We will be covering Social Media and LinkedIn, how to create a </a:t>
            </a:r>
            <a:r>
              <a:rPr lang="en-GB" dirty="0" err="1"/>
              <a:t>linkedIn</a:t>
            </a:r>
            <a:r>
              <a:rPr lang="en-GB" dirty="0"/>
              <a:t> profile and why should students be on LinkedIn.</a:t>
            </a:r>
          </a:p>
        </p:txBody>
      </p:sp>
      <p:sp>
        <p:nvSpPr>
          <p:cNvPr id="4" name="Slide Number Placeholder 3"/>
          <p:cNvSpPr>
            <a:spLocks noGrp="1"/>
          </p:cNvSpPr>
          <p:nvPr>
            <p:ph type="sldNum" sz="quarter" idx="10"/>
          </p:nvPr>
        </p:nvSpPr>
        <p:spPr/>
        <p:txBody>
          <a:bodyPr/>
          <a:lstStyle/>
          <a:p>
            <a:fld id="{7537C9D1-CDB2-4F96-A64D-1F58BFE53F84}" type="slidenum">
              <a:rPr lang="en-GB" smtClean="0"/>
              <a:t>4</a:t>
            </a:fld>
            <a:endParaRPr lang="en-GB"/>
          </a:p>
        </p:txBody>
      </p:sp>
    </p:spTree>
    <p:extLst>
      <p:ext uri="{BB962C8B-B14F-4D97-AF65-F5344CB8AC3E}">
        <p14:creationId xmlns:p14="http://schemas.microsoft.com/office/powerpoint/2010/main" val="3925477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Social media is the collective of online communications channels dedicated to community-based input, interaction, content-sharing and collaboration. Websites and applications dedicated to forums, microblogging, social networking, social bookmarking, social curation, and wikis are among the different types of social media. (</a:t>
            </a:r>
            <a:r>
              <a:rPr lang="en-GB" i="1" dirty="0"/>
              <a:t>TechTarget.com)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However each platform is designed to be used for a different purpose.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Picture source company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You Tube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WhatsApp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Skype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Twitter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Facebook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err="1"/>
              <a:t>Tik</a:t>
            </a:r>
            <a:r>
              <a:rPr lang="en-GB" i="1" dirty="0"/>
              <a:t> </a:t>
            </a:r>
            <a:r>
              <a:rPr lang="en-GB" i="1" dirty="0" err="1"/>
              <a:t>Tok</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Instagram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Snap Chat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Picture source </a:t>
            </a:r>
            <a:r>
              <a:rPr lang="en-GB" dirty="0">
                <a:hlinkClick r:id="rId3"/>
              </a:rPr>
              <a:t>https://www.securitymagazine.com/articles/87111-the-social-media-security-problem-for-corporations-around-the-world</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6</a:t>
            </a:fld>
            <a:endParaRPr lang="en-GB"/>
          </a:p>
        </p:txBody>
      </p:sp>
    </p:spTree>
    <p:extLst>
      <p:ext uri="{BB962C8B-B14F-4D97-AF65-F5344CB8AC3E}">
        <p14:creationId xmlns:p14="http://schemas.microsoft.com/office/powerpoint/2010/main" val="802854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LinkedIn</a:t>
            </a:r>
            <a:r>
              <a:rPr lang="en-GB" sz="1200" b="0" i="0" kern="1200" dirty="0">
                <a:solidFill>
                  <a:schemeClr val="tx1"/>
                </a:solidFill>
                <a:effectLst/>
                <a:latin typeface="+mn-lt"/>
                <a:ea typeface="+mn-ea"/>
                <a:cs typeface="+mn-cs"/>
              </a:rPr>
              <a:t> is a social media platform geared to professionals.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It enables you to network and to build your professional portfolio, but you can also go out into the world and look for an Apprenticeship, Internship, work experience, volunteering or a new job.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92% of companies use LinkedIn as a part of their marketing as it is geared towards professionals. </a:t>
            </a:r>
            <a:r>
              <a:rPr lang="en-GB" sz="1200" b="0" i="0" kern="1200" dirty="0" err="1">
                <a:solidFill>
                  <a:schemeClr val="tx1"/>
                </a:solidFill>
                <a:effectLst/>
                <a:latin typeface="+mn-lt"/>
                <a:ea typeface="+mn-ea"/>
                <a:cs typeface="+mn-cs"/>
              </a:rPr>
              <a:t>Its</a:t>
            </a:r>
            <a:r>
              <a:rPr lang="en-GB" sz="1200" b="0" i="0" kern="1200" dirty="0">
                <a:solidFill>
                  <a:schemeClr val="tx1"/>
                </a:solidFill>
                <a:effectLst/>
                <a:latin typeface="+mn-lt"/>
                <a:ea typeface="+mn-ea"/>
                <a:cs typeface="+mn-cs"/>
              </a:rPr>
              <a:t> worth remembering that 95% of recruiters used LinkedIn for recruitment purposes.  This would not just to advertise positions but to see what experience you have,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Picture Source </a:t>
            </a:r>
            <a:r>
              <a:rPr lang="en-GB" dirty="0">
                <a:hlinkClick r:id="rId3"/>
              </a:rPr>
              <a:t>https://www.marion.com/using-linkedin-for-b2b-marketing/</a:t>
            </a:r>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7</a:t>
            </a:fld>
            <a:endParaRPr lang="en-GB"/>
          </a:p>
        </p:txBody>
      </p:sp>
    </p:spTree>
    <p:extLst>
      <p:ext uri="{BB962C8B-B14F-4D97-AF65-F5344CB8AC3E}">
        <p14:creationId xmlns:p14="http://schemas.microsoft.com/office/powerpoint/2010/main" val="973287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to create a LinkedIn profile.</a:t>
            </a:r>
          </a:p>
          <a:p>
            <a:endParaRPr lang="en-GB" dirty="0"/>
          </a:p>
          <a:p>
            <a:r>
              <a:rPr lang="en-GB" dirty="0"/>
              <a:t>I’m guessing you are all thinking.</a:t>
            </a:r>
          </a:p>
          <a:p>
            <a:endParaRPr lang="en-GB" dirty="0"/>
          </a:p>
          <a:p>
            <a:r>
              <a:rPr lang="en-GB" dirty="0"/>
              <a:t>Simple just fill in a form?</a:t>
            </a:r>
          </a:p>
        </p:txBody>
      </p:sp>
      <p:sp>
        <p:nvSpPr>
          <p:cNvPr id="4" name="Slide Number Placeholder 3"/>
          <p:cNvSpPr>
            <a:spLocks noGrp="1"/>
          </p:cNvSpPr>
          <p:nvPr>
            <p:ph type="sldNum" sz="quarter" idx="10"/>
          </p:nvPr>
        </p:nvSpPr>
        <p:spPr/>
        <p:txBody>
          <a:bodyPr/>
          <a:lstStyle/>
          <a:p>
            <a:fld id="{7537C9D1-CDB2-4F96-A64D-1F58BFE53F84}" type="slidenum">
              <a:rPr lang="en-GB" smtClean="0"/>
              <a:t>8</a:t>
            </a:fld>
            <a:endParaRPr lang="en-GB"/>
          </a:p>
        </p:txBody>
      </p:sp>
    </p:spTree>
    <p:extLst>
      <p:ext uri="{BB962C8B-B14F-4D97-AF65-F5344CB8AC3E}">
        <p14:creationId xmlns:p14="http://schemas.microsoft.com/office/powerpoint/2010/main" val="65261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It’s your headline so make it relevant.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Try something  like </a:t>
            </a:r>
            <a:r>
              <a:rPr lang="en-GB" sz="1200" dirty="0">
                <a:solidFill>
                  <a:schemeClr val="bg1"/>
                </a:solidFill>
              </a:rPr>
              <a:t>Ambitious student seeking marketing  apprenticeship</a:t>
            </a:r>
            <a:r>
              <a:rPr lang="en-GB" sz="1200" b="0" i="0" kern="1200" dirty="0">
                <a:solidFill>
                  <a:schemeClr val="tx1"/>
                </a:solidFill>
                <a:effectLst/>
                <a:latin typeface="+mn-lt"/>
                <a:ea typeface="+mn-ea"/>
                <a:cs typeface="+mn-cs"/>
              </a:rPr>
              <a:t> or 'Health management </a:t>
            </a:r>
            <a:r>
              <a:rPr lang="en-GB" sz="1200" b="1" i="0" kern="1200" dirty="0">
                <a:solidFill>
                  <a:schemeClr val="tx1"/>
                </a:solidFill>
                <a:effectLst/>
                <a:latin typeface="+mn-lt"/>
                <a:ea typeface="+mn-ea"/>
                <a:cs typeface="+mn-cs"/>
              </a:rPr>
              <a:t>student</a:t>
            </a:r>
            <a:r>
              <a:rPr lang="en-GB" sz="1200" b="0" i="0" kern="1200" dirty="0">
                <a:solidFill>
                  <a:schemeClr val="tx1"/>
                </a:solidFill>
                <a:effectLst/>
                <a:latin typeface="+mn-lt"/>
                <a:ea typeface="+mn-ea"/>
                <a:cs typeface="+mn-cs"/>
              </a:rPr>
              <a:t> aspiring to be a leader in health'. Get into more details in the summary, but make your first sentence pop.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Use industry-specific keywords., always write in a first-person perspective, and explain what you do now in the simplest way possible. And always break up your paragraphs, remember white spaces,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You can  include information about your non-work life and keep it short and punchy. </a:t>
            </a: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37C9D1-CDB2-4F96-A64D-1F58BFE53F84}" type="slidenum">
              <a:rPr lang="en-GB" smtClean="0"/>
              <a:t>9</a:t>
            </a:fld>
            <a:endParaRPr lang="en-GB"/>
          </a:p>
        </p:txBody>
      </p:sp>
    </p:spTree>
    <p:extLst>
      <p:ext uri="{BB962C8B-B14F-4D97-AF65-F5344CB8AC3E}">
        <p14:creationId xmlns:p14="http://schemas.microsoft.com/office/powerpoint/2010/main" val="1898964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 A profile photo humanises your representation on the site, and will allow you to be recognised in real life.  If your job title and summary are remarkable, if you're rocking the "empty profile photo" profile photo, then chances are people are not going to pay you any notice.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Ask a friend or relative to take the photo, keep it current, just a headshop, smile naturally and keep the background simple. Remember to dress for the occasion and go easy on the make up.</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Edit your photo, crop and size, ensure you fill the space and don’t make it blurred. There are online programmes you can use for editing if you are unsure.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Don’t use a Cropped and blurry, a photo that’s proportions squeezed, subjects that are miles away or you can’t see the persons face… and make it professional.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Photo source </a:t>
            </a:r>
            <a:r>
              <a:rPr lang="en-GB" dirty="0">
                <a:hlinkClick r:id="rId3"/>
              </a:rPr>
              <a:t>https://www.andrewmacarthy.com/andrew-macarthy-social-media/linkedin-profile-photo-tips-examples</a:t>
            </a:r>
            <a:endParaRPr lang="en-GB" dirty="0"/>
          </a:p>
          <a:p>
            <a:r>
              <a:rPr lang="en-GB" sz="1200" b="0" i="0" kern="1200" dirty="0">
                <a:solidFill>
                  <a:schemeClr val="tx1"/>
                </a:solidFill>
                <a:effectLst/>
                <a:latin typeface="+mn-lt"/>
                <a:ea typeface="+mn-ea"/>
                <a:cs typeface="+mn-cs"/>
              </a:rPr>
              <a:t>	</a:t>
            </a:r>
            <a:r>
              <a:rPr lang="en-GB" dirty="0">
                <a:hlinkClick r:id="rId4"/>
              </a:rPr>
              <a:t>https://www.andrewmacarthy.com/andrew-macarthy-social-media/10-terrible-examples-of-linkedin-profile-photos-bad-linkedin-profile-pics</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10</a:t>
            </a:fld>
            <a:endParaRPr lang="en-GB"/>
          </a:p>
        </p:txBody>
      </p:sp>
    </p:spTree>
    <p:extLst>
      <p:ext uri="{BB962C8B-B14F-4D97-AF65-F5344CB8AC3E}">
        <p14:creationId xmlns:p14="http://schemas.microsoft.com/office/powerpoint/2010/main" val="1222320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45009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C4ADA-FDBB-4660-A068-990C45311629}"/>
              </a:ext>
            </a:extLst>
          </p:cNvPr>
          <p:cNvSpPr>
            <a:spLocks noGrp="1"/>
          </p:cNvSpPr>
          <p:nvPr>
            <p:ph type="title"/>
          </p:nvPr>
        </p:nvSpPr>
        <p:spPr>
          <a:xfrm>
            <a:off x="838200" y="365125"/>
            <a:ext cx="10515600" cy="1325563"/>
          </a:xfrm>
          <a:prstGeom prst="rect">
            <a:avLst/>
          </a:prstGeom>
        </p:spPr>
        <p:txBody>
          <a:bodyPr/>
          <a:lstStyle>
            <a:lvl1pPr>
              <a:defRPr sz="5000" b="1"/>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B4010133-EE09-4484-83F8-599A6C332357}"/>
              </a:ext>
            </a:extLst>
          </p:cNvPr>
          <p:cNvSpPr>
            <a:spLocks noGrp="1"/>
          </p:cNvSpPr>
          <p:nvPr>
            <p:ph type="body" sz="quarter" idx="10"/>
          </p:nvPr>
        </p:nvSpPr>
        <p:spPr>
          <a:xfrm>
            <a:off x="838200" y="1857375"/>
            <a:ext cx="10515600" cy="4002088"/>
          </a:xfrm>
          <a:prstGeom prst="rect">
            <a:avLst/>
          </a:prstGeom>
        </p:spPr>
        <p:txBody>
          <a:bodyPr/>
          <a:lstStyle>
            <a:lvl1pPr>
              <a:defRPr sz="2400" b="1">
                <a:solidFill>
                  <a:srgbClr val="8A5873"/>
                </a:solidFill>
              </a:defRPr>
            </a:lvl1pPr>
            <a:lvl2pPr>
              <a:defRPr sz="2400" b="1">
                <a:solidFill>
                  <a:srgbClr val="8A5873"/>
                </a:solidFill>
              </a:defRPr>
            </a:lvl2pPr>
            <a:lvl3pPr>
              <a:defRPr sz="2400" b="1">
                <a:solidFill>
                  <a:srgbClr val="8A5873"/>
                </a:solidFill>
              </a:defRPr>
            </a:lvl3pPr>
            <a:lvl4pPr>
              <a:defRPr sz="2400" b="1">
                <a:solidFill>
                  <a:srgbClr val="8A5873"/>
                </a:solidFill>
              </a:defRPr>
            </a:lvl4pPr>
            <a:lvl5pPr>
              <a:defRPr sz="2400" b="1">
                <a:solidFill>
                  <a:srgbClr val="8A587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281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53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CCA8-D9F9-2A43-9090-81E156F521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1054B4-2D04-4748-9383-CF8977B81D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738178-A9E0-A24C-9EA6-091930C101DA}"/>
              </a:ext>
            </a:extLst>
          </p:cNvPr>
          <p:cNvSpPr>
            <a:spLocks noGrp="1"/>
          </p:cNvSpPr>
          <p:nvPr>
            <p:ph type="dt" sz="half" idx="10"/>
          </p:nvPr>
        </p:nvSpPr>
        <p:spPr/>
        <p:txBody>
          <a:bodyPr/>
          <a:lstStyle/>
          <a:p>
            <a:fld id="{81D78ADA-C4D3-9A46-A8B1-89F9F44D22EF}" type="datetimeFigureOut">
              <a:rPr lang="en-GB" smtClean="0"/>
              <a:t>01/08/2022</a:t>
            </a:fld>
            <a:endParaRPr lang="en-GB"/>
          </a:p>
        </p:txBody>
      </p:sp>
      <p:sp>
        <p:nvSpPr>
          <p:cNvPr id="5" name="Footer Placeholder 4">
            <a:extLst>
              <a:ext uri="{FF2B5EF4-FFF2-40B4-BE49-F238E27FC236}">
                <a16:creationId xmlns:a16="http://schemas.microsoft.com/office/drawing/2014/main" id="{24DD17BA-E227-874A-87C4-5AE2397C0F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E24EDD-BED5-9E46-B751-D65C343D2EFD}"/>
              </a:ext>
            </a:extLst>
          </p:cNvPr>
          <p:cNvSpPr>
            <a:spLocks noGrp="1"/>
          </p:cNvSpPr>
          <p:nvPr>
            <p:ph type="sldNum" sz="quarter" idx="12"/>
          </p:nvPr>
        </p:nvSpPr>
        <p:spPr/>
        <p:txBody>
          <a:bodyPr/>
          <a:lstStyle/>
          <a:p>
            <a:fld id="{ABEECA18-AC1B-F64B-8059-4917E07D7433}" type="slidenum">
              <a:rPr lang="en-GB" smtClean="0"/>
              <a:t>‹#›</a:t>
            </a:fld>
            <a:endParaRPr lang="en-GB"/>
          </a:p>
        </p:txBody>
      </p:sp>
    </p:spTree>
    <p:extLst>
      <p:ext uri="{BB962C8B-B14F-4D97-AF65-F5344CB8AC3E}">
        <p14:creationId xmlns:p14="http://schemas.microsoft.com/office/powerpoint/2010/main" val="252567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129939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26F3361-9F1F-40D9-BA07-D9F16844BA27}"/>
              </a:ext>
            </a:extLst>
          </p:cNvPr>
          <p:cNvSpPr>
            <a:spLocks noGrp="1"/>
          </p:cNvSpPr>
          <p:nvPr>
            <p:ph type="body" sz="quarter" idx="10"/>
          </p:nvPr>
        </p:nvSpPr>
        <p:spPr>
          <a:xfrm>
            <a:off x="784225" y="1790700"/>
            <a:ext cx="10636250" cy="4124908"/>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F1874924-807A-4A0E-8E01-08BF20E8FECC}"/>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16405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6471FA7-3818-41E3-B76E-BB9FF839682D}"/>
              </a:ext>
            </a:extLst>
          </p:cNvPr>
          <p:cNvSpPr>
            <a:spLocks noGrp="1"/>
          </p:cNvSpPr>
          <p:nvPr>
            <p:ph type="body" sz="quarter" idx="10"/>
          </p:nvPr>
        </p:nvSpPr>
        <p:spPr>
          <a:xfrm>
            <a:off x="784225" y="1790700"/>
            <a:ext cx="10636250" cy="2398713"/>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1">
            <a:extLst>
              <a:ext uri="{FF2B5EF4-FFF2-40B4-BE49-F238E27FC236}">
                <a16:creationId xmlns:a16="http://schemas.microsoft.com/office/drawing/2014/main" id="{513A2BAB-820F-4BD6-89A5-5CD699043830}"/>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8910965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69649C6-EC0C-4833-89A0-8A43444F39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705" y="953609"/>
            <a:ext cx="3073230" cy="2604238"/>
          </a:xfrm>
          <a:prstGeom prst="rect">
            <a:avLst/>
          </a:prstGeom>
        </p:spPr>
      </p:pic>
      <p:pic>
        <p:nvPicPr>
          <p:cNvPr id="14" name="Picture 13">
            <a:extLst>
              <a:ext uri="{FF2B5EF4-FFF2-40B4-BE49-F238E27FC236}">
                <a16:creationId xmlns:a16="http://schemas.microsoft.com/office/drawing/2014/main" id="{E495AD1C-2332-4996-9711-6EDAAB7713C2}"/>
              </a:ext>
            </a:extLst>
          </p:cNvPr>
          <p:cNvPicPr>
            <a:picLocks noChangeAspect="1"/>
          </p:cNvPicPr>
          <p:nvPr userDrawn="1"/>
        </p:nvPicPr>
        <p:blipFill>
          <a:blip r:embed="rId4"/>
          <a:stretch>
            <a:fillRect/>
          </a:stretch>
        </p:blipFill>
        <p:spPr>
          <a:xfrm>
            <a:off x="4676900" y="948490"/>
            <a:ext cx="6816179" cy="4901266"/>
          </a:xfrm>
          <a:prstGeom prst="rect">
            <a:avLst/>
          </a:prstGeom>
        </p:spPr>
      </p:pic>
      <p:pic>
        <p:nvPicPr>
          <p:cNvPr id="2" name="Picture 1">
            <a:extLst>
              <a:ext uri="{FF2B5EF4-FFF2-40B4-BE49-F238E27FC236}">
                <a16:creationId xmlns:a16="http://schemas.microsoft.com/office/drawing/2014/main" id="{FB1239FB-C71E-4FF0-9EA6-1A4A43AEFCB4}"/>
              </a:ext>
            </a:extLst>
          </p:cNvPr>
          <p:cNvPicPr>
            <a:picLocks noChangeAspect="1"/>
          </p:cNvPicPr>
          <p:nvPr userDrawn="1"/>
        </p:nvPicPr>
        <p:blipFill>
          <a:blip r:embed="rId5"/>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6397520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4A8A67-955A-44F8-B433-5592ACA453AF}"/>
              </a:ext>
            </a:extLst>
          </p:cNvPr>
          <p:cNvPicPr>
            <a:picLocks noChangeAspect="1"/>
          </p:cNvPicPr>
          <p:nvPr userDrawn="1"/>
        </p:nvPicPr>
        <p:blipFill>
          <a:blip r:embed="rId6"/>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4046601478"/>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76" r:id="rId3"/>
    <p:sldLayoutId id="214748367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4758B0-1A83-4467-AF53-6901573133EB}"/>
              </a:ext>
            </a:extLst>
          </p:cNvPr>
          <p:cNvPicPr>
            <a:picLocks noChangeAspect="1"/>
          </p:cNvPicPr>
          <p:nvPr userDrawn="1"/>
        </p:nvPicPr>
        <p:blipFill>
          <a:blip r:embed="rId3"/>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3728423558"/>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A35C66BD-DF0B-467C-B18A-A19D8E0EF143}"/>
              </a:ext>
            </a:extLst>
          </p:cNvPr>
          <p:cNvSpPr txBox="1">
            <a:spLocks/>
          </p:cNvSpPr>
          <p:nvPr userDrawn="1"/>
        </p:nvSpPr>
        <p:spPr>
          <a:xfrm>
            <a:off x="6257970" y="4348738"/>
            <a:ext cx="4058124" cy="838404"/>
          </a:xfrm>
          <a:prstGeom prst="rect">
            <a:avLst/>
          </a:prstGeom>
        </p:spPr>
        <p:txBody>
          <a:bodyPr/>
          <a:lstStyle>
            <a:lvl1pPr marL="390525" indent="-390525"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Arial MT Lt"/>
                <a:ea typeface="MS PGothic" panose="020B0600070205080204" pitchFamily="34" charset="-128"/>
                <a:cs typeface="Arial MT Lt"/>
              </a:defRPr>
            </a:lvl1pPr>
            <a:lvl2pPr marL="846138" indent="-325438"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Arial MT Lt"/>
                <a:cs typeface="Arial MT Lt"/>
              </a:defRPr>
            </a:lvl2pPr>
            <a:lvl3pPr marL="1303338" indent="-260350" algn="l" defTabSz="520700"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Arial MT Lt"/>
                <a:cs typeface="Arial MT Lt"/>
              </a:defRPr>
            </a:lvl3pPr>
            <a:lvl4pPr marL="1824038"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4pPr>
            <a:lvl5pPr marL="2346325"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panose="020B0604020202020204" pitchFamily="34" charset="0"/>
              <a:buNone/>
            </a:pPr>
            <a:r>
              <a:rPr lang="en-GB" sz="3200" b="1" dirty="0">
                <a:solidFill>
                  <a:srgbClr val="FFFFFF"/>
                </a:solidFill>
              </a:rPr>
              <a:t>@</a:t>
            </a:r>
            <a:r>
              <a:rPr lang="en-GB" sz="3200" b="1" dirty="0" err="1">
                <a:solidFill>
                  <a:srgbClr val="FFFFFF"/>
                </a:solidFill>
              </a:rPr>
              <a:t>AspireHigherNet</a:t>
            </a:r>
            <a:endParaRPr lang="en-GB" sz="3200" b="1" dirty="0">
              <a:solidFill>
                <a:srgbClr val="FFFFFF"/>
              </a:solidFill>
            </a:endParaRPr>
          </a:p>
        </p:txBody>
      </p:sp>
      <p:pic>
        <p:nvPicPr>
          <p:cNvPr id="14" name="Picture 13">
            <a:extLst>
              <a:ext uri="{FF2B5EF4-FFF2-40B4-BE49-F238E27FC236}">
                <a16:creationId xmlns:a16="http://schemas.microsoft.com/office/drawing/2014/main" id="{8B4E578E-234A-4E9C-B30D-FAB9A1425F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32466" y="3614854"/>
            <a:ext cx="1886988" cy="1886988"/>
          </a:xfrm>
          <a:prstGeom prst="rect">
            <a:avLst/>
          </a:prstGeom>
        </p:spPr>
      </p:pic>
      <p:pic>
        <p:nvPicPr>
          <p:cNvPr id="5" name="Picture 4">
            <a:extLst>
              <a:ext uri="{FF2B5EF4-FFF2-40B4-BE49-F238E27FC236}">
                <a16:creationId xmlns:a16="http://schemas.microsoft.com/office/drawing/2014/main" id="{6460592C-23F3-40D1-A5D6-462863BB8026}"/>
              </a:ext>
            </a:extLst>
          </p:cNvPr>
          <p:cNvPicPr>
            <a:picLocks noChangeAspect="1"/>
          </p:cNvPicPr>
          <p:nvPr userDrawn="1"/>
        </p:nvPicPr>
        <p:blipFill>
          <a:blip r:embed="rId4"/>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5918505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8" Type="http://schemas.openxmlformats.org/officeDocument/2006/relationships/hyperlink" Target="https://aspire-higher.co.uk/" TargetMode="External"/><Relationship Id="rId3" Type="http://schemas.openxmlformats.org/officeDocument/2006/relationships/hyperlink" Target="https://northampton.onlinesurveys.ac.uk/online-survey-ah" TargetMode="External"/><Relationship Id="rId7" Type="http://schemas.openxmlformats.org/officeDocument/2006/relationships/hyperlink" Target="https://twitter.com/AspireHigherNet"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8.png"/><Relationship Id="rId4" Type="http://schemas.openxmlformats.org/officeDocument/2006/relationships/image" Target="../media/image34.png"/><Relationship Id="rId9" Type="http://schemas.openxmlformats.org/officeDocument/2006/relationships/image" Target="../media/image3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northampton.mediaspace.kaltura.com/media/Social+MediaA++Learning+about+Linkedin.+Learning+about+the+right+way+to+use+LinkedIn+and+the+benefits+to+students%2C/1_0h044ti7"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northampton.onlinesurveys.ac.uk/online-survey-ah"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12"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7.jpg"/><Relationship Id="rId5" Type="http://schemas.openxmlformats.org/officeDocument/2006/relationships/image" Target="../media/image12.png"/><Relationship Id="rId10" Type="http://schemas.openxmlformats.org/officeDocument/2006/relationships/image" Target="../media/image16.jpeg"/><Relationship Id="rId4" Type="http://schemas.openxmlformats.org/officeDocument/2006/relationships/image" Target="../media/image11.png"/><Relationship Id="rId9" Type="http://schemas.openxmlformats.org/officeDocument/2006/relationships/hyperlink" Target="https://www.bing.com/images/search?q=snapchat+icon&amp;id=A9CBAB9F3AABC9E23E3FE7FCACC4F6CBE2444703&amp;FORM=IQFRB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p:txBody>
          <a:bodyPr/>
          <a:lstStyle/>
          <a:p>
            <a:r>
              <a:rPr lang="en-GB" dirty="0"/>
              <a:t>Social Media</a:t>
            </a:r>
            <a:br>
              <a:rPr lang="en-GB" dirty="0"/>
            </a:br>
            <a:r>
              <a:rPr lang="en-GB" dirty="0"/>
              <a:t>Learning about LinkedIn</a:t>
            </a:r>
          </a:p>
        </p:txBody>
      </p:sp>
    </p:spTree>
    <p:extLst>
      <p:ext uri="{BB962C8B-B14F-4D97-AF65-F5344CB8AC3E}">
        <p14:creationId xmlns:p14="http://schemas.microsoft.com/office/powerpoint/2010/main" val="226648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8CA5B70-E13C-4C18-ADB6-7B353B3E5C1F}"/>
              </a:ext>
            </a:extLst>
          </p:cNvPr>
          <p:cNvSpPr txBox="1">
            <a:spLocks/>
          </p:cNvSpPr>
          <p:nvPr/>
        </p:nvSpPr>
        <p:spPr>
          <a:xfrm>
            <a:off x="838200" y="33579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000" b="1" dirty="0">
                <a:latin typeface="+mn-lt"/>
              </a:rPr>
              <a:t>Photo</a:t>
            </a:r>
            <a:r>
              <a:rPr lang="en-GB" sz="6000" b="1" dirty="0"/>
              <a:t> </a:t>
            </a:r>
          </a:p>
        </p:txBody>
      </p:sp>
      <p:pic>
        <p:nvPicPr>
          <p:cNvPr id="12" name="Picture 11" descr="Image red cross">
            <a:extLst>
              <a:ext uri="{FF2B5EF4-FFF2-40B4-BE49-F238E27FC236}">
                <a16:creationId xmlns:a16="http://schemas.microsoft.com/office/drawing/2014/main" id="{CC7553A5-DD3B-49B4-AAB4-AF33D65248AF}"/>
              </a:ext>
            </a:extLst>
          </p:cNvPr>
          <p:cNvPicPr>
            <a:picLocks noChangeAspect="1"/>
          </p:cNvPicPr>
          <p:nvPr/>
        </p:nvPicPr>
        <p:blipFill rotWithShape="1">
          <a:blip r:embed="rId3"/>
          <a:srcRect l="16738" r="9484"/>
          <a:stretch/>
        </p:blipFill>
        <p:spPr>
          <a:xfrm rot="21227395">
            <a:off x="8911185" y="472979"/>
            <a:ext cx="2647364" cy="2045314"/>
          </a:xfrm>
          <a:prstGeom prst="rect">
            <a:avLst/>
          </a:prstGeom>
        </p:spPr>
      </p:pic>
      <p:pic>
        <p:nvPicPr>
          <p:cNvPr id="13" name="Picture 6" descr="Image of a lady smiling at the camera with a clear background">
            <a:extLst>
              <a:ext uri="{FF2B5EF4-FFF2-40B4-BE49-F238E27FC236}">
                <a16:creationId xmlns:a16="http://schemas.microsoft.com/office/drawing/2014/main" id="{57269EFD-76C2-4E64-8808-0E883D00E5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81" t="3885" r="67444" b="21791"/>
          <a:stretch/>
        </p:blipFill>
        <p:spPr bwMode="auto">
          <a:xfrm>
            <a:off x="1993260" y="3397979"/>
            <a:ext cx="1909449" cy="194576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Women looking down, blurred image. A mans hand can be seen as photo is cropped ">
            <a:extLst>
              <a:ext uri="{FF2B5EF4-FFF2-40B4-BE49-F238E27FC236}">
                <a16:creationId xmlns:a16="http://schemas.microsoft.com/office/drawing/2014/main" id="{D2B86869-064B-4769-97EF-0C91F28718EC}"/>
              </a:ext>
            </a:extLst>
          </p:cNvPr>
          <p:cNvPicPr/>
          <p:nvPr/>
        </p:nvPicPr>
        <p:blipFill rotWithShape="1">
          <a:blip r:embed="rId5"/>
          <a:srcRect l="11398" t="40913" r="74204" b="34960"/>
          <a:stretch/>
        </p:blipFill>
        <p:spPr bwMode="auto">
          <a:xfrm>
            <a:off x="6121485" y="772606"/>
            <a:ext cx="1924051" cy="1883724"/>
          </a:xfrm>
          <a:prstGeom prst="rect">
            <a:avLst/>
          </a:prstGeom>
          <a:ln>
            <a:noFill/>
          </a:ln>
          <a:extLst>
            <a:ext uri="{53640926-AAD7-44D8-BBD7-CCE9431645EC}">
              <a14:shadowObscured xmlns:a14="http://schemas.microsoft.com/office/drawing/2010/main"/>
            </a:ext>
          </a:extLst>
        </p:spPr>
      </p:pic>
      <p:pic>
        <p:nvPicPr>
          <p:cNvPr id="18" name="Picture 17" descr="Image of a person in the distance on a mountain.">
            <a:extLst>
              <a:ext uri="{FF2B5EF4-FFF2-40B4-BE49-F238E27FC236}">
                <a16:creationId xmlns:a16="http://schemas.microsoft.com/office/drawing/2014/main" id="{775B7E24-BA50-41EC-92A3-166AFB2B8372}"/>
              </a:ext>
            </a:extLst>
          </p:cNvPr>
          <p:cNvPicPr/>
          <p:nvPr/>
        </p:nvPicPr>
        <p:blipFill rotWithShape="1">
          <a:blip r:embed="rId6"/>
          <a:srcRect l="11711" t="30598" r="74308" b="45249"/>
          <a:stretch/>
        </p:blipFill>
        <p:spPr bwMode="auto">
          <a:xfrm>
            <a:off x="7532896" y="2487138"/>
            <a:ext cx="1897458" cy="1883724"/>
          </a:xfrm>
          <a:prstGeom prst="rect">
            <a:avLst/>
          </a:prstGeom>
          <a:ln>
            <a:noFill/>
          </a:ln>
          <a:extLst>
            <a:ext uri="{53640926-AAD7-44D8-BBD7-CCE9431645EC}">
              <a14:shadowObscured xmlns:a14="http://schemas.microsoft.com/office/drawing/2010/main"/>
            </a:ext>
          </a:extLst>
        </p:spPr>
      </p:pic>
      <p:pic>
        <p:nvPicPr>
          <p:cNvPr id="19" name="Picture 18" descr="A fun image of a man cooling down with two cold cans on his face.">
            <a:extLst>
              <a:ext uri="{FF2B5EF4-FFF2-40B4-BE49-F238E27FC236}">
                <a16:creationId xmlns:a16="http://schemas.microsoft.com/office/drawing/2014/main" id="{3526A639-E755-462A-8874-B3CDC4F04B20}"/>
              </a:ext>
            </a:extLst>
          </p:cNvPr>
          <p:cNvPicPr/>
          <p:nvPr/>
        </p:nvPicPr>
        <p:blipFill rotWithShape="1">
          <a:blip r:embed="rId7"/>
          <a:srcRect l="10981" t="12713" r="74409" b="64981"/>
          <a:stretch/>
        </p:blipFill>
        <p:spPr bwMode="auto">
          <a:xfrm>
            <a:off x="8963120" y="3897584"/>
            <a:ext cx="1999442" cy="1883724"/>
          </a:xfrm>
          <a:prstGeom prst="rect">
            <a:avLst/>
          </a:prstGeom>
          <a:ln>
            <a:noFill/>
          </a:ln>
          <a:extLst>
            <a:ext uri="{53640926-AAD7-44D8-BBD7-CCE9431645EC}">
              <a14:shadowObscured xmlns:a14="http://schemas.microsoft.com/office/drawing/2010/main"/>
            </a:ext>
          </a:extLst>
        </p:spPr>
      </p:pic>
      <p:pic>
        <p:nvPicPr>
          <p:cNvPr id="20" name="Picture 4" descr="Image of a man looking straight into the camera">
            <a:extLst>
              <a:ext uri="{FF2B5EF4-FFF2-40B4-BE49-F238E27FC236}">
                <a16:creationId xmlns:a16="http://schemas.microsoft.com/office/drawing/2014/main" id="{26DEF9F9-04EC-4078-AC20-5437C040D81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387" t="9903" r="67172" b="20303"/>
          <a:stretch/>
        </p:blipFill>
        <p:spPr bwMode="auto">
          <a:xfrm>
            <a:off x="3722393" y="4557252"/>
            <a:ext cx="1924051" cy="180272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Image of a man looking forward at the camera ">
            <a:extLst>
              <a:ext uri="{FF2B5EF4-FFF2-40B4-BE49-F238E27FC236}">
                <a16:creationId xmlns:a16="http://schemas.microsoft.com/office/drawing/2014/main" id="{4AC1041D-3479-473C-9C49-8CEB86075D2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383" t="13449" r="70150" b="25862"/>
          <a:stretch/>
        </p:blipFill>
        <p:spPr bwMode="auto">
          <a:xfrm>
            <a:off x="461052" y="1843668"/>
            <a:ext cx="1924051" cy="19240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Green Tick Images, ">
            <a:extLst>
              <a:ext uri="{FF2B5EF4-FFF2-40B4-BE49-F238E27FC236}">
                <a16:creationId xmlns:a16="http://schemas.microsoft.com/office/drawing/2014/main" id="{890B96C8-CBAF-42E8-AE26-1987FDA2AC1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4615" b="13571"/>
          <a:stretch/>
        </p:blipFill>
        <p:spPr bwMode="auto">
          <a:xfrm rot="21140159">
            <a:off x="3016823" y="1223888"/>
            <a:ext cx="2232025" cy="217802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5789241B-DE65-4C1B-BA35-6C7C50273DBD}"/>
              </a:ext>
            </a:extLst>
          </p:cNvPr>
          <p:cNvSpPr/>
          <p:nvPr/>
        </p:nvSpPr>
        <p:spPr>
          <a:xfrm>
            <a:off x="838200" y="1036262"/>
            <a:ext cx="2941831" cy="461665"/>
          </a:xfrm>
          <a:prstGeom prst="rect">
            <a:avLst/>
          </a:prstGeom>
        </p:spPr>
        <p:txBody>
          <a:bodyPr wrap="none">
            <a:spAutoFit/>
          </a:bodyPr>
          <a:lstStyle/>
          <a:p>
            <a:r>
              <a:rPr lang="en-GB" sz="2400" dirty="0"/>
              <a:t>How should it look?</a:t>
            </a:r>
            <a:r>
              <a:rPr lang="en-GB" sz="2400" b="1" dirty="0"/>
              <a:t> </a:t>
            </a:r>
          </a:p>
        </p:txBody>
      </p:sp>
    </p:spTree>
    <p:extLst>
      <p:ext uri="{BB962C8B-B14F-4D97-AF65-F5344CB8AC3E}">
        <p14:creationId xmlns:p14="http://schemas.microsoft.com/office/powerpoint/2010/main" val="2264531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FCDDFC7-328A-4B2E-BF76-E9FDFD55133F}"/>
              </a:ext>
            </a:extLst>
          </p:cNvPr>
          <p:cNvSpPr/>
          <p:nvPr/>
        </p:nvSpPr>
        <p:spPr>
          <a:xfrm>
            <a:off x="1352550" y="177641"/>
            <a:ext cx="9486900" cy="1231106"/>
          </a:xfrm>
          <a:prstGeom prst="rect">
            <a:avLst/>
          </a:prstGeom>
        </p:spPr>
        <p:txBody>
          <a:bodyPr wrap="square">
            <a:spAutoFit/>
          </a:bodyPr>
          <a:lstStyle/>
          <a:p>
            <a:pPr algn="ctr"/>
            <a:r>
              <a:rPr lang="en-GB" sz="5000" b="1" dirty="0"/>
              <a:t>Education </a:t>
            </a:r>
          </a:p>
          <a:p>
            <a:pPr algn="ctr"/>
            <a:r>
              <a:rPr lang="en-GB" sz="2400" dirty="0"/>
              <a:t>Make sure you include everything!</a:t>
            </a:r>
          </a:p>
        </p:txBody>
      </p:sp>
      <p:pic>
        <p:nvPicPr>
          <p:cNvPr id="11" name="Picture 2" descr="Image of the Condition of Education.&#10;Showing images if items related to education, science, books, sport, music.">
            <a:extLst>
              <a:ext uri="{FF2B5EF4-FFF2-40B4-BE49-F238E27FC236}">
                <a16:creationId xmlns:a16="http://schemas.microsoft.com/office/drawing/2014/main" id="{FFCA1F71-A9E5-49B8-BFA5-6BEE4761F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94" y="1987707"/>
            <a:ext cx="5938678" cy="348779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D6849EAD-CAC0-46D7-A990-A73E0C934376}"/>
              </a:ext>
            </a:extLst>
          </p:cNvPr>
          <p:cNvSpPr/>
          <p:nvPr/>
        </p:nvSpPr>
        <p:spPr>
          <a:xfrm>
            <a:off x="7429807" y="3090226"/>
            <a:ext cx="2848189" cy="1120319"/>
          </a:xfrm>
          <a:prstGeom prst="roundRect">
            <a:avLst/>
          </a:prstGeom>
          <a:solidFill>
            <a:srgbClr val="9C5FB5"/>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base"/>
            <a:r>
              <a:rPr lang="en-GB" sz="2400" dirty="0">
                <a:solidFill>
                  <a:schemeClr val="bg1"/>
                </a:solidFill>
              </a:rPr>
              <a:t>List all relevant qualifications</a:t>
            </a:r>
          </a:p>
        </p:txBody>
      </p:sp>
      <p:sp>
        <p:nvSpPr>
          <p:cNvPr id="13" name="Rectangle: Rounded Corners 12">
            <a:extLst>
              <a:ext uri="{FF2B5EF4-FFF2-40B4-BE49-F238E27FC236}">
                <a16:creationId xmlns:a16="http://schemas.microsoft.com/office/drawing/2014/main" id="{A98D4633-6784-4B7B-8AAB-FB8438FC02A9}"/>
              </a:ext>
            </a:extLst>
          </p:cNvPr>
          <p:cNvSpPr/>
          <p:nvPr/>
        </p:nvSpPr>
        <p:spPr>
          <a:xfrm>
            <a:off x="5867399" y="4675205"/>
            <a:ext cx="2848189" cy="1140366"/>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Make yourself easy to find</a:t>
            </a:r>
          </a:p>
        </p:txBody>
      </p:sp>
      <p:sp>
        <p:nvSpPr>
          <p:cNvPr id="14" name="Rectangle: Rounded Corners 13">
            <a:extLst>
              <a:ext uri="{FF2B5EF4-FFF2-40B4-BE49-F238E27FC236}">
                <a16:creationId xmlns:a16="http://schemas.microsoft.com/office/drawing/2014/main" id="{6B1744A9-2698-42BC-8806-3B0029A2CE83}"/>
              </a:ext>
            </a:extLst>
          </p:cNvPr>
          <p:cNvSpPr/>
          <p:nvPr/>
        </p:nvSpPr>
        <p:spPr>
          <a:xfrm>
            <a:off x="8957367" y="1496798"/>
            <a:ext cx="2848189" cy="1122451"/>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Promote your highest academic level</a:t>
            </a:r>
          </a:p>
        </p:txBody>
      </p:sp>
      <p:sp>
        <p:nvSpPr>
          <p:cNvPr id="15" name="Rectangle: Rounded Corners 14">
            <a:extLst>
              <a:ext uri="{FF2B5EF4-FFF2-40B4-BE49-F238E27FC236}">
                <a16:creationId xmlns:a16="http://schemas.microsoft.com/office/drawing/2014/main" id="{30AAF814-2592-4E66-8E5E-4CF35EFD5FA3}"/>
              </a:ext>
            </a:extLst>
          </p:cNvPr>
          <p:cNvSpPr/>
          <p:nvPr/>
        </p:nvSpPr>
        <p:spPr>
          <a:xfrm>
            <a:off x="8957367" y="4682031"/>
            <a:ext cx="2848189" cy="1122451"/>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Reconnect with colleagues</a:t>
            </a:r>
          </a:p>
        </p:txBody>
      </p:sp>
      <p:sp>
        <p:nvSpPr>
          <p:cNvPr id="16" name="Rectangle: Rounded Corners 15">
            <a:extLst>
              <a:ext uri="{FF2B5EF4-FFF2-40B4-BE49-F238E27FC236}">
                <a16:creationId xmlns:a16="http://schemas.microsoft.com/office/drawing/2014/main" id="{D63F02DD-B272-4A1D-919B-8022E9BAA7B5}"/>
              </a:ext>
            </a:extLst>
          </p:cNvPr>
          <p:cNvSpPr/>
          <p:nvPr/>
        </p:nvSpPr>
        <p:spPr>
          <a:xfrm>
            <a:off x="5867399" y="1496798"/>
            <a:ext cx="2848189" cy="1122451"/>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Tell your professional story </a:t>
            </a:r>
          </a:p>
        </p:txBody>
      </p:sp>
    </p:spTree>
    <p:extLst>
      <p:ext uri="{BB962C8B-B14F-4D97-AF65-F5344CB8AC3E}">
        <p14:creationId xmlns:p14="http://schemas.microsoft.com/office/powerpoint/2010/main" val="1414680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A36C5E3-9489-4880-84A4-549B0782F3AB}"/>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000" b="1" dirty="0"/>
              <a:t>Develop a professional summary</a:t>
            </a:r>
          </a:p>
          <a:p>
            <a:pPr algn="ctr"/>
            <a:r>
              <a:rPr lang="en-GB" sz="2400" dirty="0"/>
              <a:t>Here are some top tips </a:t>
            </a:r>
          </a:p>
        </p:txBody>
      </p:sp>
      <p:sp>
        <p:nvSpPr>
          <p:cNvPr id="14" name="Rectangle: Rounded Corners 13">
            <a:extLst>
              <a:ext uri="{FF2B5EF4-FFF2-40B4-BE49-F238E27FC236}">
                <a16:creationId xmlns:a16="http://schemas.microsoft.com/office/drawing/2014/main" id="{2F017B56-147B-427A-AD69-3594AE45B4F1}"/>
              </a:ext>
            </a:extLst>
          </p:cNvPr>
          <p:cNvSpPr/>
          <p:nvPr/>
        </p:nvSpPr>
        <p:spPr>
          <a:xfrm>
            <a:off x="4673957" y="1690689"/>
            <a:ext cx="3165796" cy="1316803"/>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Use white spaces</a:t>
            </a:r>
          </a:p>
        </p:txBody>
      </p:sp>
      <p:sp>
        <p:nvSpPr>
          <p:cNvPr id="17" name="Rectangle: Rounded Corners 16">
            <a:extLst>
              <a:ext uri="{FF2B5EF4-FFF2-40B4-BE49-F238E27FC236}">
                <a16:creationId xmlns:a16="http://schemas.microsoft.com/office/drawing/2014/main" id="{D71599C3-C5A4-4E49-9144-7B5DE961C0EC}"/>
              </a:ext>
            </a:extLst>
          </p:cNvPr>
          <p:cNvSpPr/>
          <p:nvPr/>
        </p:nvSpPr>
        <p:spPr>
          <a:xfrm>
            <a:off x="8625663" y="3318002"/>
            <a:ext cx="3118762" cy="1292702"/>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Proof read</a:t>
            </a:r>
          </a:p>
        </p:txBody>
      </p:sp>
      <p:sp>
        <p:nvSpPr>
          <p:cNvPr id="18" name="Rectangle: Rounded Corners 17">
            <a:extLst>
              <a:ext uri="{FF2B5EF4-FFF2-40B4-BE49-F238E27FC236}">
                <a16:creationId xmlns:a16="http://schemas.microsoft.com/office/drawing/2014/main" id="{0C5537E1-C277-4E98-832A-2BBF214350A2}"/>
              </a:ext>
            </a:extLst>
          </p:cNvPr>
          <p:cNvSpPr/>
          <p:nvPr/>
        </p:nvSpPr>
        <p:spPr>
          <a:xfrm>
            <a:off x="561637" y="3308939"/>
            <a:ext cx="3159569" cy="1292702"/>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Don’t make it too long</a:t>
            </a:r>
          </a:p>
        </p:txBody>
      </p:sp>
      <p:sp>
        <p:nvSpPr>
          <p:cNvPr id="19" name="Rectangle: Rounded Corners 18">
            <a:extLst>
              <a:ext uri="{FF2B5EF4-FFF2-40B4-BE49-F238E27FC236}">
                <a16:creationId xmlns:a16="http://schemas.microsoft.com/office/drawing/2014/main" id="{9725D08D-E2BF-47D0-AEC0-E628A395CBDC}"/>
              </a:ext>
            </a:extLst>
          </p:cNvPr>
          <p:cNvSpPr/>
          <p:nvPr/>
        </p:nvSpPr>
        <p:spPr>
          <a:xfrm>
            <a:off x="561637" y="4862577"/>
            <a:ext cx="3165795" cy="1325562"/>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Treat it like a cover letter </a:t>
            </a:r>
          </a:p>
        </p:txBody>
      </p:sp>
      <p:sp>
        <p:nvSpPr>
          <p:cNvPr id="20" name="Rectangle: Rounded Corners 19">
            <a:extLst>
              <a:ext uri="{FF2B5EF4-FFF2-40B4-BE49-F238E27FC236}">
                <a16:creationId xmlns:a16="http://schemas.microsoft.com/office/drawing/2014/main" id="{7D97662D-1BFC-4612-AA86-38900985F68D}"/>
              </a:ext>
            </a:extLst>
          </p:cNvPr>
          <p:cNvSpPr/>
          <p:nvPr/>
        </p:nvSpPr>
        <p:spPr>
          <a:xfrm>
            <a:off x="4720991" y="4862577"/>
            <a:ext cx="3118762" cy="1375440"/>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Include key words</a:t>
            </a:r>
          </a:p>
        </p:txBody>
      </p:sp>
      <p:sp>
        <p:nvSpPr>
          <p:cNvPr id="21" name="Rectangle: Rounded Corners 20">
            <a:extLst>
              <a:ext uri="{FF2B5EF4-FFF2-40B4-BE49-F238E27FC236}">
                <a16:creationId xmlns:a16="http://schemas.microsoft.com/office/drawing/2014/main" id="{9DC8EAAC-D651-4975-B3F9-14EC4F4A8C06}"/>
              </a:ext>
            </a:extLst>
          </p:cNvPr>
          <p:cNvSpPr/>
          <p:nvPr/>
        </p:nvSpPr>
        <p:spPr>
          <a:xfrm>
            <a:off x="561637" y="1641006"/>
            <a:ext cx="3159568" cy="1303036"/>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 Describe your accomplishments</a:t>
            </a:r>
            <a:endParaRPr lang="en-GB" sz="2200" dirty="0">
              <a:solidFill>
                <a:schemeClr val="bg1"/>
              </a:solidFill>
            </a:endParaRPr>
          </a:p>
        </p:txBody>
      </p:sp>
      <p:pic>
        <p:nvPicPr>
          <p:cNvPr id="22" name="Picture 2" descr="Image of Linked in logo ">
            <a:extLst>
              <a:ext uri="{FF2B5EF4-FFF2-40B4-BE49-F238E27FC236}">
                <a16:creationId xmlns:a16="http://schemas.microsoft.com/office/drawing/2014/main" id="{6DB6DC2A-649A-4114-A541-868EE9BD01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59" t="24420" r="5780" b="24115"/>
          <a:stretch/>
        </p:blipFill>
        <p:spPr bwMode="auto">
          <a:xfrm>
            <a:off x="4346939" y="3460822"/>
            <a:ext cx="3819832" cy="112258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22">
            <a:extLst>
              <a:ext uri="{FF2B5EF4-FFF2-40B4-BE49-F238E27FC236}">
                <a16:creationId xmlns:a16="http://schemas.microsoft.com/office/drawing/2014/main" id="{A9F7BDDF-6B54-4F80-BBA5-84C68F2E2678}"/>
              </a:ext>
            </a:extLst>
          </p:cNvPr>
          <p:cNvSpPr/>
          <p:nvPr/>
        </p:nvSpPr>
        <p:spPr>
          <a:xfrm>
            <a:off x="8581743" y="1690688"/>
            <a:ext cx="3159568" cy="1316804"/>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Write in the first person</a:t>
            </a:r>
          </a:p>
        </p:txBody>
      </p:sp>
      <p:sp>
        <p:nvSpPr>
          <p:cNvPr id="24" name="Rectangle: Rounded Corners 23">
            <a:extLst>
              <a:ext uri="{FF2B5EF4-FFF2-40B4-BE49-F238E27FC236}">
                <a16:creationId xmlns:a16="http://schemas.microsoft.com/office/drawing/2014/main" id="{3E5D74DC-E012-47DD-B62E-8CC8710A8F84}"/>
              </a:ext>
            </a:extLst>
          </p:cNvPr>
          <p:cNvSpPr/>
          <p:nvPr/>
        </p:nvSpPr>
        <p:spPr>
          <a:xfrm>
            <a:off x="8581743" y="4921214"/>
            <a:ext cx="3206603" cy="1316803"/>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Update your status regularly</a:t>
            </a:r>
          </a:p>
        </p:txBody>
      </p:sp>
    </p:spTree>
    <p:extLst>
      <p:ext uri="{BB962C8B-B14F-4D97-AF65-F5344CB8AC3E}">
        <p14:creationId xmlns:p14="http://schemas.microsoft.com/office/powerpoint/2010/main" val="4167648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714CE8D-FBE5-40B4-B058-FF8B7D3A3033}"/>
              </a:ext>
            </a:extLst>
          </p:cNvPr>
          <p:cNvSpPr txBox="1">
            <a:spLocks/>
          </p:cNvSpPr>
          <p:nvPr/>
        </p:nvSpPr>
        <p:spPr>
          <a:xfrm>
            <a:off x="510540" y="350076"/>
            <a:ext cx="11170920" cy="14163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000" b="1" dirty="0"/>
              <a:t>Get found and be noticed</a:t>
            </a:r>
          </a:p>
          <a:p>
            <a:pPr algn="ctr"/>
            <a:r>
              <a:rPr lang="en-GB" sz="2400" dirty="0"/>
              <a:t>Put yourself out there to others</a:t>
            </a:r>
            <a:r>
              <a:rPr lang="en-GB" sz="2400" b="1" dirty="0"/>
              <a:t> </a:t>
            </a:r>
          </a:p>
        </p:txBody>
      </p:sp>
      <p:sp>
        <p:nvSpPr>
          <p:cNvPr id="9" name="Rectangle: Rounded Corners 8">
            <a:extLst>
              <a:ext uri="{FF2B5EF4-FFF2-40B4-BE49-F238E27FC236}">
                <a16:creationId xmlns:a16="http://schemas.microsoft.com/office/drawing/2014/main" id="{5DF61399-9E39-45ED-8A4E-54410E94551B}"/>
              </a:ext>
            </a:extLst>
          </p:cNvPr>
          <p:cNvSpPr/>
          <p:nvPr/>
        </p:nvSpPr>
        <p:spPr>
          <a:xfrm>
            <a:off x="7282545" y="3844123"/>
            <a:ext cx="4077172" cy="982537"/>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Share your work </a:t>
            </a:r>
          </a:p>
        </p:txBody>
      </p:sp>
      <p:sp>
        <p:nvSpPr>
          <p:cNvPr id="10" name="Rectangle: Rounded Corners 9">
            <a:extLst>
              <a:ext uri="{FF2B5EF4-FFF2-40B4-BE49-F238E27FC236}">
                <a16:creationId xmlns:a16="http://schemas.microsoft.com/office/drawing/2014/main" id="{66542372-9536-40D3-B2D2-0573AAC7521B}"/>
              </a:ext>
            </a:extLst>
          </p:cNvPr>
          <p:cNvSpPr/>
          <p:nvPr/>
        </p:nvSpPr>
        <p:spPr>
          <a:xfrm>
            <a:off x="7282544" y="4939851"/>
            <a:ext cx="4077172" cy="971092"/>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Custom LinkedIn URL </a:t>
            </a:r>
          </a:p>
        </p:txBody>
      </p:sp>
      <p:sp>
        <p:nvSpPr>
          <p:cNvPr id="11" name="Rectangle: Rounded Corners 10">
            <a:extLst>
              <a:ext uri="{FF2B5EF4-FFF2-40B4-BE49-F238E27FC236}">
                <a16:creationId xmlns:a16="http://schemas.microsoft.com/office/drawing/2014/main" id="{9F3DAFE1-4749-4636-8D30-8AB58A67FE3C}"/>
              </a:ext>
            </a:extLst>
          </p:cNvPr>
          <p:cNvSpPr/>
          <p:nvPr/>
        </p:nvSpPr>
        <p:spPr>
          <a:xfrm>
            <a:off x="7282545" y="1659760"/>
            <a:ext cx="4077172" cy="982537"/>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Recommendations </a:t>
            </a:r>
          </a:p>
        </p:txBody>
      </p:sp>
      <p:sp>
        <p:nvSpPr>
          <p:cNvPr id="12" name="Rectangle: Rounded Corners 11">
            <a:extLst>
              <a:ext uri="{FF2B5EF4-FFF2-40B4-BE49-F238E27FC236}">
                <a16:creationId xmlns:a16="http://schemas.microsoft.com/office/drawing/2014/main" id="{485F293C-0B9E-4D6C-B85F-3CC682B2644A}"/>
              </a:ext>
            </a:extLst>
          </p:cNvPr>
          <p:cNvSpPr/>
          <p:nvPr/>
        </p:nvSpPr>
        <p:spPr>
          <a:xfrm>
            <a:off x="7282545" y="2761144"/>
            <a:ext cx="4077172" cy="982537"/>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Keep it professional</a:t>
            </a:r>
          </a:p>
        </p:txBody>
      </p:sp>
      <p:pic>
        <p:nvPicPr>
          <p:cNvPr id="13" name="Picture 2" descr="Image of a person putting up their profile.">
            <a:extLst>
              <a:ext uri="{FF2B5EF4-FFF2-40B4-BE49-F238E27FC236}">
                <a16:creationId xmlns:a16="http://schemas.microsoft.com/office/drawing/2014/main" id="{BFD0DCBC-97E9-4CDF-8D13-75EE95ABB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283" y="1659760"/>
            <a:ext cx="5613380" cy="4251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954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15B67E-3C72-46BC-857D-90E373026B2A}"/>
              </a:ext>
            </a:extLst>
          </p:cNvPr>
          <p:cNvSpPr txBox="1"/>
          <p:nvPr/>
        </p:nvSpPr>
        <p:spPr>
          <a:xfrm>
            <a:off x="1115209" y="761935"/>
            <a:ext cx="9961581" cy="2708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kern="0" spc="-120" dirty="0">
                <a:solidFill>
                  <a:prstClr val="white"/>
                </a:solidFill>
                <a:latin typeface="Arial" panose="020B0604020202020204" pitchFamily="34" charset="0"/>
                <a:cs typeface="Arial" panose="020B0604020202020204" pitchFamily="34" charset="0"/>
              </a:rPr>
              <a:t>Why should students be on LinkedIn</a:t>
            </a:r>
            <a:r>
              <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F93F7F59-0CF3-4BBC-A7AD-4BCC2A3170C8}"/>
              </a:ext>
            </a:extLst>
          </p:cNvPr>
          <p:cNvSpPr/>
          <p:nvPr/>
        </p:nvSpPr>
        <p:spPr>
          <a:xfrm>
            <a:off x="729449" y="3999947"/>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Arial MT Lt"/>
              </a:rPr>
              <a:t>I’m too young for LinkedIn!</a:t>
            </a:r>
            <a:endParaRPr kumimoji="0" lang="en-GB" sz="2400" b="0" i="0" u="none" strike="noStrike" kern="1200" cap="none" spc="0" normalizeH="0" baseline="0" noProof="0" dirty="0">
              <a:ln>
                <a:noFill/>
              </a:ln>
              <a:solidFill>
                <a:prstClr val="black"/>
              </a:solidFill>
              <a:effectLst/>
              <a:uLnTx/>
              <a:uFillTx/>
              <a:latin typeface="Arial MT Lt"/>
              <a:ea typeface="+mn-ea"/>
              <a:cs typeface="+mn-cs"/>
            </a:endParaRPr>
          </a:p>
        </p:txBody>
      </p:sp>
    </p:spTree>
    <p:extLst>
      <p:ext uri="{BB962C8B-B14F-4D97-AF65-F5344CB8AC3E}">
        <p14:creationId xmlns:p14="http://schemas.microsoft.com/office/powerpoint/2010/main" val="263649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6" descr="Students of LinkedIn | LinkedIn">
            <a:extLst>
              <a:ext uri="{FF2B5EF4-FFF2-40B4-BE49-F238E27FC236}">
                <a16:creationId xmlns:a16="http://schemas.microsoft.com/office/drawing/2014/main" id="{64A3CFB4-47FD-4CEF-89EB-BC269AC8BCEF}"/>
              </a:ext>
            </a:extLst>
          </p:cNvPr>
          <p:cNvSpPr>
            <a:spLocks noChangeAspect="1" noChangeArrowheads="1"/>
          </p:cNvSpPr>
          <p:nvPr/>
        </p:nvSpPr>
        <p:spPr bwMode="auto">
          <a:xfrm>
            <a:off x="6235693" y="3276600"/>
            <a:ext cx="283855" cy="2838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itle 1">
            <a:extLst>
              <a:ext uri="{FF2B5EF4-FFF2-40B4-BE49-F238E27FC236}">
                <a16:creationId xmlns:a16="http://schemas.microsoft.com/office/drawing/2014/main" id="{0A19E586-78DE-4DE5-BBDC-4940B167A579}"/>
              </a:ext>
            </a:extLst>
          </p:cNvPr>
          <p:cNvSpPr txBox="1">
            <a:spLocks/>
          </p:cNvSpPr>
          <p:nvPr/>
        </p:nvSpPr>
        <p:spPr>
          <a:xfrm>
            <a:off x="438150" y="390103"/>
            <a:ext cx="11010900" cy="11207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000" b="1" dirty="0"/>
              <a:t>Students on LinkedIn</a:t>
            </a:r>
          </a:p>
          <a:p>
            <a:pPr algn="ctr"/>
            <a:r>
              <a:rPr lang="en-GB" sz="2400" dirty="0"/>
              <a:t>It’s about networking!</a:t>
            </a:r>
          </a:p>
        </p:txBody>
      </p:sp>
      <p:sp>
        <p:nvSpPr>
          <p:cNvPr id="13" name="Rectangle: Rounded Corners 12">
            <a:extLst>
              <a:ext uri="{FF2B5EF4-FFF2-40B4-BE49-F238E27FC236}">
                <a16:creationId xmlns:a16="http://schemas.microsoft.com/office/drawing/2014/main" id="{BEE0559E-83F1-4667-86AB-A6B182CE000B}"/>
              </a:ext>
            </a:extLst>
          </p:cNvPr>
          <p:cNvSpPr/>
          <p:nvPr/>
        </p:nvSpPr>
        <p:spPr>
          <a:xfrm>
            <a:off x="527222" y="1667894"/>
            <a:ext cx="4671793" cy="1120775"/>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Network </a:t>
            </a:r>
          </a:p>
        </p:txBody>
      </p:sp>
      <p:sp>
        <p:nvSpPr>
          <p:cNvPr id="17" name="Rectangle: Rounded Corners 16">
            <a:extLst>
              <a:ext uri="{FF2B5EF4-FFF2-40B4-BE49-F238E27FC236}">
                <a16:creationId xmlns:a16="http://schemas.microsoft.com/office/drawing/2014/main" id="{990F623E-A7FC-4392-98BA-8406EBFCDC13}"/>
              </a:ext>
            </a:extLst>
          </p:cNvPr>
          <p:cNvSpPr/>
          <p:nvPr/>
        </p:nvSpPr>
        <p:spPr>
          <a:xfrm>
            <a:off x="527222" y="3276599"/>
            <a:ext cx="4671793" cy="1120775"/>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Network </a:t>
            </a:r>
          </a:p>
        </p:txBody>
      </p:sp>
      <p:sp>
        <p:nvSpPr>
          <p:cNvPr id="18" name="Rectangle: Rounded Corners 17">
            <a:extLst>
              <a:ext uri="{FF2B5EF4-FFF2-40B4-BE49-F238E27FC236}">
                <a16:creationId xmlns:a16="http://schemas.microsoft.com/office/drawing/2014/main" id="{2D6F88E9-6DCA-483B-A983-7F2D359A6B8B}"/>
              </a:ext>
            </a:extLst>
          </p:cNvPr>
          <p:cNvSpPr/>
          <p:nvPr/>
        </p:nvSpPr>
        <p:spPr>
          <a:xfrm>
            <a:off x="527221" y="4885304"/>
            <a:ext cx="4671793" cy="1120775"/>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Network </a:t>
            </a:r>
          </a:p>
        </p:txBody>
      </p:sp>
      <p:sp>
        <p:nvSpPr>
          <p:cNvPr id="19" name="AutoShape 2" descr="Use Linkedin – The World's Largest Professional Network for ...">
            <a:extLst>
              <a:ext uri="{FF2B5EF4-FFF2-40B4-BE49-F238E27FC236}">
                <a16:creationId xmlns:a16="http://schemas.microsoft.com/office/drawing/2014/main" id="{75E4254F-DBCF-44D8-965C-16D15C1FC10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4" descr="Building Your Online and Offline Professional Network with ...">
            <a:extLst>
              <a:ext uri="{FF2B5EF4-FFF2-40B4-BE49-F238E27FC236}">
                <a16:creationId xmlns:a16="http://schemas.microsoft.com/office/drawing/2014/main" id="{08713DAB-4F7B-48F6-8F47-CDEAA0D6838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1" name="Picture 20" descr="Image of Linked in on a computer and showing people they linked in to. These people are all different.">
            <a:extLst>
              <a:ext uri="{FF2B5EF4-FFF2-40B4-BE49-F238E27FC236}">
                <a16:creationId xmlns:a16="http://schemas.microsoft.com/office/drawing/2014/main" id="{CD387E45-5E81-4157-BDBF-A0C6253D65A3}"/>
              </a:ext>
            </a:extLst>
          </p:cNvPr>
          <p:cNvPicPr>
            <a:picLocks noChangeAspect="1"/>
          </p:cNvPicPr>
          <p:nvPr/>
        </p:nvPicPr>
        <p:blipFill rotWithShape="1">
          <a:blip r:embed="rId3"/>
          <a:srcRect l="19118" r="15960" b="1530"/>
          <a:stretch/>
        </p:blipFill>
        <p:spPr>
          <a:xfrm>
            <a:off x="5943600" y="1667894"/>
            <a:ext cx="5721178" cy="4338187"/>
          </a:xfrm>
          <a:prstGeom prst="rect">
            <a:avLst/>
          </a:prstGeom>
        </p:spPr>
      </p:pic>
    </p:spTree>
    <p:extLst>
      <p:ext uri="{BB962C8B-B14F-4D97-AF65-F5344CB8AC3E}">
        <p14:creationId xmlns:p14="http://schemas.microsoft.com/office/powerpoint/2010/main" val="46673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0A662E2-191A-4C60-98F9-FC49D2798481}"/>
              </a:ext>
            </a:extLst>
          </p:cNvPr>
          <p:cNvSpPr>
            <a:spLocks noGrp="1"/>
          </p:cNvSpPr>
          <p:nvPr>
            <p:ph type="title"/>
          </p:nvPr>
        </p:nvSpPr>
        <p:spPr>
          <a:xfrm>
            <a:off x="838200" y="365125"/>
            <a:ext cx="10515600" cy="1325563"/>
          </a:xfrm>
        </p:spPr>
        <p:txBody>
          <a:bodyPr/>
          <a:lstStyle/>
          <a:p>
            <a:pPr algn="ctr"/>
            <a:r>
              <a:rPr lang="en-GB" dirty="0"/>
              <a:t>Activity</a:t>
            </a:r>
            <a:br>
              <a:rPr lang="en-GB" dirty="0"/>
            </a:br>
            <a:r>
              <a:rPr lang="en-GB" sz="2400" b="0" dirty="0"/>
              <a:t>Create your profile</a:t>
            </a:r>
          </a:p>
        </p:txBody>
      </p:sp>
      <p:sp>
        <p:nvSpPr>
          <p:cNvPr id="10" name="AutoShape 2" descr="How to Use LinkedIn to Build your Referral Network and Increase ...">
            <a:extLst>
              <a:ext uri="{FF2B5EF4-FFF2-40B4-BE49-F238E27FC236}">
                <a16:creationId xmlns:a16="http://schemas.microsoft.com/office/drawing/2014/main" id="{DA2D9D16-E6B5-459D-BF71-AC3A506299F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descr="Image of business people">
            <a:extLst>
              <a:ext uri="{FF2B5EF4-FFF2-40B4-BE49-F238E27FC236}">
                <a16:creationId xmlns:a16="http://schemas.microsoft.com/office/drawing/2014/main" id="{684E9435-A9A7-4EC6-A862-EFC9E0ECC6A6}"/>
              </a:ext>
            </a:extLst>
          </p:cNvPr>
          <p:cNvPicPr>
            <a:picLocks noChangeAspect="1"/>
          </p:cNvPicPr>
          <p:nvPr/>
        </p:nvPicPr>
        <p:blipFill rotWithShape="1">
          <a:blip r:embed="rId3"/>
          <a:srcRect l="-1" t="19680" r="-1753" b="3418"/>
          <a:stretch/>
        </p:blipFill>
        <p:spPr>
          <a:xfrm rot="21319259">
            <a:off x="5367852" y="3193462"/>
            <a:ext cx="5500023" cy="2842506"/>
          </a:xfrm>
          <a:prstGeom prst="rect">
            <a:avLst/>
          </a:prstGeom>
        </p:spPr>
      </p:pic>
      <p:pic>
        <p:nvPicPr>
          <p:cNvPr id="12" name="Picture 2" descr="LinkedIn logo image">
            <a:extLst>
              <a:ext uri="{FF2B5EF4-FFF2-40B4-BE49-F238E27FC236}">
                <a16:creationId xmlns:a16="http://schemas.microsoft.com/office/drawing/2014/main" id="{B09734DA-C219-433E-9013-0F80ED9A1E5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299" b="24115"/>
          <a:stretch/>
        </p:blipFill>
        <p:spPr bwMode="auto">
          <a:xfrm rot="21055350">
            <a:off x="748481" y="3525101"/>
            <a:ext cx="4602318" cy="178734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D946710E-AE68-403C-A021-733CFBF62F6B}"/>
              </a:ext>
            </a:extLst>
          </p:cNvPr>
          <p:cNvSpPr/>
          <p:nvPr/>
        </p:nvSpPr>
        <p:spPr>
          <a:xfrm>
            <a:off x="832283" y="1743039"/>
            <a:ext cx="10521517" cy="982537"/>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With the knowledge you have learnt today, go and make your very own </a:t>
            </a:r>
          </a:p>
          <a:p>
            <a:pPr algn="ctr"/>
            <a:r>
              <a:rPr lang="en-GB" sz="2400" dirty="0">
                <a:solidFill>
                  <a:schemeClr val="bg1"/>
                </a:solidFill>
              </a:rPr>
              <a:t>LinkedIn profile.</a:t>
            </a:r>
          </a:p>
        </p:txBody>
      </p:sp>
    </p:spTree>
    <p:extLst>
      <p:ext uri="{BB962C8B-B14F-4D97-AF65-F5344CB8AC3E}">
        <p14:creationId xmlns:p14="http://schemas.microsoft.com/office/powerpoint/2010/main" val="2751478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1D62-B922-4519-8A5C-144253A51206}"/>
              </a:ext>
            </a:extLst>
          </p:cNvPr>
          <p:cNvSpPr>
            <a:spLocks noGrp="1"/>
          </p:cNvSpPr>
          <p:nvPr>
            <p:ph type="title"/>
          </p:nvPr>
        </p:nvSpPr>
        <p:spPr>
          <a:xfrm>
            <a:off x="3314181" y="1399937"/>
            <a:ext cx="5496560" cy="451339"/>
          </a:xfrm>
        </p:spPr>
        <p:txBody>
          <a:bodyPr/>
          <a:lstStyle/>
          <a:p>
            <a:r>
              <a:rPr lang="en-GB" sz="2400" dirty="0">
                <a:solidFill>
                  <a:srgbClr val="6B355A"/>
                </a:solidFill>
              </a:rPr>
              <a:t>Don’t forget to complete our survey!</a:t>
            </a:r>
          </a:p>
        </p:txBody>
      </p:sp>
      <p:sp>
        <p:nvSpPr>
          <p:cNvPr id="3" name="Rectangle: Rounded Corners 2">
            <a:extLst>
              <a:ext uri="{FF2B5EF4-FFF2-40B4-BE49-F238E27FC236}">
                <a16:creationId xmlns:a16="http://schemas.microsoft.com/office/drawing/2014/main" id="{8FE6BD03-188B-4D20-83FE-CB11A57A484D}"/>
              </a:ext>
            </a:extLst>
          </p:cNvPr>
          <p:cNvSpPr/>
          <p:nvPr/>
        </p:nvSpPr>
        <p:spPr>
          <a:xfrm>
            <a:off x="3690101" y="472374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defRPr/>
            </a:pPr>
            <a:r>
              <a:rPr lang="en-GB" sz="2400" b="1" dirty="0">
                <a:solidFill>
                  <a:schemeClr val="tx2">
                    <a:lumMod val="20000"/>
                    <a:lumOff val="80000"/>
                  </a:schemeClr>
                </a:solidFill>
                <a:hlinkClick r:id="rId3">
                  <a:extLst>
                    <a:ext uri="{A12FA001-AC4F-418D-AE19-62706E023703}">
                      <ahyp:hlinkClr xmlns:ahyp="http://schemas.microsoft.com/office/drawing/2018/hyperlinkcolor" val="tx"/>
                    </a:ext>
                  </a:extLst>
                </a:hlinkClick>
              </a:rPr>
              <a:t>Click here for survey</a:t>
            </a:r>
            <a:endParaRPr lang="en-GB" sz="2400" b="1" u="sng" dirty="0">
              <a:solidFill>
                <a:schemeClr val="tx2">
                  <a:lumMod val="20000"/>
                  <a:lumOff val="80000"/>
                </a:schemeClr>
              </a:solidFill>
            </a:endParaRPr>
          </a:p>
        </p:txBody>
      </p:sp>
      <p:sp>
        <p:nvSpPr>
          <p:cNvPr id="6" name="Title 1">
            <a:extLst>
              <a:ext uri="{FF2B5EF4-FFF2-40B4-BE49-F238E27FC236}">
                <a16:creationId xmlns:a16="http://schemas.microsoft.com/office/drawing/2014/main" id="{129AEF85-45A4-4B3F-84D3-FBCF58774AE6}"/>
              </a:ext>
            </a:extLst>
          </p:cNvPr>
          <p:cNvSpPr txBox="1">
            <a:spLocks/>
          </p:cNvSpPr>
          <p:nvPr/>
        </p:nvSpPr>
        <p:spPr>
          <a:xfrm>
            <a:off x="746760" y="563236"/>
            <a:ext cx="10515600" cy="1325563"/>
          </a:xfrm>
          <a:prstGeom prst="rect">
            <a:avLst/>
          </a:prstGeom>
        </p:spPr>
        <p:txBody>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pic>
        <p:nvPicPr>
          <p:cNvPr id="7" name="Picture 6" descr="Image hanging sign Don't forget ">
            <a:extLst>
              <a:ext uri="{FF2B5EF4-FFF2-40B4-BE49-F238E27FC236}">
                <a16:creationId xmlns:a16="http://schemas.microsoft.com/office/drawing/2014/main" id="{F326BC29-8FBD-418F-9FA2-13154C632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76050">
            <a:off x="4053340" y="1490998"/>
            <a:ext cx="3902441" cy="3242470"/>
          </a:xfrm>
          <a:prstGeom prst="rect">
            <a:avLst/>
          </a:prstGeom>
        </p:spPr>
      </p:pic>
      <p:pic>
        <p:nvPicPr>
          <p:cNvPr id="9" name="Picture 2" descr="Image Clock showing 2 minutes ">
            <a:extLst>
              <a:ext uri="{FF2B5EF4-FFF2-40B4-BE49-F238E27FC236}">
                <a16:creationId xmlns:a16="http://schemas.microsoft.com/office/drawing/2014/main" id="{D425CCBD-83FF-459F-9E82-8695BDB80B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415"/>
          <a:stretch/>
        </p:blipFill>
        <p:spPr bwMode="auto">
          <a:xfrm rot="606653">
            <a:off x="10100572" y="127121"/>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391917D6-3B1D-4E32-944F-45EC914F3F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8639" y="4281629"/>
            <a:ext cx="884223" cy="884223"/>
          </a:xfrm>
          <a:prstGeom prst="rect">
            <a:avLst/>
          </a:prstGeom>
        </p:spPr>
      </p:pic>
      <p:sp>
        <p:nvSpPr>
          <p:cNvPr id="23" name="Rectangle 22">
            <a:extLst>
              <a:ext uri="{FF2B5EF4-FFF2-40B4-BE49-F238E27FC236}">
                <a16:creationId xmlns:a16="http://schemas.microsoft.com/office/drawing/2014/main" id="{6C3E9D83-64A1-488F-868D-CFAA7C4428FC}"/>
              </a:ext>
            </a:extLst>
          </p:cNvPr>
          <p:cNvSpPr/>
          <p:nvPr/>
        </p:nvSpPr>
        <p:spPr>
          <a:xfrm>
            <a:off x="8933060" y="5115140"/>
            <a:ext cx="2111475" cy="369332"/>
          </a:xfrm>
          <a:prstGeom prst="rect">
            <a:avLst/>
          </a:prstGeom>
        </p:spPr>
        <p:txBody>
          <a:bodyPr wrap="none">
            <a:spAutoFit/>
          </a:bodyPr>
          <a:lstStyle/>
          <a:p>
            <a:r>
              <a:rPr lang="en-GB" dirty="0">
                <a:solidFill>
                  <a:srgbClr val="A53959"/>
                </a:solidFill>
                <a:hlinkClick r:id="rId7">
                  <a:extLst>
                    <a:ext uri="{A12FA001-AC4F-418D-AE19-62706E023703}">
                      <ahyp:hlinkClr xmlns:ahyp="http://schemas.microsoft.com/office/drawing/2018/hyperlinkcolor" val="tx"/>
                    </a:ext>
                  </a:extLst>
                </a:hlinkClick>
              </a:rPr>
              <a:t>@AspireHigherNet</a:t>
            </a:r>
            <a:endParaRPr lang="en-GB" dirty="0">
              <a:solidFill>
                <a:srgbClr val="A53959"/>
              </a:solidFill>
            </a:endParaRPr>
          </a:p>
        </p:txBody>
      </p:sp>
      <p:sp>
        <p:nvSpPr>
          <p:cNvPr id="24" name="Rectangle 23">
            <a:hlinkClick r:id="rId8"/>
            <a:extLst>
              <a:ext uri="{FF2B5EF4-FFF2-40B4-BE49-F238E27FC236}">
                <a16:creationId xmlns:a16="http://schemas.microsoft.com/office/drawing/2014/main" id="{EBF75375-05E6-40BB-B678-B0680A22BA6A}"/>
              </a:ext>
            </a:extLst>
          </p:cNvPr>
          <p:cNvSpPr/>
          <p:nvPr/>
        </p:nvSpPr>
        <p:spPr>
          <a:xfrm>
            <a:off x="929640" y="5115140"/>
            <a:ext cx="2262222" cy="369332"/>
          </a:xfrm>
          <a:prstGeom prst="rect">
            <a:avLst/>
          </a:prstGeom>
        </p:spPr>
        <p:txBody>
          <a:bodyPr wrap="none">
            <a:spAutoFit/>
          </a:bodyPr>
          <a:lstStyle/>
          <a:p>
            <a:r>
              <a:rPr lang="en-GB" dirty="0">
                <a:solidFill>
                  <a:srgbClr val="A53959"/>
                </a:solidFill>
                <a:hlinkClick r:id="rId8">
                  <a:extLst>
                    <a:ext uri="{A12FA001-AC4F-418D-AE19-62706E023703}">
                      <ahyp:hlinkClr xmlns:ahyp="http://schemas.microsoft.com/office/drawing/2018/hyperlinkcolor" val="tx"/>
                    </a:ext>
                  </a:extLst>
                </a:hlinkClick>
              </a:rPr>
              <a:t>aspire-higher.co.uk/</a:t>
            </a:r>
            <a:r>
              <a:rPr lang="en-GB" dirty="0">
                <a:solidFill>
                  <a:srgbClr val="A53959"/>
                </a:solidFill>
              </a:rPr>
              <a:t> </a:t>
            </a:r>
          </a:p>
        </p:txBody>
      </p:sp>
      <p:pic>
        <p:nvPicPr>
          <p:cNvPr id="26" name="Picture 25">
            <a:extLst>
              <a:ext uri="{FF2B5EF4-FFF2-40B4-BE49-F238E27FC236}">
                <a16:creationId xmlns:a16="http://schemas.microsoft.com/office/drawing/2014/main" id="{F593BA71-C0F8-4ABA-812E-A589C3A506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53156" y="4419004"/>
            <a:ext cx="585773" cy="609475"/>
          </a:xfrm>
          <a:prstGeom prst="rect">
            <a:avLst/>
          </a:prstGeom>
        </p:spPr>
      </p:pic>
    </p:spTree>
    <p:extLst>
      <p:ext uri="{BB962C8B-B14F-4D97-AF65-F5344CB8AC3E}">
        <p14:creationId xmlns:p14="http://schemas.microsoft.com/office/powerpoint/2010/main" val="2566594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3550A-0ACE-4B99-8F77-E6F0093920BC}"/>
              </a:ext>
            </a:extLst>
          </p:cNvPr>
          <p:cNvSpPr>
            <a:spLocks noGrp="1"/>
          </p:cNvSpPr>
          <p:nvPr>
            <p:ph type="title"/>
          </p:nvPr>
        </p:nvSpPr>
        <p:spPr/>
        <p:txBody>
          <a:bodyPr/>
          <a:lstStyle/>
          <a:p>
            <a:r>
              <a:rPr lang="en-GB" dirty="0"/>
              <a:t>Social Media </a:t>
            </a:r>
            <a:br>
              <a:rPr lang="en-GB" dirty="0"/>
            </a:br>
            <a:r>
              <a:rPr lang="en-GB" dirty="0"/>
              <a:t>Learning about LinkedIn</a:t>
            </a:r>
          </a:p>
        </p:txBody>
      </p:sp>
    </p:spTree>
    <p:extLst>
      <p:ext uri="{BB962C8B-B14F-4D97-AF65-F5344CB8AC3E}">
        <p14:creationId xmlns:p14="http://schemas.microsoft.com/office/powerpoint/2010/main" val="346232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388620" y="648465"/>
            <a:ext cx="11465560" cy="1325563"/>
          </a:xfrm>
        </p:spPr>
        <p:txBody>
          <a:bodyPr/>
          <a:lstStyle/>
          <a:p>
            <a:pPr algn="ctr"/>
            <a:r>
              <a:rPr lang="en-GB" kern="0" spc="-120" dirty="0">
                <a:latin typeface="Arial" panose="020B0604020202020204" pitchFamily="34" charset="0"/>
                <a:cs typeface="Arial" panose="020B0604020202020204" pitchFamily="34" charset="0"/>
              </a:rPr>
              <a:t>Want this resource in another format?</a:t>
            </a:r>
            <a:endParaRPr lang="en-GB" dirty="0"/>
          </a:p>
        </p:txBody>
      </p:sp>
      <p:sp>
        <p:nvSpPr>
          <p:cNvPr id="3" name="Rectangle 2">
            <a:extLst>
              <a:ext uri="{FF2B5EF4-FFF2-40B4-BE49-F238E27FC236}">
                <a16:creationId xmlns:a16="http://schemas.microsoft.com/office/drawing/2014/main" id="{2627C4DF-7D3D-41F4-A6D5-269C4509A0BD}"/>
              </a:ext>
            </a:extLst>
          </p:cNvPr>
          <p:cNvSpPr/>
          <p:nvPr/>
        </p:nvSpPr>
        <p:spPr>
          <a:xfrm>
            <a:off x="5085467" y="3244334"/>
            <a:ext cx="2021066" cy="369332"/>
          </a:xfrm>
          <a:prstGeom prst="rect">
            <a:avLst/>
          </a:prstGeom>
        </p:spPr>
        <p:txBody>
          <a:bodyPr wrap="none">
            <a:spAutoFit/>
          </a:bodyPr>
          <a:lstStyle/>
          <a:p>
            <a:pPr lvl="0" algn="ctr">
              <a:defRPr/>
            </a:pPr>
            <a:r>
              <a:rPr lang="en-GB" b="1" kern="0" spc="-120" dirty="0">
                <a:solidFill>
                  <a:prstClr val="white"/>
                </a:solidFill>
                <a:latin typeface="Arial" panose="020B0604020202020204" pitchFamily="34" charset="0"/>
                <a:cs typeface="Arial" panose="020B0604020202020204" pitchFamily="34" charset="0"/>
              </a:rPr>
              <a:t>Help us to help you</a:t>
            </a:r>
          </a:p>
        </p:txBody>
      </p:sp>
      <p:sp>
        <p:nvSpPr>
          <p:cNvPr id="4" name="Rectangle 3">
            <a:extLst>
              <a:ext uri="{FF2B5EF4-FFF2-40B4-BE49-F238E27FC236}">
                <a16:creationId xmlns:a16="http://schemas.microsoft.com/office/drawing/2014/main" id="{2DD1FD14-F2C2-438B-BF71-292801EFC4B8}"/>
              </a:ext>
            </a:extLst>
          </p:cNvPr>
          <p:cNvSpPr/>
          <p:nvPr/>
        </p:nvSpPr>
        <p:spPr>
          <a:xfrm>
            <a:off x="1737360" y="1558529"/>
            <a:ext cx="8717280" cy="830997"/>
          </a:xfrm>
          <a:prstGeom prst="rect">
            <a:avLst/>
          </a:prstGeom>
        </p:spPr>
        <p:txBody>
          <a:bodyPr wrap="square">
            <a:spAutoFit/>
          </a:bodyPr>
          <a:lstStyle/>
          <a:p>
            <a:pPr algn="ctr"/>
            <a:r>
              <a:rPr lang="en-GB" sz="2400" dirty="0"/>
              <a:t>If you require this presentation with an audio voiceover and subtitles, click the link below.</a:t>
            </a:r>
          </a:p>
        </p:txBody>
      </p:sp>
      <p:sp>
        <p:nvSpPr>
          <p:cNvPr id="5" name="Rectangle: Rounded Corners 4" descr="a box with rounded corners that contains the hyperlink to the Aspire Higher survey">
            <a:extLst>
              <a:ext uri="{FF2B5EF4-FFF2-40B4-BE49-F238E27FC236}">
                <a16:creationId xmlns:a16="http://schemas.microsoft.com/office/drawing/2014/main" id="{483F341A-5BC0-4E86-89F3-D457EDCC2C78}"/>
              </a:ext>
            </a:extLst>
          </p:cNvPr>
          <p:cNvSpPr/>
          <p:nvPr/>
        </p:nvSpPr>
        <p:spPr>
          <a:xfrm>
            <a:off x="821466" y="2849505"/>
            <a:ext cx="10549068" cy="711438"/>
          </a:xfrm>
          <a:prstGeom prst="roundRect">
            <a:avLst/>
          </a:prstGeom>
          <a:solidFill>
            <a:srgbClr val="E93752"/>
          </a:solidFill>
          <a:ln w="76200">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u="sng" dirty="0">
                <a:solidFill>
                  <a:schemeClr val="bg1"/>
                </a:solidFill>
                <a:hlinkClick r:id="rId3">
                  <a:extLst>
                    <a:ext uri="{A12FA001-AC4F-418D-AE19-62706E023703}">
                      <ahyp:hlinkClr xmlns:ahyp="http://schemas.microsoft.com/office/drawing/2018/hyperlinkcolor" val="tx"/>
                    </a:ext>
                  </a:extLst>
                </a:hlinkClick>
              </a:rPr>
              <a:t>Click Here for Learning about Linkedin Presentation with Audio and Subtitles - No </a:t>
            </a:r>
            <a:r>
              <a:rPr lang="en-GB" sz="2400" u="sng" dirty="0" err="1">
                <a:solidFill>
                  <a:schemeClr val="bg1"/>
                </a:solidFill>
                <a:hlinkClick r:id="rId3">
                  <a:extLst>
                    <a:ext uri="{A12FA001-AC4F-418D-AE19-62706E023703}">
                      <ahyp:hlinkClr xmlns:ahyp="http://schemas.microsoft.com/office/drawing/2018/hyperlinkcolor" val="tx"/>
                    </a:ext>
                  </a:extLst>
                </a:hlinkClick>
              </a:rPr>
              <a:t>Activites</a:t>
            </a:r>
            <a:endParaRPr lang="en-GB" sz="2400" dirty="0">
              <a:solidFill>
                <a:schemeClr val="bg1"/>
              </a:solidFill>
            </a:endParaRPr>
          </a:p>
        </p:txBody>
      </p:sp>
      <p:pic>
        <p:nvPicPr>
          <p:cNvPr id="1026" name="Picture 2" descr="See the source image">
            <a:extLst>
              <a:ext uri="{FF2B5EF4-FFF2-40B4-BE49-F238E27FC236}">
                <a16:creationId xmlns:a16="http://schemas.microsoft.com/office/drawing/2014/main" id="{03F8A590-EE4B-4B6F-A725-7257940B7B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075" b="9783"/>
          <a:stretch/>
        </p:blipFill>
        <p:spPr bwMode="auto">
          <a:xfrm>
            <a:off x="3268153" y="3660225"/>
            <a:ext cx="1305411" cy="1072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ECF02244-299B-4498-BA31-BB67AEEAEAD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744" b="12557"/>
          <a:stretch/>
        </p:blipFill>
        <p:spPr bwMode="auto">
          <a:xfrm>
            <a:off x="7618438" y="3701839"/>
            <a:ext cx="1361540" cy="10306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descr="a box with rounded corners that contains the hyperlink to the Aspire Higher survey">
            <a:extLst>
              <a:ext uri="{FF2B5EF4-FFF2-40B4-BE49-F238E27FC236}">
                <a16:creationId xmlns:a16="http://schemas.microsoft.com/office/drawing/2014/main" id="{8E48B07E-4409-4196-A72E-64F97926A640}"/>
              </a:ext>
            </a:extLst>
          </p:cNvPr>
          <p:cNvSpPr/>
          <p:nvPr/>
        </p:nvSpPr>
        <p:spPr>
          <a:xfrm>
            <a:off x="2735580" y="5118092"/>
            <a:ext cx="6720840" cy="645564"/>
          </a:xfrm>
          <a:prstGeom prst="roundRect">
            <a:avLst/>
          </a:prstGeom>
          <a:solidFill>
            <a:srgbClr val="6B355A"/>
          </a:solidFill>
          <a:ln w="76200">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400" dirty="0">
                <a:solidFill>
                  <a:schemeClr val="bg1"/>
                </a:solidFill>
              </a:rPr>
              <a:t>Use  the       button to adjust subtitle options </a:t>
            </a:r>
          </a:p>
        </p:txBody>
      </p:sp>
      <p:pic>
        <p:nvPicPr>
          <p:cNvPr id="6" name="Picture 5">
            <a:extLst>
              <a:ext uri="{FF2B5EF4-FFF2-40B4-BE49-F238E27FC236}">
                <a16:creationId xmlns:a16="http://schemas.microsoft.com/office/drawing/2014/main" id="{FC5E098D-910A-41C2-B24A-F947EE8939A9}"/>
              </a:ext>
            </a:extLst>
          </p:cNvPr>
          <p:cNvPicPr>
            <a:picLocks noChangeAspect="1"/>
          </p:cNvPicPr>
          <p:nvPr/>
        </p:nvPicPr>
        <p:blipFill>
          <a:blip r:embed="rId6"/>
          <a:stretch>
            <a:fillRect/>
          </a:stretch>
        </p:blipFill>
        <p:spPr>
          <a:xfrm>
            <a:off x="4390134" y="5257444"/>
            <a:ext cx="366859" cy="366859"/>
          </a:xfrm>
          <a:prstGeom prst="rect">
            <a:avLst/>
          </a:prstGeom>
        </p:spPr>
      </p:pic>
    </p:spTree>
    <p:extLst>
      <p:ext uri="{BB962C8B-B14F-4D97-AF65-F5344CB8AC3E}">
        <p14:creationId xmlns:p14="http://schemas.microsoft.com/office/powerpoint/2010/main" val="421374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838200" y="632810"/>
            <a:ext cx="10515600" cy="1325563"/>
          </a:xfrm>
        </p:spPr>
        <p:txBody>
          <a:body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sp>
        <p:nvSpPr>
          <p:cNvPr id="3" name="Rectangle 2">
            <a:extLst>
              <a:ext uri="{FF2B5EF4-FFF2-40B4-BE49-F238E27FC236}">
                <a16:creationId xmlns:a16="http://schemas.microsoft.com/office/drawing/2014/main" id="{2627C4DF-7D3D-41F4-A6D5-269C4509A0BD}"/>
              </a:ext>
            </a:extLst>
          </p:cNvPr>
          <p:cNvSpPr/>
          <p:nvPr/>
        </p:nvSpPr>
        <p:spPr>
          <a:xfrm>
            <a:off x="5085467" y="3244334"/>
            <a:ext cx="202106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Help us to help you</a:t>
            </a:r>
          </a:p>
        </p:txBody>
      </p:sp>
      <p:sp>
        <p:nvSpPr>
          <p:cNvPr id="4" name="Rectangle 3">
            <a:extLst>
              <a:ext uri="{FF2B5EF4-FFF2-40B4-BE49-F238E27FC236}">
                <a16:creationId xmlns:a16="http://schemas.microsoft.com/office/drawing/2014/main" id="{2DD1FD14-F2C2-438B-BF71-292801EFC4B8}"/>
              </a:ext>
            </a:extLst>
          </p:cNvPr>
          <p:cNvSpPr/>
          <p:nvPr/>
        </p:nvSpPr>
        <p:spPr>
          <a:xfrm>
            <a:off x="518160" y="1558530"/>
            <a:ext cx="1120648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6B355A"/>
                </a:solidFill>
                <a:effectLst/>
                <a:uLnTx/>
                <a:uFillTx/>
                <a:latin typeface="Arial"/>
                <a:ea typeface="+mn-ea"/>
                <a:cs typeface="+mn-cs"/>
              </a:rPr>
              <a:t>Please complete the survey – it takes just 2 minutes!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6B355A"/>
                </a:solidFill>
                <a:effectLst/>
                <a:uLnTx/>
                <a:uFillTx/>
                <a:latin typeface="Arial"/>
                <a:ea typeface="+mn-ea"/>
                <a:cs typeface="+mn-cs"/>
              </a:rPr>
              <a:t>It will help us support you more in the future!</a:t>
            </a:r>
          </a:p>
        </p:txBody>
      </p:sp>
      <p:sp>
        <p:nvSpPr>
          <p:cNvPr id="5" name="Rectangle: Rounded Corners 4">
            <a:extLst>
              <a:ext uri="{FF2B5EF4-FFF2-40B4-BE49-F238E27FC236}">
                <a16:creationId xmlns:a16="http://schemas.microsoft.com/office/drawing/2014/main" id="{483F341A-5BC0-4E86-89F3-D457EDCC2C78}"/>
              </a:ext>
            </a:extLst>
          </p:cNvPr>
          <p:cNvSpPr/>
          <p:nvPr/>
        </p:nvSpPr>
        <p:spPr>
          <a:xfrm>
            <a:off x="3749040" y="494665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546A">
                    <a:lumMod val="20000"/>
                    <a:lumOff val="80000"/>
                  </a:srgbClr>
                </a:solidFill>
                <a:effectLst/>
                <a:uLnTx/>
                <a:uFillTx/>
                <a:latin typeface="Arial"/>
                <a:ea typeface="+mn-ea"/>
                <a:cs typeface="+mn-cs"/>
                <a:hlinkClick r:id="rId3">
                  <a:extLst>
                    <a:ext uri="{A12FA001-AC4F-418D-AE19-62706E023703}">
                      <ahyp:hlinkClr xmlns:ahyp="http://schemas.microsoft.com/office/drawing/2018/hyperlinkcolor" val="tx"/>
                    </a:ext>
                  </a:extLst>
                </a:hlinkClick>
              </a:rPr>
              <a:t>Click here for survey</a:t>
            </a:r>
            <a:r>
              <a:rPr kumimoji="0" lang="en-GB" sz="2400" b="1" i="0" u="none" strike="noStrike" kern="1200" cap="none" spc="0" normalizeH="0" baseline="0" noProof="0" dirty="0">
                <a:ln>
                  <a:noFill/>
                </a:ln>
                <a:solidFill>
                  <a:srgbClr val="44546A">
                    <a:lumMod val="20000"/>
                    <a:lumOff val="80000"/>
                  </a:srgbClr>
                </a:solidFill>
                <a:effectLst/>
                <a:uLnTx/>
                <a:uFillTx/>
                <a:latin typeface="Arial"/>
                <a:ea typeface="+mn-ea"/>
                <a:cs typeface="+mn-cs"/>
              </a:rPr>
              <a:t> </a:t>
            </a:r>
            <a:endParaRPr kumimoji="0" lang="en-GB" sz="2400" b="1" i="0" u="sng" strike="noStrike" kern="1200" cap="none" spc="0" normalizeH="0" baseline="0" noProof="0" dirty="0">
              <a:ln>
                <a:noFill/>
              </a:ln>
              <a:solidFill>
                <a:srgbClr val="44546A">
                  <a:lumMod val="20000"/>
                  <a:lumOff val="80000"/>
                </a:srgbClr>
              </a:solidFill>
              <a:effectLst/>
              <a:uLnTx/>
              <a:uFillTx/>
              <a:latin typeface="Arial"/>
              <a:ea typeface="+mn-ea"/>
              <a:cs typeface="+mn-cs"/>
            </a:endParaRPr>
          </a:p>
        </p:txBody>
      </p:sp>
      <p:pic>
        <p:nvPicPr>
          <p:cNvPr id="2050" name="Picture 2" descr="Picture of a clock showing 2 minutes">
            <a:extLst>
              <a:ext uri="{FF2B5EF4-FFF2-40B4-BE49-F238E27FC236}">
                <a16:creationId xmlns:a16="http://schemas.microsoft.com/office/drawing/2014/main" id="{A27B71C1-78EE-4035-895E-F7A7E9C586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415"/>
          <a:stretch/>
        </p:blipFill>
        <p:spPr bwMode="auto">
          <a:xfrm rot="606653">
            <a:off x="10100572" y="127121"/>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icture of speach bubbles in different colours.">
            <a:extLst>
              <a:ext uri="{FF2B5EF4-FFF2-40B4-BE49-F238E27FC236}">
                <a16:creationId xmlns:a16="http://schemas.microsoft.com/office/drawing/2014/main" id="{35B81C69-2B51-47FE-9BA8-A34736CA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7981" y="1958373"/>
            <a:ext cx="5715000" cy="3057525"/>
          </a:xfrm>
          <a:prstGeom prst="rect">
            <a:avLst/>
          </a:prstGeom>
        </p:spPr>
      </p:pic>
    </p:spTree>
    <p:extLst>
      <p:ext uri="{BB962C8B-B14F-4D97-AF65-F5344CB8AC3E}">
        <p14:creationId xmlns:p14="http://schemas.microsoft.com/office/powerpoint/2010/main" val="42186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1E4A85-1C48-764E-9A34-349BB3ED3021}"/>
              </a:ext>
            </a:extLst>
          </p:cNvPr>
          <p:cNvSpPr txBox="1"/>
          <p:nvPr/>
        </p:nvSpPr>
        <p:spPr>
          <a:xfrm>
            <a:off x="1115209" y="339852"/>
            <a:ext cx="9961581" cy="861774"/>
          </a:xfrm>
          <a:prstGeom prst="rect">
            <a:avLst/>
          </a:prstGeom>
          <a:noFill/>
        </p:spPr>
        <p:txBody>
          <a:bodyPr wrap="square" rtlCol="0">
            <a:spAutoFit/>
          </a:bodyPr>
          <a:lstStyle/>
          <a:p>
            <a:pPr algn="ctr"/>
            <a:r>
              <a:rPr lang="en-GB" sz="5000" b="1" u="sng" spc="-130" dirty="0">
                <a:latin typeface="Arial" panose="020B0604020202020204" pitchFamily="34" charset="0"/>
                <a:cs typeface="Arial" panose="020B0604020202020204" pitchFamily="34" charset="0"/>
              </a:rPr>
              <a:t>Content of the session</a:t>
            </a:r>
          </a:p>
        </p:txBody>
      </p:sp>
      <p:sp>
        <p:nvSpPr>
          <p:cNvPr id="29" name="TextBox 28">
            <a:extLst>
              <a:ext uri="{FF2B5EF4-FFF2-40B4-BE49-F238E27FC236}">
                <a16:creationId xmlns:a16="http://schemas.microsoft.com/office/drawing/2014/main" id="{6BD9D304-CA23-4B29-B661-2EE21D7AEC7E}"/>
              </a:ext>
            </a:extLst>
          </p:cNvPr>
          <p:cNvSpPr txBox="1"/>
          <p:nvPr/>
        </p:nvSpPr>
        <p:spPr>
          <a:xfrm>
            <a:off x="531225" y="1687369"/>
            <a:ext cx="10832192" cy="3554819"/>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Social Media and LinkedIn.</a:t>
            </a:r>
          </a:p>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How to create a LinkedIn profile.</a:t>
            </a:r>
          </a:p>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Why should students be on LinkedIn?</a:t>
            </a:r>
            <a:endParaRPr lang="en-GB" sz="3000" b="1" kern="0" spc="-120" dirty="0">
              <a:solidFill>
                <a:srgbClr val="9C5FB5"/>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GB" sz="3000" b="1" kern="0" spc="-120" dirty="0">
              <a:solidFill>
                <a:srgbClr val="9C5FB5"/>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GB" sz="3000" spc="-120" dirty="0">
              <a:solidFill>
                <a:srgbClr val="9C5FB5"/>
              </a:solidFill>
            </a:endParaRPr>
          </a:p>
        </p:txBody>
      </p:sp>
    </p:spTree>
    <p:extLst>
      <p:ext uri="{BB962C8B-B14F-4D97-AF65-F5344CB8AC3E}">
        <p14:creationId xmlns:p14="http://schemas.microsoft.com/office/powerpoint/2010/main" val="35106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49D14-D7AA-4B94-8387-D2417B3D61EB}"/>
              </a:ext>
            </a:extLst>
          </p:cNvPr>
          <p:cNvSpPr txBox="1"/>
          <p:nvPr/>
        </p:nvSpPr>
        <p:spPr>
          <a:xfrm>
            <a:off x="1115209" y="642665"/>
            <a:ext cx="996158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Social Media</a:t>
            </a:r>
            <a:r>
              <a:rPr lang="en-GB" sz="6000" b="1" kern="0" spc="-120" dirty="0">
                <a:solidFill>
                  <a:prstClr val="white"/>
                </a:solidFill>
                <a:latin typeface="Arial" panose="020B0604020202020204" pitchFamily="34" charset="0"/>
                <a:cs typeface="Arial" panose="020B0604020202020204" pitchFamily="34" charset="0"/>
              </a:rPr>
              <a:t> and LinkedIn </a:t>
            </a: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EF011DAA-99A3-49A2-92A7-AD823BF6FB2E}"/>
              </a:ext>
            </a:extLst>
          </p:cNvPr>
          <p:cNvSpPr/>
          <p:nvPr/>
        </p:nvSpPr>
        <p:spPr>
          <a:xfrm>
            <a:off x="291837" y="4238486"/>
            <a:ext cx="11608324"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MT Lt"/>
                <a:ea typeface="+mn-ea"/>
                <a:cs typeface="+mn-cs"/>
              </a:rPr>
              <a:t>Twitter</a:t>
            </a:r>
            <a:r>
              <a:rPr lang="en-GB" sz="2400" dirty="0">
                <a:solidFill>
                  <a:prstClr val="black"/>
                </a:solidFill>
                <a:latin typeface="Arial MT Lt"/>
              </a:rPr>
              <a:t>, Facebook, WhatsApp, LinkedIn… they’re all the same, aren’t they?</a:t>
            </a:r>
            <a:endParaRPr kumimoji="0" lang="en-GB" sz="2400" b="0" i="0" u="none" strike="noStrike" kern="1200" cap="none" spc="0" normalizeH="0" baseline="0" noProof="0" dirty="0">
              <a:ln>
                <a:noFill/>
              </a:ln>
              <a:solidFill>
                <a:prstClr val="black"/>
              </a:solidFill>
              <a:effectLst/>
              <a:uLnTx/>
              <a:uFillTx/>
              <a:latin typeface="Arial MT Lt"/>
              <a:ea typeface="+mn-ea"/>
              <a:cs typeface="+mn-cs"/>
            </a:endParaRPr>
          </a:p>
        </p:txBody>
      </p:sp>
    </p:spTree>
    <p:extLst>
      <p:ext uri="{BB962C8B-B14F-4D97-AF65-F5344CB8AC3E}">
        <p14:creationId xmlns:p14="http://schemas.microsoft.com/office/powerpoint/2010/main" val="337334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113;p16" descr="Image a black board with Social Media brain storming ideas: follow, connect, share, network, tweet.">
            <a:extLst>
              <a:ext uri="{FF2B5EF4-FFF2-40B4-BE49-F238E27FC236}">
                <a16:creationId xmlns:a16="http://schemas.microsoft.com/office/drawing/2014/main" id="{3BE953E9-2A69-42D2-9A5E-4F0E28A0C9ED}"/>
              </a:ext>
            </a:extLst>
          </p:cNvPr>
          <p:cNvPicPr preferRelativeResize="0"/>
          <p:nvPr/>
        </p:nvPicPr>
        <p:blipFill rotWithShape="1">
          <a:blip r:embed="rId3">
            <a:alphaModFix/>
          </a:blip>
          <a:srcRect/>
          <a:stretch/>
        </p:blipFill>
        <p:spPr>
          <a:xfrm>
            <a:off x="3411667" y="1717614"/>
            <a:ext cx="5368666" cy="2980317"/>
          </a:xfrm>
          <a:prstGeom prst="rect">
            <a:avLst/>
          </a:prstGeom>
          <a:noFill/>
          <a:ln>
            <a:noFill/>
          </a:ln>
        </p:spPr>
      </p:pic>
      <p:sp>
        <p:nvSpPr>
          <p:cNvPr id="17" name="Title 1">
            <a:extLst>
              <a:ext uri="{FF2B5EF4-FFF2-40B4-BE49-F238E27FC236}">
                <a16:creationId xmlns:a16="http://schemas.microsoft.com/office/drawing/2014/main" id="{2A87E30F-DA7F-421A-99D2-8CE20A1AECCA}"/>
              </a:ext>
            </a:extLst>
          </p:cNvPr>
          <p:cNvSpPr txBox="1">
            <a:spLocks/>
          </p:cNvSpPr>
          <p:nvPr/>
        </p:nvSpPr>
        <p:spPr>
          <a:xfrm>
            <a:off x="2314268" y="82138"/>
            <a:ext cx="7563464" cy="1325563"/>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000" b="1" dirty="0"/>
              <a:t>What is Social Media?</a:t>
            </a:r>
          </a:p>
          <a:p>
            <a:r>
              <a:rPr lang="en-GB" sz="2400" dirty="0"/>
              <a:t>So many different examples</a:t>
            </a:r>
          </a:p>
        </p:txBody>
      </p:sp>
      <p:pic>
        <p:nvPicPr>
          <p:cNvPr id="18" name="Picture 17" descr="Image of You tube logo ">
            <a:extLst>
              <a:ext uri="{FF2B5EF4-FFF2-40B4-BE49-F238E27FC236}">
                <a16:creationId xmlns:a16="http://schemas.microsoft.com/office/drawing/2014/main" id="{8A715F78-93CC-4B3F-8EF3-C3F7DB72FCF8}"/>
              </a:ext>
            </a:extLst>
          </p:cNvPr>
          <p:cNvPicPr>
            <a:picLocks noChangeAspect="1"/>
          </p:cNvPicPr>
          <p:nvPr/>
        </p:nvPicPr>
        <p:blipFill>
          <a:blip r:embed="rId4"/>
          <a:stretch>
            <a:fillRect/>
          </a:stretch>
        </p:blipFill>
        <p:spPr>
          <a:xfrm>
            <a:off x="450647" y="1851275"/>
            <a:ext cx="2464737" cy="1135273"/>
          </a:xfrm>
          <a:prstGeom prst="rect">
            <a:avLst/>
          </a:prstGeom>
        </p:spPr>
      </p:pic>
      <p:pic>
        <p:nvPicPr>
          <p:cNvPr id="19" name="Picture 18" descr="Image of Instagram logo ">
            <a:extLst>
              <a:ext uri="{FF2B5EF4-FFF2-40B4-BE49-F238E27FC236}">
                <a16:creationId xmlns:a16="http://schemas.microsoft.com/office/drawing/2014/main" id="{B50EF54F-AD53-4AD1-AC6D-EDDC10930257}"/>
              </a:ext>
            </a:extLst>
          </p:cNvPr>
          <p:cNvPicPr>
            <a:picLocks noChangeAspect="1"/>
          </p:cNvPicPr>
          <p:nvPr/>
        </p:nvPicPr>
        <p:blipFill>
          <a:blip r:embed="rId5"/>
          <a:stretch>
            <a:fillRect/>
          </a:stretch>
        </p:blipFill>
        <p:spPr>
          <a:xfrm>
            <a:off x="9450053" y="3207773"/>
            <a:ext cx="1015445" cy="1015445"/>
          </a:xfrm>
          <a:prstGeom prst="rect">
            <a:avLst/>
          </a:prstGeom>
        </p:spPr>
      </p:pic>
      <p:pic>
        <p:nvPicPr>
          <p:cNvPr id="20" name="Picture 19" descr="Image of Skype logo ">
            <a:extLst>
              <a:ext uri="{FF2B5EF4-FFF2-40B4-BE49-F238E27FC236}">
                <a16:creationId xmlns:a16="http://schemas.microsoft.com/office/drawing/2014/main" id="{9DEE6EA9-25E4-44EB-84C6-DE6B3679FB77}"/>
              </a:ext>
            </a:extLst>
          </p:cNvPr>
          <p:cNvPicPr>
            <a:picLocks noChangeAspect="1"/>
          </p:cNvPicPr>
          <p:nvPr/>
        </p:nvPicPr>
        <p:blipFill>
          <a:blip r:embed="rId6"/>
          <a:stretch>
            <a:fillRect/>
          </a:stretch>
        </p:blipFill>
        <p:spPr>
          <a:xfrm>
            <a:off x="685781" y="5275524"/>
            <a:ext cx="1135273" cy="1135273"/>
          </a:xfrm>
          <a:prstGeom prst="rect">
            <a:avLst/>
          </a:prstGeom>
        </p:spPr>
      </p:pic>
      <p:pic>
        <p:nvPicPr>
          <p:cNvPr id="21" name="Picture 20" descr="Image of Twitter logo ">
            <a:extLst>
              <a:ext uri="{FF2B5EF4-FFF2-40B4-BE49-F238E27FC236}">
                <a16:creationId xmlns:a16="http://schemas.microsoft.com/office/drawing/2014/main" id="{397A02CB-59FB-4F34-B488-6ED827103E86}"/>
              </a:ext>
            </a:extLst>
          </p:cNvPr>
          <p:cNvPicPr>
            <a:picLocks noChangeAspect="1"/>
          </p:cNvPicPr>
          <p:nvPr/>
        </p:nvPicPr>
        <p:blipFill>
          <a:blip r:embed="rId7"/>
          <a:stretch>
            <a:fillRect/>
          </a:stretch>
        </p:blipFill>
        <p:spPr>
          <a:xfrm>
            <a:off x="4785941" y="5160504"/>
            <a:ext cx="892777" cy="767345"/>
          </a:xfrm>
          <a:prstGeom prst="rect">
            <a:avLst/>
          </a:prstGeom>
        </p:spPr>
      </p:pic>
      <p:pic>
        <p:nvPicPr>
          <p:cNvPr id="22" name="Picture 21" descr="Image of Tik Tok logo ">
            <a:extLst>
              <a:ext uri="{FF2B5EF4-FFF2-40B4-BE49-F238E27FC236}">
                <a16:creationId xmlns:a16="http://schemas.microsoft.com/office/drawing/2014/main" id="{D7432500-DA54-484C-9551-7C8D0A29CE87}"/>
              </a:ext>
            </a:extLst>
          </p:cNvPr>
          <p:cNvPicPr>
            <a:picLocks noChangeAspect="1"/>
          </p:cNvPicPr>
          <p:nvPr/>
        </p:nvPicPr>
        <p:blipFill rotWithShape="1">
          <a:blip r:embed="rId8"/>
          <a:srcRect l="21982" r="23434" b="3211"/>
          <a:stretch/>
        </p:blipFill>
        <p:spPr>
          <a:xfrm>
            <a:off x="10831063" y="4565197"/>
            <a:ext cx="1034732" cy="964721"/>
          </a:xfrm>
          <a:prstGeom prst="rect">
            <a:avLst/>
          </a:prstGeom>
        </p:spPr>
      </p:pic>
      <p:pic>
        <p:nvPicPr>
          <p:cNvPr id="23" name="Picture 2" descr="Image result for Snapchat Icon">
            <a:hlinkClick r:id="rId9"/>
            <a:extLst>
              <a:ext uri="{FF2B5EF4-FFF2-40B4-BE49-F238E27FC236}">
                <a16:creationId xmlns:a16="http://schemas.microsoft.com/office/drawing/2014/main" id="{08F98FB3-0DF1-46DD-822F-F799817573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88574" y="1603631"/>
            <a:ext cx="1015446" cy="10283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Image of Facebook logo ">
            <a:extLst>
              <a:ext uri="{FF2B5EF4-FFF2-40B4-BE49-F238E27FC236}">
                <a16:creationId xmlns:a16="http://schemas.microsoft.com/office/drawing/2014/main" id="{299FA1CD-4292-4CFB-84F3-D58EC75DE4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42243" y="5102554"/>
            <a:ext cx="825295" cy="825295"/>
          </a:xfrm>
          <a:prstGeom prst="rect">
            <a:avLst/>
          </a:prstGeom>
        </p:spPr>
      </p:pic>
      <p:pic>
        <p:nvPicPr>
          <p:cNvPr id="25" name="Picture 24" descr="Image of What's App logo ">
            <a:extLst>
              <a:ext uri="{FF2B5EF4-FFF2-40B4-BE49-F238E27FC236}">
                <a16:creationId xmlns:a16="http://schemas.microsoft.com/office/drawing/2014/main" id="{1A4BA1AB-101B-4481-8D1F-3271432F861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07333" y="4092903"/>
            <a:ext cx="1009651" cy="1009651"/>
          </a:xfrm>
          <a:prstGeom prst="rect">
            <a:avLst/>
          </a:prstGeom>
        </p:spPr>
      </p:pic>
    </p:spTree>
    <p:extLst>
      <p:ext uri="{BB962C8B-B14F-4D97-AF65-F5344CB8AC3E}">
        <p14:creationId xmlns:p14="http://schemas.microsoft.com/office/powerpoint/2010/main" val="3928211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age showing a graph showing the popular social media channels for digital marketing mix. Showing Linkedin most popular with 92%">
            <a:extLst>
              <a:ext uri="{FF2B5EF4-FFF2-40B4-BE49-F238E27FC236}">
                <a16:creationId xmlns:a16="http://schemas.microsoft.com/office/drawing/2014/main" id="{226CFFF0-B4D3-4EBD-ACC0-AAA58F0BBC55}"/>
              </a:ext>
            </a:extLst>
          </p:cNvPr>
          <p:cNvPicPr/>
          <p:nvPr/>
        </p:nvPicPr>
        <p:blipFill rotWithShape="1">
          <a:blip r:embed="rId3"/>
          <a:srcRect l="13365" t="38529" r="39143" b="20588"/>
          <a:stretch/>
        </p:blipFill>
        <p:spPr bwMode="auto">
          <a:xfrm>
            <a:off x="677447" y="1496510"/>
            <a:ext cx="6229539" cy="4247517"/>
          </a:xfrm>
          <a:prstGeom prst="rect">
            <a:avLst/>
          </a:prstGeom>
          <a:ln>
            <a:noFill/>
          </a:ln>
          <a:extLst>
            <a:ext uri="{53640926-AAD7-44D8-BBD7-CCE9431645EC}">
              <a14:shadowObscured xmlns:a14="http://schemas.microsoft.com/office/drawing/2010/main"/>
            </a:ext>
          </a:extLst>
        </p:spPr>
      </p:pic>
      <p:pic>
        <p:nvPicPr>
          <p:cNvPr id="12" name="Picture 2" descr="LinkedIn - Pricing Info, Posting for Better Results + FAQs">
            <a:extLst>
              <a:ext uri="{FF2B5EF4-FFF2-40B4-BE49-F238E27FC236}">
                <a16:creationId xmlns:a16="http://schemas.microsoft.com/office/drawing/2014/main" id="{ED201546-E1AC-4E8F-9485-CBF6B4C58C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59" t="24420" r="5780" b="24115"/>
          <a:stretch/>
        </p:blipFill>
        <p:spPr bwMode="auto">
          <a:xfrm>
            <a:off x="5323114" y="109964"/>
            <a:ext cx="3942311" cy="1122582"/>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C569C032-A164-457C-BD72-A76EA703FC19}"/>
              </a:ext>
            </a:extLst>
          </p:cNvPr>
          <p:cNvSpPr>
            <a:spLocks noGrp="1"/>
          </p:cNvSpPr>
          <p:nvPr>
            <p:ph type="title"/>
          </p:nvPr>
        </p:nvSpPr>
        <p:spPr>
          <a:xfrm>
            <a:off x="838200" y="365125"/>
            <a:ext cx="10515600" cy="1325563"/>
          </a:xfrm>
        </p:spPr>
        <p:txBody>
          <a:bodyPr/>
          <a:lstStyle/>
          <a:p>
            <a:pPr algn="ctr"/>
            <a:r>
              <a:rPr lang="en-GB" dirty="0"/>
              <a:t>Why use					 ? </a:t>
            </a:r>
          </a:p>
        </p:txBody>
      </p:sp>
      <p:sp>
        <p:nvSpPr>
          <p:cNvPr id="14" name="Rectangle: Rounded Corners 13">
            <a:extLst>
              <a:ext uri="{FF2B5EF4-FFF2-40B4-BE49-F238E27FC236}">
                <a16:creationId xmlns:a16="http://schemas.microsoft.com/office/drawing/2014/main" id="{5BE766CC-7F29-40EE-BAD7-7550D6DC8D9F}"/>
              </a:ext>
            </a:extLst>
          </p:cNvPr>
          <p:cNvSpPr/>
          <p:nvPr/>
        </p:nvSpPr>
        <p:spPr>
          <a:xfrm>
            <a:off x="7355509" y="4626619"/>
            <a:ext cx="4159044" cy="1104974"/>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95% of recruiters use Linkedin for recruitment purposes</a:t>
            </a:r>
          </a:p>
        </p:txBody>
      </p:sp>
      <p:sp>
        <p:nvSpPr>
          <p:cNvPr id="15" name="Rectangle: Rounded Corners 14">
            <a:extLst>
              <a:ext uri="{FF2B5EF4-FFF2-40B4-BE49-F238E27FC236}">
                <a16:creationId xmlns:a16="http://schemas.microsoft.com/office/drawing/2014/main" id="{8DF56AC2-B479-4BCF-9BDA-964F6DD5050E}"/>
              </a:ext>
            </a:extLst>
          </p:cNvPr>
          <p:cNvSpPr/>
          <p:nvPr/>
        </p:nvSpPr>
        <p:spPr>
          <a:xfrm>
            <a:off x="7355509" y="3057320"/>
            <a:ext cx="4159044" cy="1114787"/>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Linkedin is the top online site for professional use</a:t>
            </a:r>
          </a:p>
        </p:txBody>
      </p:sp>
      <p:sp>
        <p:nvSpPr>
          <p:cNvPr id="16" name="Rectangle: Rounded Corners 15">
            <a:extLst>
              <a:ext uri="{FF2B5EF4-FFF2-40B4-BE49-F238E27FC236}">
                <a16:creationId xmlns:a16="http://schemas.microsoft.com/office/drawing/2014/main" id="{05AAD309-D1DC-4D5F-A48A-5CC71A43C869}"/>
              </a:ext>
            </a:extLst>
          </p:cNvPr>
          <p:cNvSpPr/>
          <p:nvPr/>
        </p:nvSpPr>
        <p:spPr>
          <a:xfrm>
            <a:off x="7355509" y="1476596"/>
            <a:ext cx="4159044" cy="1122582"/>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92% of companies use Linkedin as a part of their marketing</a:t>
            </a:r>
          </a:p>
        </p:txBody>
      </p:sp>
    </p:spTree>
    <p:extLst>
      <p:ext uri="{BB962C8B-B14F-4D97-AF65-F5344CB8AC3E}">
        <p14:creationId xmlns:p14="http://schemas.microsoft.com/office/powerpoint/2010/main" val="1494802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1334C2-6344-483C-B6B4-ACA78EF2C44A}"/>
              </a:ext>
            </a:extLst>
          </p:cNvPr>
          <p:cNvSpPr txBox="1"/>
          <p:nvPr/>
        </p:nvSpPr>
        <p:spPr>
          <a:xfrm>
            <a:off x="1115209" y="576404"/>
            <a:ext cx="9961581" cy="2708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How to create</a:t>
            </a:r>
            <a:r>
              <a:rPr lang="en-GB" sz="6000" b="1" kern="0" spc="-120" dirty="0">
                <a:solidFill>
                  <a:prstClr val="white"/>
                </a:solidFill>
                <a:latin typeface="Arial" panose="020B0604020202020204" pitchFamily="34" charset="0"/>
                <a:cs typeface="Arial" panose="020B0604020202020204" pitchFamily="34" charset="0"/>
              </a:rPr>
              <a:t> a LinkedIn profile </a:t>
            </a:r>
            <a:endPar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63DD05DF-B798-4C83-A2F8-E51475E042CC}"/>
              </a:ext>
            </a:extLst>
          </p:cNvPr>
          <p:cNvSpPr/>
          <p:nvPr/>
        </p:nvSpPr>
        <p:spPr>
          <a:xfrm>
            <a:off x="729449" y="3999947"/>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Arial MT Lt"/>
              </a:rPr>
              <a:t>Simple, just fill in a form?</a:t>
            </a:r>
            <a:endParaRPr kumimoji="0" lang="en-GB" sz="2400" b="0" i="0" u="none" strike="noStrike" kern="1200" cap="none" spc="0" normalizeH="0" baseline="0" noProof="0" dirty="0">
              <a:ln>
                <a:noFill/>
              </a:ln>
              <a:solidFill>
                <a:prstClr val="black"/>
              </a:solidFill>
              <a:effectLst/>
              <a:uLnTx/>
              <a:uFillTx/>
              <a:latin typeface="Arial MT Lt"/>
              <a:ea typeface="+mn-ea"/>
              <a:cs typeface="+mn-cs"/>
            </a:endParaRPr>
          </a:p>
        </p:txBody>
      </p:sp>
    </p:spTree>
    <p:extLst>
      <p:ext uri="{BB962C8B-B14F-4D97-AF65-F5344CB8AC3E}">
        <p14:creationId xmlns:p14="http://schemas.microsoft.com/office/powerpoint/2010/main" val="361991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Pop art pop speech white background">
            <a:extLst>
              <a:ext uri="{FF2B5EF4-FFF2-40B4-BE49-F238E27FC236}">
                <a16:creationId xmlns:a16="http://schemas.microsoft.com/office/drawing/2014/main" id="{551C828D-4B64-4936-A813-6194FDEDF9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722" b="13611"/>
          <a:stretch/>
        </p:blipFill>
        <p:spPr bwMode="auto">
          <a:xfrm rot="724708">
            <a:off x="4699826" y="2268895"/>
            <a:ext cx="2802185" cy="2320209"/>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931AF408-4E5B-46DA-83AB-C4CA41F6EED1}"/>
              </a:ext>
            </a:extLst>
          </p:cNvPr>
          <p:cNvSpPr>
            <a:spLocks noGrp="1"/>
          </p:cNvSpPr>
          <p:nvPr>
            <p:ph type="title"/>
          </p:nvPr>
        </p:nvSpPr>
        <p:spPr>
          <a:xfrm>
            <a:off x="838200" y="365125"/>
            <a:ext cx="10515600" cy="1325563"/>
          </a:xfrm>
        </p:spPr>
        <p:txBody>
          <a:bodyPr/>
          <a:lstStyle/>
          <a:p>
            <a:pPr algn="ctr"/>
            <a:r>
              <a:rPr lang="en-GB" dirty="0"/>
              <a:t>Profile Headline</a:t>
            </a:r>
          </a:p>
        </p:txBody>
      </p:sp>
      <p:sp>
        <p:nvSpPr>
          <p:cNvPr id="13" name="Rectangle: Rounded Corners 12">
            <a:extLst>
              <a:ext uri="{FF2B5EF4-FFF2-40B4-BE49-F238E27FC236}">
                <a16:creationId xmlns:a16="http://schemas.microsoft.com/office/drawing/2014/main" id="{72DC2925-0340-42BE-8726-C55899C70308}"/>
              </a:ext>
            </a:extLst>
          </p:cNvPr>
          <p:cNvSpPr/>
          <p:nvPr/>
        </p:nvSpPr>
        <p:spPr>
          <a:xfrm rot="199703">
            <a:off x="304315" y="4668732"/>
            <a:ext cx="5555514" cy="997158"/>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200" dirty="0">
                <a:solidFill>
                  <a:schemeClr val="bg1"/>
                </a:solidFill>
              </a:rPr>
              <a:t>Ambitious </a:t>
            </a:r>
            <a:r>
              <a:rPr lang="en-GB" sz="2200" b="1" dirty="0">
                <a:solidFill>
                  <a:schemeClr val="bg1"/>
                </a:solidFill>
              </a:rPr>
              <a:t>student</a:t>
            </a:r>
            <a:r>
              <a:rPr lang="en-GB" sz="2200" dirty="0">
                <a:solidFill>
                  <a:schemeClr val="bg1"/>
                </a:solidFill>
              </a:rPr>
              <a:t> seeking marketing  apprenticeship</a:t>
            </a:r>
          </a:p>
        </p:txBody>
      </p:sp>
      <p:sp>
        <p:nvSpPr>
          <p:cNvPr id="14" name="Rectangle: Rounded Corners 13">
            <a:extLst>
              <a:ext uri="{FF2B5EF4-FFF2-40B4-BE49-F238E27FC236}">
                <a16:creationId xmlns:a16="http://schemas.microsoft.com/office/drawing/2014/main" id="{E9516F51-3114-457F-BEE6-EB3F01BC3F96}"/>
              </a:ext>
            </a:extLst>
          </p:cNvPr>
          <p:cNvSpPr/>
          <p:nvPr/>
        </p:nvSpPr>
        <p:spPr>
          <a:xfrm rot="478071">
            <a:off x="6483429" y="1569763"/>
            <a:ext cx="5550598" cy="997159"/>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200" dirty="0">
                <a:solidFill>
                  <a:schemeClr val="bg1"/>
                </a:solidFill>
              </a:rPr>
              <a:t>Health management </a:t>
            </a:r>
            <a:r>
              <a:rPr lang="en-GB" sz="2200" b="1" dirty="0">
                <a:solidFill>
                  <a:schemeClr val="bg1"/>
                </a:solidFill>
              </a:rPr>
              <a:t>student</a:t>
            </a:r>
            <a:r>
              <a:rPr lang="en-GB" sz="2200" dirty="0">
                <a:solidFill>
                  <a:schemeClr val="bg1"/>
                </a:solidFill>
              </a:rPr>
              <a:t> aspiring to be a leader in health</a:t>
            </a:r>
          </a:p>
        </p:txBody>
      </p:sp>
      <p:sp>
        <p:nvSpPr>
          <p:cNvPr id="15" name="Rectangle: Rounded Corners 14">
            <a:extLst>
              <a:ext uri="{FF2B5EF4-FFF2-40B4-BE49-F238E27FC236}">
                <a16:creationId xmlns:a16="http://schemas.microsoft.com/office/drawing/2014/main" id="{8D6810CF-56AD-43F4-90A1-CAAA70F99621}"/>
              </a:ext>
            </a:extLst>
          </p:cNvPr>
          <p:cNvSpPr/>
          <p:nvPr/>
        </p:nvSpPr>
        <p:spPr>
          <a:xfrm rot="21285915">
            <a:off x="315016" y="1440152"/>
            <a:ext cx="5532986" cy="1019332"/>
          </a:xfrm>
          <a:prstGeom prst="roundRect">
            <a:avLst/>
          </a:prstGeom>
          <a:solidFill>
            <a:srgbClr val="9C5FB5"/>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200" dirty="0">
                <a:solidFill>
                  <a:schemeClr val="bg1"/>
                </a:solidFill>
              </a:rPr>
              <a:t>Marketing </a:t>
            </a:r>
            <a:r>
              <a:rPr lang="en-GB" sz="2200" b="1" dirty="0">
                <a:solidFill>
                  <a:schemeClr val="bg1"/>
                </a:solidFill>
              </a:rPr>
              <a:t>student</a:t>
            </a:r>
            <a:r>
              <a:rPr lang="en-GB" sz="2200" dirty="0">
                <a:solidFill>
                  <a:schemeClr val="bg1"/>
                </a:solidFill>
              </a:rPr>
              <a:t> seeking a social media internship</a:t>
            </a:r>
          </a:p>
        </p:txBody>
      </p:sp>
      <p:sp>
        <p:nvSpPr>
          <p:cNvPr id="16" name="Rectangle: Rounded Corners 15">
            <a:extLst>
              <a:ext uri="{FF2B5EF4-FFF2-40B4-BE49-F238E27FC236}">
                <a16:creationId xmlns:a16="http://schemas.microsoft.com/office/drawing/2014/main" id="{9E95F6E5-6BA1-40DA-8D43-C53507845200}"/>
              </a:ext>
            </a:extLst>
          </p:cNvPr>
          <p:cNvSpPr/>
          <p:nvPr/>
        </p:nvSpPr>
        <p:spPr>
          <a:xfrm rot="21401837">
            <a:off x="6501635" y="4670103"/>
            <a:ext cx="5550598" cy="997158"/>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200" dirty="0">
                <a:solidFill>
                  <a:schemeClr val="bg1"/>
                </a:solidFill>
              </a:rPr>
              <a:t>Sales Management </a:t>
            </a:r>
            <a:r>
              <a:rPr lang="en-GB" sz="2200" b="1" dirty="0">
                <a:solidFill>
                  <a:schemeClr val="bg1"/>
                </a:solidFill>
              </a:rPr>
              <a:t>student</a:t>
            </a:r>
            <a:r>
              <a:rPr lang="en-GB" sz="2200" dirty="0">
                <a:solidFill>
                  <a:schemeClr val="bg1"/>
                </a:solidFill>
              </a:rPr>
              <a:t>, graduating in June 2020, seeking full-time position</a:t>
            </a:r>
          </a:p>
        </p:txBody>
      </p:sp>
    </p:spTree>
    <p:extLst>
      <p:ext uri="{BB962C8B-B14F-4D97-AF65-F5344CB8AC3E}">
        <p14:creationId xmlns:p14="http://schemas.microsoft.com/office/powerpoint/2010/main" val="4192793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4">
      <a:dk1>
        <a:sysClr val="windowText" lastClr="000000"/>
      </a:dk1>
      <a:lt1>
        <a:sysClr val="window" lastClr="FFFFFF"/>
      </a:lt1>
      <a:dk2>
        <a:srgbClr val="44546A"/>
      </a:dk2>
      <a:lt2>
        <a:srgbClr val="E7E6E6"/>
      </a:lt2>
      <a:accent1>
        <a:srgbClr val="4472C4"/>
      </a:accent1>
      <a:accent2>
        <a:srgbClr val="70AD47"/>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e9ee432-0e1b-47be-908a-5d8697065c14">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199EC0106CD24C9E494FE677B99E76" ma:contentTypeVersion="12" ma:contentTypeDescription="Create a new document." ma:contentTypeScope="" ma:versionID="7d27de631b135d17277fd3e00c879fa1">
  <xsd:schema xmlns:xsd="http://www.w3.org/2001/XMLSchema" xmlns:xs="http://www.w3.org/2001/XMLSchema" xmlns:p="http://schemas.microsoft.com/office/2006/metadata/properties" xmlns:ns2="21ede475-8dd6-476c-9b3d-8a2310c3645b" xmlns:ns3="ce9ee432-0e1b-47be-908a-5d8697065c14" targetNamespace="http://schemas.microsoft.com/office/2006/metadata/properties" ma:root="true" ma:fieldsID="e1eea30642e6687358e877b4693c6e2b" ns2:_="" ns3:_="">
    <xsd:import namespace="21ede475-8dd6-476c-9b3d-8a2310c3645b"/>
    <xsd:import namespace="ce9ee432-0e1b-47be-908a-5d8697065c1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de475-8dd6-476c-9b3d-8a2310c364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9ee432-0e1b-47be-908a-5d8697065c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ACB49D-F4C4-4BAA-A3D5-15878D9B1F32}">
  <ds:schemaRefs>
    <ds:schemaRef ds:uri="http://schemas.microsoft.com/office/2006/metadata/properties"/>
    <ds:schemaRef ds:uri="http://schemas.microsoft.com/office/infopath/2007/PartnerControls"/>
    <ds:schemaRef ds:uri="ce9ee432-0e1b-47be-908a-5d8697065c14"/>
  </ds:schemaRefs>
</ds:datastoreItem>
</file>

<file path=customXml/itemProps2.xml><?xml version="1.0" encoding="utf-8"?>
<ds:datastoreItem xmlns:ds="http://schemas.openxmlformats.org/officeDocument/2006/customXml" ds:itemID="{B298AA3A-1E0A-4C49-8B07-9998A5AC38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de475-8dd6-476c-9b3d-8a2310c3645b"/>
    <ds:schemaRef ds:uri="ce9ee432-0e1b-47be-908a-5d869706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DE459A-B9D2-413D-9A99-F1A206E92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2293</TotalTime>
  <Words>2182</Words>
  <Application>Microsoft Office PowerPoint</Application>
  <PresentationFormat>Widescreen</PresentationFormat>
  <Paragraphs>230</Paragraphs>
  <Slides>18</Slides>
  <Notes>16</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18</vt:i4>
      </vt:variant>
    </vt:vector>
  </HeadingPairs>
  <TitlesOfParts>
    <vt:vector size="25" baseType="lpstr">
      <vt:lpstr>Arial</vt:lpstr>
      <vt:lpstr>Arial MT Lt</vt:lpstr>
      <vt:lpstr>Calibri</vt:lpstr>
      <vt:lpstr>Office Theme</vt:lpstr>
      <vt:lpstr>Custom Design</vt:lpstr>
      <vt:lpstr>1_Custom Design</vt:lpstr>
      <vt:lpstr>3_Custom Design</vt:lpstr>
      <vt:lpstr>Social Media Learning about LinkedIn</vt:lpstr>
      <vt:lpstr>Want this resource in another format?</vt:lpstr>
      <vt:lpstr>Help us to help you! </vt:lpstr>
      <vt:lpstr>PowerPoint Presentation</vt:lpstr>
      <vt:lpstr>PowerPoint Presentation</vt:lpstr>
      <vt:lpstr>PowerPoint Presentation</vt:lpstr>
      <vt:lpstr>Why use      ? </vt:lpstr>
      <vt:lpstr>PowerPoint Presentation</vt:lpstr>
      <vt:lpstr>Profile Headline</vt:lpstr>
      <vt:lpstr>PowerPoint Presentation</vt:lpstr>
      <vt:lpstr>PowerPoint Presentation</vt:lpstr>
      <vt:lpstr>PowerPoint Presentation</vt:lpstr>
      <vt:lpstr>PowerPoint Presentation</vt:lpstr>
      <vt:lpstr>PowerPoint Presentation</vt:lpstr>
      <vt:lpstr>PowerPoint Presentation</vt:lpstr>
      <vt:lpstr>Activity Create your profile</vt:lpstr>
      <vt:lpstr>Don’t forget to complete our survey!</vt:lpstr>
      <vt:lpstr>Social Media  Learning about LinkedIn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Pearce</dc:creator>
  <cp:lastModifiedBy>Colleen Galley</cp:lastModifiedBy>
  <cp:revision>81</cp:revision>
  <dcterms:created xsi:type="dcterms:W3CDTF">2019-09-11T07:44:27Z</dcterms:created>
  <dcterms:modified xsi:type="dcterms:W3CDTF">2022-08-01T15:31:02Z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0x010100B2199EC0106CD24C9E494FE677B99E76</vt:lpwstr>
  </property>
  <property fmtid="{D5CDD505-2E9C-101B-9397-08002B2CF9AE}" pid="3" name="Order">
    <vt:r8>1031500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