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8" r:id="rId6"/>
    <p:sldMasterId id="2147483672" r:id="rId7"/>
    <p:sldMasterId id="2147483679" r:id="rId8"/>
  </p:sldMasterIdLst>
  <p:notesMasterIdLst>
    <p:notesMasterId r:id="rId32"/>
  </p:notesMasterIdLst>
  <p:sldIdLst>
    <p:sldId id="257" r:id="rId9"/>
    <p:sldId id="481" r:id="rId10"/>
    <p:sldId id="468" r:id="rId11"/>
    <p:sldId id="563" r:id="rId12"/>
    <p:sldId id="448" r:id="rId13"/>
    <p:sldId id="564" r:id="rId14"/>
    <p:sldId id="565" r:id="rId15"/>
    <p:sldId id="566" r:id="rId16"/>
    <p:sldId id="567" r:id="rId17"/>
    <p:sldId id="568" r:id="rId18"/>
    <p:sldId id="569" r:id="rId19"/>
    <p:sldId id="571" r:id="rId20"/>
    <p:sldId id="572" r:id="rId21"/>
    <p:sldId id="573" r:id="rId22"/>
    <p:sldId id="574" r:id="rId23"/>
    <p:sldId id="575" r:id="rId24"/>
    <p:sldId id="576" r:id="rId25"/>
    <p:sldId id="577" r:id="rId26"/>
    <p:sldId id="578" r:id="rId27"/>
    <p:sldId id="579" r:id="rId28"/>
    <p:sldId id="580" r:id="rId29"/>
    <p:sldId id="582" r:id="rId30"/>
    <p:sldId id="5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ce Dial" initials="GD" lastIdx="1" clrIdx="0">
    <p:extLst>
      <p:ext uri="{19B8F6BF-5375-455C-9EA6-DF929625EA0E}">
        <p15:presenceInfo xmlns:p15="http://schemas.microsoft.com/office/powerpoint/2012/main" userId="S::grace.dial@northampton.ac.uk::936193a1-3f8b-4a14-a1af-3f758e788f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9A6CA8"/>
    <a:srgbClr val="A53959"/>
    <a:srgbClr val="72087A"/>
    <a:srgbClr val="E93752"/>
    <a:srgbClr val="CC0099"/>
    <a:srgbClr val="800080"/>
    <a:srgbClr val="990099"/>
    <a:srgbClr val="660033"/>
    <a:srgbClr val="6B35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70820-CE1D-47F3-9BDD-C462409EE219}" v="6" dt="2020-11-09T16:18:51.8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85529" autoAdjust="0"/>
  </p:normalViewPr>
  <p:slideViewPr>
    <p:cSldViewPr snapToGrid="0">
      <p:cViewPr varScale="1">
        <p:scale>
          <a:sx n="61" d="100"/>
          <a:sy n="61" d="100"/>
        </p:scale>
        <p:origin x="10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hapman" userId="816af3fd-68a4-4ce6-ad5d-4f6db6abff7c" providerId="ADAL" clId="{FA79EE5F-293E-450E-B047-159161517D52}"/>
    <pc:docChg chg="undo custSel delSld modSld">
      <pc:chgData name="Simon Chapman" userId="816af3fd-68a4-4ce6-ad5d-4f6db6abff7c" providerId="ADAL" clId="{FA79EE5F-293E-450E-B047-159161517D52}" dt="2020-10-08T08:35:10.002" v="591" actId="208"/>
      <pc:docMkLst>
        <pc:docMk/>
      </pc:docMkLst>
      <pc:sldChg chg="modSp modNotesTx">
        <pc:chgData name="Simon Chapman" userId="816af3fd-68a4-4ce6-ad5d-4f6db6abff7c" providerId="ADAL" clId="{FA79EE5F-293E-450E-B047-159161517D52}" dt="2020-10-08T08:24:18.003" v="292" actId="962"/>
        <pc:sldMkLst>
          <pc:docMk/>
          <pc:sldMk cId="1914254657" sldId="566"/>
        </pc:sldMkLst>
        <pc:picChg chg="mod">
          <ac:chgData name="Simon Chapman" userId="816af3fd-68a4-4ce6-ad5d-4f6db6abff7c" providerId="ADAL" clId="{FA79EE5F-293E-450E-B047-159161517D52}" dt="2020-10-08T08:24:18.003" v="292" actId="962"/>
          <ac:picMkLst>
            <pc:docMk/>
            <pc:sldMk cId="1914254657" sldId="566"/>
            <ac:picMk id="1026" creationId="{06F73DA1-AD8E-407C-9A8B-F48E79063B4C}"/>
          </ac:picMkLst>
        </pc:picChg>
      </pc:sldChg>
      <pc:sldChg chg="addSp delSp modSp">
        <pc:chgData name="Simon Chapman" userId="816af3fd-68a4-4ce6-ad5d-4f6db6abff7c" providerId="ADAL" clId="{FA79EE5F-293E-450E-B047-159161517D52}" dt="2020-10-08T08:27:40.657" v="321" actId="1076"/>
        <pc:sldMkLst>
          <pc:docMk/>
          <pc:sldMk cId="1494802664" sldId="568"/>
        </pc:sldMkLst>
        <pc:spChg chg="mod">
          <ac:chgData name="Simon Chapman" userId="816af3fd-68a4-4ce6-ad5d-4f6db6abff7c" providerId="ADAL" clId="{FA79EE5F-293E-450E-B047-159161517D52}" dt="2020-10-08T08:25:09.053" v="303" actId="113"/>
          <ac:spMkLst>
            <pc:docMk/>
            <pc:sldMk cId="1494802664" sldId="568"/>
            <ac:spMk id="2" creationId="{E223A2CD-5B56-475C-B7A7-018CDADF7E68}"/>
          </ac:spMkLst>
        </pc:spChg>
        <pc:spChg chg="del">
          <ac:chgData name="Simon Chapman" userId="816af3fd-68a4-4ce6-ad5d-4f6db6abff7c" providerId="ADAL" clId="{FA79EE5F-293E-450E-B047-159161517D52}" dt="2020-10-08T08:25:12.814" v="304" actId="478"/>
          <ac:spMkLst>
            <pc:docMk/>
            <pc:sldMk cId="1494802664" sldId="568"/>
            <ac:spMk id="3" creationId="{090B35D6-CAB4-4F75-87D8-570023F42089}"/>
          </ac:spMkLst>
        </pc:spChg>
        <pc:spChg chg="mod">
          <ac:chgData name="Simon Chapman" userId="816af3fd-68a4-4ce6-ad5d-4f6db6abff7c" providerId="ADAL" clId="{FA79EE5F-293E-450E-B047-159161517D52}" dt="2020-10-08T08:27:40.657" v="321" actId="1076"/>
          <ac:spMkLst>
            <pc:docMk/>
            <pc:sldMk cId="1494802664" sldId="568"/>
            <ac:spMk id="5" creationId="{6ECC5959-2B68-40A7-BAF9-46EE842BDA4A}"/>
          </ac:spMkLst>
        </pc:spChg>
        <pc:spChg chg="add del mod">
          <ac:chgData name="Simon Chapman" userId="816af3fd-68a4-4ce6-ad5d-4f6db6abff7c" providerId="ADAL" clId="{FA79EE5F-293E-450E-B047-159161517D52}" dt="2020-10-08T08:25:16.271" v="305" actId="478"/>
          <ac:spMkLst>
            <pc:docMk/>
            <pc:sldMk cId="1494802664" sldId="568"/>
            <ac:spMk id="6" creationId="{2223C71C-C957-4398-8947-25E7A2217AB8}"/>
          </ac:spMkLst>
        </pc:spChg>
        <pc:spChg chg="mod">
          <ac:chgData name="Simon Chapman" userId="816af3fd-68a4-4ce6-ad5d-4f6db6abff7c" providerId="ADAL" clId="{FA79EE5F-293E-450E-B047-159161517D52}" dt="2020-10-08T08:27:40.657" v="321" actId="1076"/>
          <ac:spMkLst>
            <pc:docMk/>
            <pc:sldMk cId="1494802664" sldId="568"/>
            <ac:spMk id="7" creationId="{7FC701EB-DA8E-47FF-AA32-2BF883AE0183}"/>
          </ac:spMkLst>
        </pc:spChg>
        <pc:spChg chg="mod">
          <ac:chgData name="Simon Chapman" userId="816af3fd-68a4-4ce6-ad5d-4f6db6abff7c" providerId="ADAL" clId="{FA79EE5F-293E-450E-B047-159161517D52}" dt="2020-10-08T08:27:40.657" v="321" actId="1076"/>
          <ac:spMkLst>
            <pc:docMk/>
            <pc:sldMk cId="1494802664" sldId="568"/>
            <ac:spMk id="8" creationId="{0EB42360-A8B6-4882-8410-C892DF8AF563}"/>
          </ac:spMkLst>
        </pc:spChg>
        <pc:spChg chg="mod">
          <ac:chgData name="Simon Chapman" userId="816af3fd-68a4-4ce6-ad5d-4f6db6abff7c" providerId="ADAL" clId="{FA79EE5F-293E-450E-B047-159161517D52}" dt="2020-10-08T08:27:40.657" v="321" actId="1076"/>
          <ac:spMkLst>
            <pc:docMk/>
            <pc:sldMk cId="1494802664" sldId="568"/>
            <ac:spMk id="9" creationId="{63DF2C8A-3910-493E-BD1B-763B2A37B9CD}"/>
          </ac:spMkLst>
        </pc:spChg>
      </pc:sldChg>
      <pc:sldChg chg="addSp delSp modSp">
        <pc:chgData name="Simon Chapman" userId="816af3fd-68a4-4ce6-ad5d-4f6db6abff7c" providerId="ADAL" clId="{FA79EE5F-293E-450E-B047-159161517D52}" dt="2020-10-08T08:31:26.446" v="555" actId="207"/>
        <pc:sldMkLst>
          <pc:docMk/>
          <pc:sldMk cId="1179193048" sldId="569"/>
        </pc:sldMkLst>
        <pc:spChg chg="mod">
          <ac:chgData name="Simon Chapman" userId="816af3fd-68a4-4ce6-ad5d-4f6db6abff7c" providerId="ADAL" clId="{FA79EE5F-293E-450E-B047-159161517D52}" dt="2020-10-08T08:30:40.646" v="546" actId="20577"/>
          <ac:spMkLst>
            <pc:docMk/>
            <pc:sldMk cId="1179193048" sldId="569"/>
            <ac:spMk id="2" creationId="{E223A2CD-5B56-475C-B7A7-018CDADF7E68}"/>
          </ac:spMkLst>
        </pc:spChg>
        <pc:spChg chg="del mod">
          <ac:chgData name="Simon Chapman" userId="816af3fd-68a4-4ce6-ad5d-4f6db6abff7c" providerId="ADAL" clId="{FA79EE5F-293E-450E-B047-159161517D52}" dt="2020-10-08T08:30:28.599" v="520" actId="478"/>
          <ac:spMkLst>
            <pc:docMk/>
            <pc:sldMk cId="1179193048" sldId="569"/>
            <ac:spMk id="3" creationId="{090B35D6-CAB4-4F75-87D8-570023F42089}"/>
          </ac:spMkLst>
        </pc:spChg>
        <pc:spChg chg="add del">
          <ac:chgData name="Simon Chapman" userId="816af3fd-68a4-4ce6-ad5d-4f6db6abff7c" providerId="ADAL" clId="{FA79EE5F-293E-450E-B047-159161517D52}" dt="2020-10-08T08:28:15.503" v="336"/>
          <ac:spMkLst>
            <pc:docMk/>
            <pc:sldMk cId="1179193048" sldId="569"/>
            <ac:spMk id="6" creationId="{37754B77-4DF0-461C-A7E7-BA66885342D3}"/>
          </ac:spMkLst>
        </pc:spChg>
        <pc:spChg chg="add mod">
          <ac:chgData name="Simon Chapman" userId="816af3fd-68a4-4ce6-ad5d-4f6db6abff7c" providerId="ADAL" clId="{FA79EE5F-293E-450E-B047-159161517D52}" dt="2020-10-08T08:30:45.631" v="547" actId="1076"/>
          <ac:spMkLst>
            <pc:docMk/>
            <pc:sldMk cId="1179193048" sldId="569"/>
            <ac:spMk id="7" creationId="{6052AD8E-4F51-4A30-8DE4-8C24E6BACFAB}"/>
          </ac:spMkLst>
        </pc:spChg>
        <pc:spChg chg="add mod">
          <ac:chgData name="Simon Chapman" userId="816af3fd-68a4-4ce6-ad5d-4f6db6abff7c" providerId="ADAL" clId="{FA79EE5F-293E-450E-B047-159161517D52}" dt="2020-10-08T08:31:14.547" v="553" actId="207"/>
          <ac:spMkLst>
            <pc:docMk/>
            <pc:sldMk cId="1179193048" sldId="569"/>
            <ac:spMk id="9" creationId="{DC63F8EE-F42A-43DD-87C5-22A0B8B90B54}"/>
          </ac:spMkLst>
        </pc:spChg>
        <pc:spChg chg="add mod">
          <ac:chgData name="Simon Chapman" userId="816af3fd-68a4-4ce6-ad5d-4f6db6abff7c" providerId="ADAL" clId="{FA79EE5F-293E-450E-B047-159161517D52}" dt="2020-10-08T08:31:26.446" v="555" actId="207"/>
          <ac:spMkLst>
            <pc:docMk/>
            <pc:sldMk cId="1179193048" sldId="569"/>
            <ac:spMk id="10" creationId="{E2AA08F7-D91C-4C5A-B9A3-6F14A032164B}"/>
          </ac:spMkLst>
        </pc:spChg>
        <pc:spChg chg="add del mod">
          <ac:chgData name="Simon Chapman" userId="816af3fd-68a4-4ce6-ad5d-4f6db6abff7c" providerId="ADAL" clId="{FA79EE5F-293E-450E-B047-159161517D52}" dt="2020-10-08T08:30:31.583" v="521" actId="478"/>
          <ac:spMkLst>
            <pc:docMk/>
            <pc:sldMk cId="1179193048" sldId="569"/>
            <ac:spMk id="11" creationId="{B8602BD0-9B64-4FB7-954D-236DB02449FC}"/>
          </ac:spMkLst>
        </pc:spChg>
        <pc:picChg chg="mod">
          <ac:chgData name="Simon Chapman" userId="816af3fd-68a4-4ce6-ad5d-4f6db6abff7c" providerId="ADAL" clId="{FA79EE5F-293E-450E-B047-159161517D52}" dt="2020-10-08T08:31:04.860" v="551" actId="14100"/>
          <ac:picMkLst>
            <pc:docMk/>
            <pc:sldMk cId="1179193048" sldId="569"/>
            <ac:picMk id="8" creationId="{1607BE49-7D8F-4C2E-AEFB-A367F6296F44}"/>
          </ac:picMkLst>
        </pc:picChg>
      </pc:sldChg>
      <pc:sldChg chg="addSp modSp modNotesTx">
        <pc:chgData name="Simon Chapman" userId="816af3fd-68a4-4ce6-ad5d-4f6db6abff7c" providerId="ADAL" clId="{FA79EE5F-293E-450E-B047-159161517D52}" dt="2020-10-08T08:33:45.267" v="585" actId="1076"/>
        <pc:sldMkLst>
          <pc:docMk/>
          <pc:sldMk cId="1668610040" sldId="571"/>
        </pc:sldMkLst>
        <pc:spChg chg="mod">
          <ac:chgData name="Simon Chapman" userId="816af3fd-68a4-4ce6-ad5d-4f6db6abff7c" providerId="ADAL" clId="{FA79EE5F-293E-450E-B047-159161517D52}" dt="2020-10-08T08:33:37.301" v="584" actId="1076"/>
          <ac:spMkLst>
            <pc:docMk/>
            <pc:sldMk cId="1668610040" sldId="571"/>
            <ac:spMk id="10" creationId="{069E6565-9BF1-43E9-A784-D279A90B5BB1}"/>
          </ac:spMkLst>
        </pc:spChg>
        <pc:picChg chg="mod">
          <ac:chgData name="Simon Chapman" userId="816af3fd-68a4-4ce6-ad5d-4f6db6abff7c" providerId="ADAL" clId="{FA79EE5F-293E-450E-B047-159161517D52}" dt="2020-10-08T08:33:45.267" v="585" actId="1076"/>
          <ac:picMkLst>
            <pc:docMk/>
            <pc:sldMk cId="1668610040" sldId="571"/>
            <ac:picMk id="5" creationId="{B403737D-9A9B-4300-B822-527A7CA4A843}"/>
          </ac:picMkLst>
        </pc:picChg>
        <pc:picChg chg="add mod">
          <ac:chgData name="Simon Chapman" userId="816af3fd-68a4-4ce6-ad5d-4f6db6abff7c" providerId="ADAL" clId="{FA79EE5F-293E-450E-B047-159161517D52}" dt="2020-10-08T08:33:16.212" v="582" actId="1076"/>
          <ac:picMkLst>
            <pc:docMk/>
            <pc:sldMk cId="1668610040" sldId="571"/>
            <ac:picMk id="7" creationId="{F2FD8C98-8538-4977-B6E0-4E607AA5677D}"/>
          </ac:picMkLst>
        </pc:picChg>
      </pc:sldChg>
      <pc:sldChg chg="delCm modCm">
        <pc:chgData name="Simon Chapman" userId="816af3fd-68a4-4ce6-ad5d-4f6db6abff7c" providerId="ADAL" clId="{FA79EE5F-293E-450E-B047-159161517D52}" dt="2020-10-08T08:34:06.309" v="587"/>
        <pc:sldMkLst>
          <pc:docMk/>
          <pc:sldMk cId="2400775102" sldId="572"/>
        </pc:sldMkLst>
      </pc:sldChg>
      <pc:sldChg chg="modSp">
        <pc:chgData name="Simon Chapman" userId="816af3fd-68a4-4ce6-ad5d-4f6db6abff7c" providerId="ADAL" clId="{FA79EE5F-293E-450E-B047-159161517D52}" dt="2020-10-08T08:34:27.915" v="588" actId="20577"/>
        <pc:sldMkLst>
          <pc:docMk/>
          <pc:sldMk cId="2547679176" sldId="573"/>
        </pc:sldMkLst>
        <pc:spChg chg="mod">
          <ac:chgData name="Simon Chapman" userId="816af3fd-68a4-4ce6-ad5d-4f6db6abff7c" providerId="ADAL" clId="{FA79EE5F-293E-450E-B047-159161517D52}" dt="2020-10-08T08:34:27.915" v="588" actId="20577"/>
          <ac:spMkLst>
            <pc:docMk/>
            <pc:sldMk cId="2547679176" sldId="573"/>
            <ac:spMk id="5" creationId="{F93F7F59-0CF3-4BBC-A7AD-4BCC2A3170C8}"/>
          </ac:spMkLst>
        </pc:spChg>
      </pc:sldChg>
      <pc:sldChg chg="modSp">
        <pc:chgData name="Simon Chapman" userId="816af3fd-68a4-4ce6-ad5d-4f6db6abff7c" providerId="ADAL" clId="{FA79EE5F-293E-450E-B047-159161517D52}" dt="2020-10-08T08:35:10.002" v="591" actId="208"/>
        <pc:sldMkLst>
          <pc:docMk/>
          <pc:sldMk cId="2693783952" sldId="574"/>
        </pc:sldMkLst>
        <pc:spChg chg="mod">
          <ac:chgData name="Simon Chapman" userId="816af3fd-68a4-4ce6-ad5d-4f6db6abff7c" providerId="ADAL" clId="{FA79EE5F-293E-450E-B047-159161517D52}" dt="2020-10-08T08:34:37.285" v="589" actId="113"/>
          <ac:spMkLst>
            <pc:docMk/>
            <pc:sldMk cId="2693783952" sldId="574"/>
            <ac:spMk id="5" creationId="{6ECC5959-2B68-40A7-BAF9-46EE842BDA4A}"/>
          </ac:spMkLst>
        </pc:spChg>
        <pc:spChg chg="mod">
          <ac:chgData name="Simon Chapman" userId="816af3fd-68a4-4ce6-ad5d-4f6db6abff7c" providerId="ADAL" clId="{FA79EE5F-293E-450E-B047-159161517D52}" dt="2020-10-08T08:35:10.002" v="591" actId="208"/>
          <ac:spMkLst>
            <pc:docMk/>
            <pc:sldMk cId="2693783952" sldId="574"/>
            <ac:spMk id="7" creationId="{7FC701EB-DA8E-47FF-AA32-2BF883AE0183}"/>
          </ac:spMkLst>
        </pc:spChg>
        <pc:spChg chg="mod">
          <ac:chgData name="Simon Chapman" userId="816af3fd-68a4-4ce6-ad5d-4f6db6abff7c" providerId="ADAL" clId="{FA79EE5F-293E-450E-B047-159161517D52}" dt="2020-10-08T08:35:05.229" v="590" actId="208"/>
          <ac:spMkLst>
            <pc:docMk/>
            <pc:sldMk cId="2693783952" sldId="574"/>
            <ac:spMk id="8" creationId="{0EB42360-A8B6-4882-8410-C892DF8AF563}"/>
          </ac:spMkLst>
        </pc:spChg>
      </pc:sldChg>
    </pc:docChg>
  </pc:docChgLst>
  <pc:docChgLst>
    <pc:chgData name="Simon Chapman" userId="816af3fd-68a4-4ce6-ad5d-4f6db6abff7c" providerId="ADAL" clId="{88A0EEF8-9874-4905-B75D-78D11EBB0F63}"/>
    <pc:docChg chg="undo custSel modSld">
      <pc:chgData name="Simon Chapman" userId="816af3fd-68a4-4ce6-ad5d-4f6db6abff7c" providerId="ADAL" clId="{88A0EEF8-9874-4905-B75D-78D11EBB0F63}" dt="2020-10-08T10:36:56.203" v="1122" actId="962"/>
      <pc:docMkLst>
        <pc:docMk/>
      </pc:docMkLst>
      <pc:sldChg chg="modSp">
        <pc:chgData name="Simon Chapman" userId="816af3fd-68a4-4ce6-ad5d-4f6db6abff7c" providerId="ADAL" clId="{88A0EEF8-9874-4905-B75D-78D11EBB0F63}" dt="2020-10-08T10:36:03.314" v="884" actId="962"/>
        <pc:sldMkLst>
          <pc:docMk/>
          <pc:sldMk cId="3129302970" sldId="565"/>
        </pc:sldMkLst>
        <pc:picChg chg="mod">
          <ac:chgData name="Simon Chapman" userId="816af3fd-68a4-4ce6-ad5d-4f6db6abff7c" providerId="ADAL" clId="{88A0EEF8-9874-4905-B75D-78D11EBB0F63}" dt="2020-10-08T10:36:03.314" v="884" actId="962"/>
          <ac:picMkLst>
            <pc:docMk/>
            <pc:sldMk cId="3129302970" sldId="565"/>
            <ac:picMk id="23" creationId="{F052F8FD-A132-4481-83FA-754E615177DA}"/>
          </ac:picMkLst>
        </pc:picChg>
      </pc:sldChg>
      <pc:sldChg chg="modSp">
        <pc:chgData name="Simon Chapman" userId="816af3fd-68a4-4ce6-ad5d-4f6db6abff7c" providerId="ADAL" clId="{88A0EEF8-9874-4905-B75D-78D11EBB0F63}" dt="2020-10-08T09:11:34.167" v="842" actId="1036"/>
        <pc:sldMkLst>
          <pc:docMk/>
          <pc:sldMk cId="1179193048" sldId="569"/>
        </pc:sldMkLst>
        <pc:spChg chg="mod">
          <ac:chgData name="Simon Chapman" userId="816af3fd-68a4-4ce6-ad5d-4f6db6abff7c" providerId="ADAL" clId="{88A0EEF8-9874-4905-B75D-78D11EBB0F63}" dt="2020-10-08T09:11:34.167" v="842" actId="1036"/>
          <ac:spMkLst>
            <pc:docMk/>
            <pc:sldMk cId="1179193048" sldId="569"/>
            <ac:spMk id="2" creationId="{E223A2CD-5B56-475C-B7A7-018CDADF7E68}"/>
          </ac:spMkLst>
        </pc:spChg>
        <pc:spChg chg="mod">
          <ac:chgData name="Simon Chapman" userId="816af3fd-68a4-4ce6-ad5d-4f6db6abff7c" providerId="ADAL" clId="{88A0EEF8-9874-4905-B75D-78D11EBB0F63}" dt="2020-10-08T09:11:34.167" v="842" actId="1036"/>
          <ac:spMkLst>
            <pc:docMk/>
            <pc:sldMk cId="1179193048" sldId="569"/>
            <ac:spMk id="7" creationId="{6052AD8E-4F51-4A30-8DE4-8C24E6BACFAB}"/>
          </ac:spMkLst>
        </pc:spChg>
        <pc:spChg chg="mod">
          <ac:chgData name="Simon Chapman" userId="816af3fd-68a4-4ce6-ad5d-4f6db6abff7c" providerId="ADAL" clId="{88A0EEF8-9874-4905-B75D-78D11EBB0F63}" dt="2020-10-08T09:11:34.167" v="842" actId="1036"/>
          <ac:spMkLst>
            <pc:docMk/>
            <pc:sldMk cId="1179193048" sldId="569"/>
            <ac:spMk id="9" creationId="{DC63F8EE-F42A-43DD-87C5-22A0B8B90B54}"/>
          </ac:spMkLst>
        </pc:spChg>
        <pc:spChg chg="mod">
          <ac:chgData name="Simon Chapman" userId="816af3fd-68a4-4ce6-ad5d-4f6db6abff7c" providerId="ADAL" clId="{88A0EEF8-9874-4905-B75D-78D11EBB0F63}" dt="2020-10-08T09:11:34.167" v="842" actId="1036"/>
          <ac:spMkLst>
            <pc:docMk/>
            <pc:sldMk cId="1179193048" sldId="569"/>
            <ac:spMk id="10" creationId="{E2AA08F7-D91C-4C5A-B9A3-6F14A032164B}"/>
          </ac:spMkLst>
        </pc:spChg>
        <pc:picChg chg="mod">
          <ac:chgData name="Simon Chapman" userId="816af3fd-68a4-4ce6-ad5d-4f6db6abff7c" providerId="ADAL" clId="{88A0EEF8-9874-4905-B75D-78D11EBB0F63}" dt="2020-10-08T09:11:34.167" v="842" actId="1036"/>
          <ac:picMkLst>
            <pc:docMk/>
            <pc:sldMk cId="1179193048" sldId="569"/>
            <ac:picMk id="5" creationId="{0A6B12C2-C412-42EC-AC65-11EFBF2B6922}"/>
          </ac:picMkLst>
        </pc:picChg>
        <pc:picChg chg="mod">
          <ac:chgData name="Simon Chapman" userId="816af3fd-68a4-4ce6-ad5d-4f6db6abff7c" providerId="ADAL" clId="{88A0EEF8-9874-4905-B75D-78D11EBB0F63}" dt="2020-10-08T09:11:34.167" v="842" actId="1036"/>
          <ac:picMkLst>
            <pc:docMk/>
            <pc:sldMk cId="1179193048" sldId="569"/>
            <ac:picMk id="8" creationId="{1607BE49-7D8F-4C2E-AEFB-A367F6296F44}"/>
          </ac:picMkLst>
        </pc:picChg>
      </pc:sldChg>
      <pc:sldChg chg="modSp">
        <pc:chgData name="Simon Chapman" userId="816af3fd-68a4-4ce6-ad5d-4f6db6abff7c" providerId="ADAL" clId="{88A0EEF8-9874-4905-B75D-78D11EBB0F63}" dt="2020-10-08T08:42:12.515" v="220" actId="208"/>
        <pc:sldMkLst>
          <pc:docMk/>
          <pc:sldMk cId="1361165248" sldId="575"/>
        </pc:sldMkLst>
        <pc:spChg chg="mod">
          <ac:chgData name="Simon Chapman" userId="816af3fd-68a4-4ce6-ad5d-4f6db6abff7c" providerId="ADAL" clId="{88A0EEF8-9874-4905-B75D-78D11EBB0F63}" dt="2020-10-08T08:37:34.657" v="71" actId="20577"/>
          <ac:spMkLst>
            <pc:docMk/>
            <pc:sldMk cId="1361165248" sldId="575"/>
            <ac:spMk id="2" creationId="{E223A2CD-5B56-475C-B7A7-018CDADF7E68}"/>
          </ac:spMkLst>
        </pc:spChg>
        <pc:spChg chg="mod">
          <ac:chgData name="Simon Chapman" userId="816af3fd-68a4-4ce6-ad5d-4f6db6abff7c" providerId="ADAL" clId="{88A0EEF8-9874-4905-B75D-78D11EBB0F63}" dt="2020-10-08T08:41:08.186" v="174" actId="14100"/>
          <ac:spMkLst>
            <pc:docMk/>
            <pc:sldMk cId="1361165248" sldId="575"/>
            <ac:spMk id="5" creationId="{6ECC5959-2B68-40A7-BAF9-46EE842BDA4A}"/>
          </ac:spMkLst>
        </pc:spChg>
        <pc:spChg chg="mod ord">
          <ac:chgData name="Simon Chapman" userId="816af3fd-68a4-4ce6-ad5d-4f6db6abff7c" providerId="ADAL" clId="{88A0EEF8-9874-4905-B75D-78D11EBB0F63}" dt="2020-10-08T08:42:02.532" v="219" actId="208"/>
          <ac:spMkLst>
            <pc:docMk/>
            <pc:sldMk cId="1361165248" sldId="575"/>
            <ac:spMk id="7" creationId="{7FC701EB-DA8E-47FF-AA32-2BF883AE0183}"/>
          </ac:spMkLst>
        </pc:spChg>
        <pc:spChg chg="mod">
          <ac:chgData name="Simon Chapman" userId="816af3fd-68a4-4ce6-ad5d-4f6db6abff7c" providerId="ADAL" clId="{88A0EEF8-9874-4905-B75D-78D11EBB0F63}" dt="2020-10-08T08:42:12.515" v="220" actId="208"/>
          <ac:spMkLst>
            <pc:docMk/>
            <pc:sldMk cId="1361165248" sldId="575"/>
            <ac:spMk id="8" creationId="{0EB42360-A8B6-4882-8410-C892DF8AF563}"/>
          </ac:spMkLst>
        </pc:spChg>
      </pc:sldChg>
      <pc:sldChg chg="addSp delSp modSp modNotesTx">
        <pc:chgData name="Simon Chapman" userId="816af3fd-68a4-4ce6-ad5d-4f6db6abff7c" providerId="ADAL" clId="{88A0EEF8-9874-4905-B75D-78D11EBB0F63}" dt="2020-10-08T08:49:28.767" v="638" actId="20577"/>
        <pc:sldMkLst>
          <pc:docMk/>
          <pc:sldMk cId="4064757701" sldId="576"/>
        </pc:sldMkLst>
        <pc:spChg chg="mod">
          <ac:chgData name="Simon Chapman" userId="816af3fd-68a4-4ce6-ad5d-4f6db6abff7c" providerId="ADAL" clId="{88A0EEF8-9874-4905-B75D-78D11EBB0F63}" dt="2020-10-08T08:43:04.369" v="245" actId="20577"/>
          <ac:spMkLst>
            <pc:docMk/>
            <pc:sldMk cId="4064757701" sldId="576"/>
            <ac:spMk id="2" creationId="{E223A2CD-5B56-475C-B7A7-018CDADF7E68}"/>
          </ac:spMkLst>
        </pc:spChg>
        <pc:spChg chg="del mod">
          <ac:chgData name="Simon Chapman" userId="816af3fd-68a4-4ce6-ad5d-4f6db6abff7c" providerId="ADAL" clId="{88A0EEF8-9874-4905-B75D-78D11EBB0F63}" dt="2020-10-08T08:44:03.560" v="264" actId="478"/>
          <ac:spMkLst>
            <pc:docMk/>
            <pc:sldMk cId="4064757701" sldId="576"/>
            <ac:spMk id="3" creationId="{090B35D6-CAB4-4F75-87D8-570023F42089}"/>
          </ac:spMkLst>
        </pc:spChg>
        <pc:spChg chg="add mod">
          <ac:chgData name="Simon Chapman" userId="816af3fd-68a4-4ce6-ad5d-4f6db6abff7c" providerId="ADAL" clId="{88A0EEF8-9874-4905-B75D-78D11EBB0F63}" dt="2020-10-08T08:48:36.028" v="461" actId="1076"/>
          <ac:spMkLst>
            <pc:docMk/>
            <pc:sldMk cId="4064757701" sldId="576"/>
            <ac:spMk id="7" creationId="{576CE2AB-FFA4-41E3-B3F4-022DF76BD0A6}"/>
          </ac:spMkLst>
        </pc:spChg>
        <pc:spChg chg="add mod">
          <ac:chgData name="Simon Chapman" userId="816af3fd-68a4-4ce6-ad5d-4f6db6abff7c" providerId="ADAL" clId="{88A0EEF8-9874-4905-B75D-78D11EBB0F63}" dt="2020-10-08T08:48:47.347" v="464" actId="1076"/>
          <ac:spMkLst>
            <pc:docMk/>
            <pc:sldMk cId="4064757701" sldId="576"/>
            <ac:spMk id="8" creationId="{1EECFE44-C068-4F39-AB35-A17CA823AD85}"/>
          </ac:spMkLst>
        </pc:spChg>
        <pc:spChg chg="add del mod">
          <ac:chgData name="Simon Chapman" userId="816af3fd-68a4-4ce6-ad5d-4f6db6abff7c" providerId="ADAL" clId="{88A0EEF8-9874-4905-B75D-78D11EBB0F63}" dt="2020-10-08T08:44:06.581" v="265" actId="478"/>
          <ac:spMkLst>
            <pc:docMk/>
            <pc:sldMk cId="4064757701" sldId="576"/>
            <ac:spMk id="9" creationId="{3E21CB8D-57C2-4C33-AD9E-1758E0D2A002}"/>
          </ac:spMkLst>
        </pc:spChg>
        <pc:picChg chg="mod">
          <ac:chgData name="Simon Chapman" userId="816af3fd-68a4-4ce6-ad5d-4f6db6abff7c" providerId="ADAL" clId="{88A0EEF8-9874-4905-B75D-78D11EBB0F63}" dt="2020-10-08T08:48:38.973" v="462" actId="1076"/>
          <ac:picMkLst>
            <pc:docMk/>
            <pc:sldMk cId="4064757701" sldId="576"/>
            <ac:picMk id="5" creationId="{0A6B12C2-C412-42EC-AC65-11EFBF2B6922}"/>
          </ac:picMkLst>
        </pc:picChg>
        <pc:picChg chg="add del">
          <ac:chgData name="Simon Chapman" userId="816af3fd-68a4-4ce6-ad5d-4f6db6abff7c" providerId="ADAL" clId="{88A0EEF8-9874-4905-B75D-78D11EBB0F63}" dt="2020-10-08T08:43:13.620" v="247" actId="478"/>
          <ac:picMkLst>
            <pc:docMk/>
            <pc:sldMk cId="4064757701" sldId="576"/>
            <ac:picMk id="6" creationId="{61545289-3B6B-4B67-A115-8E49448B4E32}"/>
          </ac:picMkLst>
        </pc:picChg>
        <pc:picChg chg="add mod">
          <ac:chgData name="Simon Chapman" userId="816af3fd-68a4-4ce6-ad5d-4f6db6abff7c" providerId="ADAL" clId="{88A0EEF8-9874-4905-B75D-78D11EBB0F63}" dt="2020-10-08T08:49:07.608" v="622" actId="962"/>
          <ac:picMkLst>
            <pc:docMk/>
            <pc:sldMk cId="4064757701" sldId="576"/>
            <ac:picMk id="1026" creationId="{74D5A8A0-E3C1-4A99-A3C0-19F1C9E95A88}"/>
          </ac:picMkLst>
        </pc:picChg>
      </pc:sldChg>
      <pc:sldChg chg="addSp modSp modNotesTx">
        <pc:chgData name="Simon Chapman" userId="816af3fd-68a4-4ce6-ad5d-4f6db6abff7c" providerId="ADAL" clId="{88A0EEF8-9874-4905-B75D-78D11EBB0F63}" dt="2020-10-08T10:36:56.203" v="1122" actId="962"/>
        <pc:sldMkLst>
          <pc:docMk/>
          <pc:sldMk cId="4149708942" sldId="577"/>
        </pc:sldMkLst>
        <pc:spChg chg="mod">
          <ac:chgData name="Simon Chapman" userId="816af3fd-68a4-4ce6-ad5d-4f6db6abff7c" providerId="ADAL" clId="{88A0EEF8-9874-4905-B75D-78D11EBB0F63}" dt="2020-10-08T08:50:19.989" v="651" actId="20577"/>
          <ac:spMkLst>
            <pc:docMk/>
            <pc:sldMk cId="4149708942" sldId="577"/>
            <ac:spMk id="2" creationId="{E223A2CD-5B56-475C-B7A7-018CDADF7E68}"/>
          </ac:spMkLst>
        </pc:spChg>
        <pc:spChg chg="mod">
          <ac:chgData name="Simon Chapman" userId="816af3fd-68a4-4ce6-ad5d-4f6db6abff7c" providerId="ADAL" clId="{88A0EEF8-9874-4905-B75D-78D11EBB0F63}" dt="2020-10-08T08:57:09.441" v="765" actId="1076"/>
          <ac:spMkLst>
            <pc:docMk/>
            <pc:sldMk cId="4149708942" sldId="577"/>
            <ac:spMk id="5" creationId="{6ECC5959-2B68-40A7-BAF9-46EE842BDA4A}"/>
          </ac:spMkLst>
        </pc:spChg>
        <pc:spChg chg="mod">
          <ac:chgData name="Simon Chapman" userId="816af3fd-68a4-4ce6-ad5d-4f6db6abff7c" providerId="ADAL" clId="{88A0EEF8-9874-4905-B75D-78D11EBB0F63}" dt="2020-10-08T08:57:02.508" v="764" actId="1076"/>
          <ac:spMkLst>
            <pc:docMk/>
            <pc:sldMk cId="4149708942" sldId="577"/>
            <ac:spMk id="15" creationId="{250A172E-7E81-4ED2-B276-07E4B62A9ABF}"/>
          </ac:spMkLst>
        </pc:spChg>
        <pc:spChg chg="mod">
          <ac:chgData name="Simon Chapman" userId="816af3fd-68a4-4ce6-ad5d-4f6db6abff7c" providerId="ADAL" clId="{88A0EEF8-9874-4905-B75D-78D11EBB0F63}" dt="2020-10-08T08:56:50.612" v="761" actId="1076"/>
          <ac:spMkLst>
            <pc:docMk/>
            <pc:sldMk cId="4149708942" sldId="577"/>
            <ac:spMk id="16" creationId="{28E78104-48DA-451E-9762-9C58751C8E89}"/>
          </ac:spMkLst>
        </pc:spChg>
        <pc:spChg chg="mod">
          <ac:chgData name="Simon Chapman" userId="816af3fd-68a4-4ce6-ad5d-4f6db6abff7c" providerId="ADAL" clId="{88A0EEF8-9874-4905-B75D-78D11EBB0F63}" dt="2020-10-08T08:56:52.829" v="762" actId="1076"/>
          <ac:spMkLst>
            <pc:docMk/>
            <pc:sldMk cId="4149708942" sldId="577"/>
            <ac:spMk id="17" creationId="{B6EDEBDD-2EDB-4B42-B91F-26C7EE81FAA8}"/>
          </ac:spMkLst>
        </pc:spChg>
        <pc:picChg chg="add mod">
          <ac:chgData name="Simon Chapman" userId="816af3fd-68a4-4ce6-ad5d-4f6db6abff7c" providerId="ADAL" clId="{88A0EEF8-9874-4905-B75D-78D11EBB0F63}" dt="2020-10-08T10:36:56.203" v="1122" actId="962"/>
          <ac:picMkLst>
            <pc:docMk/>
            <pc:sldMk cId="4149708942" sldId="577"/>
            <ac:picMk id="2050" creationId="{35973DA2-5D7B-48AA-BE87-DDCAF5D08872}"/>
          </ac:picMkLst>
        </pc:picChg>
      </pc:sldChg>
      <pc:sldChg chg="addSp delSp modSp">
        <pc:chgData name="Simon Chapman" userId="816af3fd-68a4-4ce6-ad5d-4f6db6abff7c" providerId="ADAL" clId="{88A0EEF8-9874-4905-B75D-78D11EBB0F63}" dt="2020-10-08T09:00:14.732" v="795" actId="1076"/>
        <pc:sldMkLst>
          <pc:docMk/>
          <pc:sldMk cId="3784223297" sldId="579"/>
        </pc:sldMkLst>
        <pc:spChg chg="del">
          <ac:chgData name="Simon Chapman" userId="816af3fd-68a4-4ce6-ad5d-4f6db6abff7c" providerId="ADAL" clId="{88A0EEF8-9874-4905-B75D-78D11EBB0F63}" dt="2020-10-08T08:59:46.006" v="788" actId="478"/>
          <ac:spMkLst>
            <pc:docMk/>
            <pc:sldMk cId="3784223297" sldId="579"/>
            <ac:spMk id="3" creationId="{090B35D6-CAB4-4F75-87D8-570023F42089}"/>
          </ac:spMkLst>
        </pc:spChg>
        <pc:spChg chg="add mod">
          <ac:chgData name="Simon Chapman" userId="816af3fd-68a4-4ce6-ad5d-4f6db6abff7c" providerId="ADAL" clId="{88A0EEF8-9874-4905-B75D-78D11EBB0F63}" dt="2020-10-08T08:59:56.763" v="792" actId="1076"/>
          <ac:spMkLst>
            <pc:docMk/>
            <pc:sldMk cId="3784223297" sldId="579"/>
            <ac:spMk id="5" creationId="{788CF23C-6C84-434B-A68A-6608E8961C12}"/>
          </ac:spMkLst>
        </pc:spChg>
        <pc:spChg chg="add del mod">
          <ac:chgData name="Simon Chapman" userId="816af3fd-68a4-4ce6-ad5d-4f6db6abff7c" providerId="ADAL" clId="{88A0EEF8-9874-4905-B75D-78D11EBB0F63}" dt="2020-10-08T08:59:48.424" v="789" actId="478"/>
          <ac:spMkLst>
            <pc:docMk/>
            <pc:sldMk cId="3784223297" sldId="579"/>
            <ac:spMk id="7" creationId="{BCDF6098-8408-42E5-9A10-AB996E32A3FD}"/>
          </ac:spMkLst>
        </pc:spChg>
        <pc:picChg chg="mod">
          <ac:chgData name="Simon Chapman" userId="816af3fd-68a4-4ce6-ad5d-4f6db6abff7c" providerId="ADAL" clId="{88A0EEF8-9874-4905-B75D-78D11EBB0F63}" dt="2020-10-08T09:00:14.732" v="795" actId="1076"/>
          <ac:picMkLst>
            <pc:docMk/>
            <pc:sldMk cId="3784223297" sldId="579"/>
            <ac:picMk id="6" creationId="{AE7C14B2-EDE0-4876-9414-F541F4803AEE}"/>
          </ac:picMkLst>
        </pc:picChg>
        <pc:picChg chg="add mod">
          <ac:chgData name="Simon Chapman" userId="816af3fd-68a4-4ce6-ad5d-4f6db6abff7c" providerId="ADAL" clId="{88A0EEF8-9874-4905-B75D-78D11EBB0F63}" dt="2020-10-08T09:00:10.291" v="794" actId="1076"/>
          <ac:picMkLst>
            <pc:docMk/>
            <pc:sldMk cId="3784223297" sldId="579"/>
            <ac:picMk id="8" creationId="{F16FB306-81FA-406D-A833-B28D9AD0900A}"/>
          </ac:picMkLst>
        </pc:picChg>
      </pc:sldChg>
      <pc:sldChg chg="addSp delSp modSp">
        <pc:chgData name="Simon Chapman" userId="816af3fd-68a4-4ce6-ad5d-4f6db6abff7c" providerId="ADAL" clId="{88A0EEF8-9874-4905-B75D-78D11EBB0F63}" dt="2020-10-08T09:05:41.228" v="841" actId="208"/>
        <pc:sldMkLst>
          <pc:docMk/>
          <pc:sldMk cId="2659166080" sldId="580"/>
        </pc:sldMkLst>
        <pc:spChg chg="del">
          <ac:chgData name="Simon Chapman" userId="816af3fd-68a4-4ce6-ad5d-4f6db6abff7c" providerId="ADAL" clId="{88A0EEF8-9874-4905-B75D-78D11EBB0F63}" dt="2020-10-08T09:03:55.564" v="811" actId="478"/>
          <ac:spMkLst>
            <pc:docMk/>
            <pc:sldMk cId="2659166080" sldId="580"/>
            <ac:spMk id="3" creationId="{090B35D6-CAB4-4F75-87D8-570023F42089}"/>
          </ac:spMkLst>
        </pc:spChg>
        <pc:spChg chg="add mod">
          <ac:chgData name="Simon Chapman" userId="816af3fd-68a4-4ce6-ad5d-4f6db6abff7c" providerId="ADAL" clId="{88A0EEF8-9874-4905-B75D-78D11EBB0F63}" dt="2020-10-08T09:05:02.208" v="832" actId="1076"/>
          <ac:spMkLst>
            <pc:docMk/>
            <pc:sldMk cId="2659166080" sldId="580"/>
            <ac:spMk id="4" creationId="{6E9947F1-0B57-4650-9910-A383B8293C71}"/>
          </ac:spMkLst>
        </pc:spChg>
        <pc:spChg chg="add mod">
          <ac:chgData name="Simon Chapman" userId="816af3fd-68a4-4ce6-ad5d-4f6db6abff7c" providerId="ADAL" clId="{88A0EEF8-9874-4905-B75D-78D11EBB0F63}" dt="2020-10-08T09:05:26.466" v="837" actId="208"/>
          <ac:spMkLst>
            <pc:docMk/>
            <pc:sldMk cId="2659166080" sldId="580"/>
            <ac:spMk id="5" creationId="{6AEB0A50-3D46-44EC-BAC1-DFBA5B0D946D}"/>
          </ac:spMkLst>
        </pc:spChg>
        <pc:spChg chg="add mod">
          <ac:chgData name="Simon Chapman" userId="816af3fd-68a4-4ce6-ad5d-4f6db6abff7c" providerId="ADAL" clId="{88A0EEF8-9874-4905-B75D-78D11EBB0F63}" dt="2020-10-08T09:05:32.638" v="839" actId="208"/>
          <ac:spMkLst>
            <pc:docMk/>
            <pc:sldMk cId="2659166080" sldId="580"/>
            <ac:spMk id="6" creationId="{B774E57C-4521-499B-8C17-A4080A79D90A}"/>
          </ac:spMkLst>
        </pc:spChg>
        <pc:spChg chg="add del mod">
          <ac:chgData name="Simon Chapman" userId="816af3fd-68a4-4ce6-ad5d-4f6db6abff7c" providerId="ADAL" clId="{88A0EEF8-9874-4905-B75D-78D11EBB0F63}" dt="2020-10-08T09:03:57.999" v="812" actId="478"/>
          <ac:spMkLst>
            <pc:docMk/>
            <pc:sldMk cId="2659166080" sldId="580"/>
            <ac:spMk id="8" creationId="{647BC05D-F9FF-4487-9E50-0FA5E6F96075}"/>
          </ac:spMkLst>
        </pc:spChg>
        <pc:spChg chg="add mod">
          <ac:chgData name="Simon Chapman" userId="816af3fd-68a4-4ce6-ad5d-4f6db6abff7c" providerId="ADAL" clId="{88A0EEF8-9874-4905-B75D-78D11EBB0F63}" dt="2020-10-08T09:05:41.228" v="841" actId="208"/>
          <ac:spMkLst>
            <pc:docMk/>
            <pc:sldMk cId="2659166080" sldId="580"/>
            <ac:spMk id="9" creationId="{7F456907-1EA1-4D59-949F-A54437D4D674}"/>
          </ac:spMkLst>
        </pc:spChg>
      </pc:sldChg>
    </pc:docChg>
  </pc:docChgLst>
  <pc:docChgLst>
    <pc:chgData name="Simon Chapman" userId="816af3fd-68a4-4ce6-ad5d-4f6db6abff7c" providerId="ADAL" clId="{6CA70820-CE1D-47F3-9BDD-C462409EE219}"/>
    <pc:docChg chg="addSld modSld sldOrd">
      <pc:chgData name="Simon Chapman" userId="816af3fd-68a4-4ce6-ad5d-4f6db6abff7c" providerId="ADAL" clId="{6CA70820-CE1D-47F3-9BDD-C462409EE219}" dt="2020-11-09T16:18:51.832" v="3" actId="207"/>
      <pc:docMkLst>
        <pc:docMk/>
      </pc:docMkLst>
      <pc:sldChg chg="modSp add ord">
        <pc:chgData name="Simon Chapman" userId="816af3fd-68a4-4ce6-ad5d-4f6db6abff7c" providerId="ADAL" clId="{6CA70820-CE1D-47F3-9BDD-C462409EE219}" dt="2020-11-09T16:18:51.832" v="3" actId="207"/>
        <pc:sldMkLst>
          <pc:docMk/>
          <pc:sldMk cId="4213740159" sldId="481"/>
        </pc:sldMkLst>
        <pc:spChg chg="mod">
          <ac:chgData name="Simon Chapman" userId="816af3fd-68a4-4ce6-ad5d-4f6db6abff7c" providerId="ADAL" clId="{6CA70820-CE1D-47F3-9BDD-C462409EE219}" dt="2020-11-09T16:18:51.832" v="3" actId="207"/>
          <ac:spMkLst>
            <pc:docMk/>
            <pc:sldMk cId="4213740159" sldId="481"/>
            <ac:spMk id="5" creationId="{483F341A-5BC0-4E86-89F3-D457EDCC2C7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emlep.sharepoint.com/TeamSite/Company/SEMLEP/Skills/Board%20Mtg%20Prep/Business%20Survey%20Analysi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866863756109592E-3"/>
          <c:y val="2.9594464949550758E-2"/>
          <c:w val="0.96494644986827949"/>
          <c:h val="0.72896270468242697"/>
        </c:manualLayout>
      </c:layout>
      <c:pie3DChart>
        <c:varyColors val="1"/>
        <c:ser>
          <c:idx val="0"/>
          <c:order val="0"/>
          <c:dPt>
            <c:idx val="0"/>
            <c:bubble3D val="0"/>
            <c:explosion val="1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0E8-4E72-A35E-13D65A4EAEEF}"/>
              </c:ext>
            </c:extLst>
          </c:dPt>
          <c:dPt>
            <c:idx val="1"/>
            <c:bubble3D val="0"/>
            <c:explosion val="12"/>
            <c:spPr>
              <a:solidFill>
                <a:schemeClr val="tx1"/>
              </a:solidFill>
              <a:ln w="25400">
                <a:solidFill>
                  <a:schemeClr val="lt1"/>
                </a:solidFill>
              </a:ln>
              <a:effectLst/>
              <a:sp3d contourW="25400">
                <a:contourClr>
                  <a:schemeClr val="lt1"/>
                </a:contourClr>
              </a:sp3d>
            </c:spPr>
            <c:extLst>
              <c:ext xmlns:c16="http://schemas.microsoft.com/office/drawing/2014/chart" uri="{C3380CC4-5D6E-409C-BE32-E72D297353CC}">
                <c16:uniqueId val="{00000003-E0E8-4E72-A35E-13D65A4EAEEF}"/>
              </c:ext>
            </c:extLst>
          </c:dPt>
          <c:dPt>
            <c:idx val="2"/>
            <c:bubble3D val="0"/>
            <c:explosion val="12"/>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0E8-4E72-A35E-13D65A4EAEEF}"/>
              </c:ext>
            </c:extLst>
          </c:dPt>
          <c:dPt>
            <c:idx val="3"/>
            <c:bubble3D val="0"/>
            <c:explosion val="14"/>
            <c:spPr>
              <a:solidFill>
                <a:srgbClr val="D47640"/>
              </a:solidFill>
              <a:ln w="25400">
                <a:solidFill>
                  <a:schemeClr val="lt1"/>
                </a:solidFill>
              </a:ln>
              <a:effectLst/>
              <a:sp3d contourW="25400">
                <a:contourClr>
                  <a:schemeClr val="lt1"/>
                </a:contourClr>
              </a:sp3d>
            </c:spPr>
            <c:extLst>
              <c:ext xmlns:c16="http://schemas.microsoft.com/office/drawing/2014/chart" uri="{C3380CC4-5D6E-409C-BE32-E72D297353CC}">
                <c16:uniqueId val="{00000007-E0E8-4E72-A35E-13D65A4EAEEF}"/>
              </c:ext>
            </c:extLst>
          </c:dPt>
          <c:cat>
            <c:strRef>
              <c:f>Vacancies!$K$40:$K$43</c:f>
              <c:strCache>
                <c:ptCount val="4"/>
                <c:pt idx="0">
                  <c:v>Skills</c:v>
                </c:pt>
                <c:pt idx="1">
                  <c:v>Qualifications</c:v>
                </c:pt>
                <c:pt idx="2">
                  <c:v>Experience</c:v>
                </c:pt>
                <c:pt idx="3">
                  <c:v>Attitudes, Motivation</c:v>
                </c:pt>
              </c:strCache>
            </c:strRef>
          </c:cat>
          <c:val>
            <c:numRef>
              <c:f>Vacancies!$L$40:$L$43</c:f>
              <c:numCache>
                <c:formatCode>0%</c:formatCode>
                <c:ptCount val="4"/>
                <c:pt idx="0">
                  <c:v>0.53</c:v>
                </c:pt>
                <c:pt idx="1">
                  <c:v>0.12</c:v>
                </c:pt>
                <c:pt idx="2">
                  <c:v>0.12</c:v>
                </c:pt>
                <c:pt idx="3">
                  <c:v>0.24</c:v>
                </c:pt>
              </c:numCache>
            </c:numRef>
          </c:val>
          <c:extLst>
            <c:ext xmlns:c16="http://schemas.microsoft.com/office/drawing/2014/chart" uri="{C3380CC4-5D6E-409C-BE32-E72D297353CC}">
              <c16:uniqueId val="{00000008-E0E8-4E72-A35E-13D65A4EAEEF}"/>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07644E-EA3B-4790-B324-A960A6B409C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D4EFACB-E4AB-40E5-8FCC-125460A474D7}">
      <dgm:prSet/>
      <dgm:spPr>
        <a:solidFill>
          <a:srgbClr val="6B355A"/>
        </a:solidFill>
      </dgm:spPr>
      <dgm:t>
        <a:bodyPr/>
        <a:lstStyle/>
        <a:p>
          <a:r>
            <a:rPr lang="en-GB" dirty="0"/>
            <a:t>Part-Time Job</a:t>
          </a:r>
          <a:endParaRPr lang="en-US" dirty="0"/>
        </a:p>
      </dgm:t>
    </dgm:pt>
    <dgm:pt modelId="{C78A3491-138A-475B-ADAA-B5634993ADAF}" type="parTrans" cxnId="{692759CA-E6EB-4631-9272-BA3007AD3C83}">
      <dgm:prSet/>
      <dgm:spPr/>
      <dgm:t>
        <a:bodyPr/>
        <a:lstStyle/>
        <a:p>
          <a:endParaRPr lang="en-US"/>
        </a:p>
      </dgm:t>
    </dgm:pt>
    <dgm:pt modelId="{00703B99-87F6-43CC-B99D-70CF4A19CC7A}" type="sibTrans" cxnId="{692759CA-E6EB-4631-9272-BA3007AD3C83}">
      <dgm:prSet/>
      <dgm:spPr/>
      <dgm:t>
        <a:bodyPr/>
        <a:lstStyle/>
        <a:p>
          <a:endParaRPr lang="en-US"/>
        </a:p>
      </dgm:t>
    </dgm:pt>
    <dgm:pt modelId="{BF24BEA8-63B7-4993-B4E8-A8B3C390585C}">
      <dgm:prSet/>
      <dgm:spPr>
        <a:solidFill>
          <a:srgbClr val="A53959"/>
        </a:solidFill>
      </dgm:spPr>
      <dgm:t>
        <a:bodyPr/>
        <a:lstStyle/>
        <a:p>
          <a:r>
            <a:rPr lang="en-GB" dirty="0"/>
            <a:t>Work Experience</a:t>
          </a:r>
          <a:endParaRPr lang="en-US" dirty="0"/>
        </a:p>
      </dgm:t>
    </dgm:pt>
    <dgm:pt modelId="{A633FE7F-EFDC-4D56-AE5D-A3F32CADFCAD}" type="parTrans" cxnId="{02999741-4839-4FD3-8F4A-B1B8ED404F99}">
      <dgm:prSet/>
      <dgm:spPr/>
      <dgm:t>
        <a:bodyPr/>
        <a:lstStyle/>
        <a:p>
          <a:endParaRPr lang="en-US"/>
        </a:p>
      </dgm:t>
    </dgm:pt>
    <dgm:pt modelId="{9A4E8BEF-2270-4508-B967-54B72C0ECB14}" type="sibTrans" cxnId="{02999741-4839-4FD3-8F4A-B1B8ED404F99}">
      <dgm:prSet/>
      <dgm:spPr/>
      <dgm:t>
        <a:bodyPr/>
        <a:lstStyle/>
        <a:p>
          <a:endParaRPr lang="en-US"/>
        </a:p>
      </dgm:t>
    </dgm:pt>
    <dgm:pt modelId="{C0E81001-51A0-427B-AB78-7A7F7C81B41D}">
      <dgm:prSet/>
      <dgm:spPr>
        <a:solidFill>
          <a:srgbClr val="8A5873"/>
        </a:solidFill>
      </dgm:spPr>
      <dgm:t>
        <a:bodyPr/>
        <a:lstStyle/>
        <a:p>
          <a:r>
            <a:rPr lang="en-GB" dirty="0"/>
            <a:t>Enterprise Activities</a:t>
          </a:r>
          <a:endParaRPr lang="en-US" dirty="0"/>
        </a:p>
      </dgm:t>
    </dgm:pt>
    <dgm:pt modelId="{06381A81-0B9F-4063-9457-F4E3C8BAE37D}" type="parTrans" cxnId="{26871DB5-3792-4BA0-8B45-827327510D0A}">
      <dgm:prSet/>
      <dgm:spPr/>
      <dgm:t>
        <a:bodyPr/>
        <a:lstStyle/>
        <a:p>
          <a:endParaRPr lang="en-US"/>
        </a:p>
      </dgm:t>
    </dgm:pt>
    <dgm:pt modelId="{7AE56C8F-910A-479A-BC4B-4831DFE0C068}" type="sibTrans" cxnId="{26871DB5-3792-4BA0-8B45-827327510D0A}">
      <dgm:prSet/>
      <dgm:spPr/>
      <dgm:t>
        <a:bodyPr/>
        <a:lstStyle/>
        <a:p>
          <a:endParaRPr lang="en-US"/>
        </a:p>
      </dgm:t>
    </dgm:pt>
    <dgm:pt modelId="{7D861EEF-6163-40D3-8CF3-CFA69202DC74}">
      <dgm:prSet/>
      <dgm:spPr>
        <a:solidFill>
          <a:srgbClr val="E93752"/>
        </a:solidFill>
      </dgm:spPr>
      <dgm:t>
        <a:bodyPr/>
        <a:lstStyle/>
        <a:p>
          <a:r>
            <a:rPr lang="en-GB" dirty="0"/>
            <a:t>Employer Engagement</a:t>
          </a:r>
          <a:endParaRPr lang="en-US" dirty="0"/>
        </a:p>
      </dgm:t>
    </dgm:pt>
    <dgm:pt modelId="{F9BAE64D-3F2B-4DC7-AA69-2E834CFB849A}" type="parTrans" cxnId="{E07245D9-FDE1-456D-852B-E8602FEFE0E2}">
      <dgm:prSet/>
      <dgm:spPr/>
      <dgm:t>
        <a:bodyPr/>
        <a:lstStyle/>
        <a:p>
          <a:endParaRPr lang="en-US"/>
        </a:p>
      </dgm:t>
    </dgm:pt>
    <dgm:pt modelId="{EB35F3ED-C8A1-467C-8C94-38594A9F7604}" type="sibTrans" cxnId="{E07245D9-FDE1-456D-852B-E8602FEFE0E2}">
      <dgm:prSet/>
      <dgm:spPr/>
      <dgm:t>
        <a:bodyPr/>
        <a:lstStyle/>
        <a:p>
          <a:endParaRPr lang="en-US"/>
        </a:p>
      </dgm:t>
    </dgm:pt>
    <dgm:pt modelId="{418343E2-0876-4E07-9D99-8848F17D98A0}">
      <dgm:prSet/>
      <dgm:spPr>
        <a:solidFill>
          <a:srgbClr val="8A5873"/>
        </a:solidFill>
      </dgm:spPr>
      <dgm:t>
        <a:bodyPr/>
        <a:lstStyle/>
        <a:p>
          <a:r>
            <a:rPr lang="en-GB" dirty="0"/>
            <a:t>National Citizen Service</a:t>
          </a:r>
          <a:endParaRPr lang="en-US" dirty="0"/>
        </a:p>
      </dgm:t>
    </dgm:pt>
    <dgm:pt modelId="{8E870136-7F97-45A0-B1FF-E115C4EFBDAA}" type="parTrans" cxnId="{B113CB18-8E18-46A0-83D9-1146CFF35613}">
      <dgm:prSet/>
      <dgm:spPr/>
      <dgm:t>
        <a:bodyPr/>
        <a:lstStyle/>
        <a:p>
          <a:endParaRPr lang="en-US"/>
        </a:p>
      </dgm:t>
    </dgm:pt>
    <dgm:pt modelId="{F579F572-42AA-4358-B866-9FD6CA0CCDA0}" type="sibTrans" cxnId="{B113CB18-8E18-46A0-83D9-1146CFF35613}">
      <dgm:prSet/>
      <dgm:spPr/>
      <dgm:t>
        <a:bodyPr/>
        <a:lstStyle/>
        <a:p>
          <a:endParaRPr lang="en-US"/>
        </a:p>
      </dgm:t>
    </dgm:pt>
    <dgm:pt modelId="{86341082-86F2-4ADE-A91F-8B0FAFB95D67}">
      <dgm:prSet/>
      <dgm:spPr>
        <a:solidFill>
          <a:srgbClr val="6B355A"/>
        </a:solidFill>
        <a:ln>
          <a:solidFill>
            <a:srgbClr val="A53959"/>
          </a:solidFill>
        </a:ln>
      </dgm:spPr>
      <dgm:t>
        <a:bodyPr/>
        <a:lstStyle/>
        <a:p>
          <a:r>
            <a:rPr lang="en-GB" dirty="0"/>
            <a:t>Cadets</a:t>
          </a:r>
          <a:endParaRPr lang="en-US" dirty="0"/>
        </a:p>
      </dgm:t>
    </dgm:pt>
    <dgm:pt modelId="{F01A94A3-A6DA-44FC-BE60-D2DFE6DDA36A}" type="parTrans" cxnId="{6E5ED48A-2A7D-4481-95CD-EB04799318BA}">
      <dgm:prSet/>
      <dgm:spPr/>
      <dgm:t>
        <a:bodyPr/>
        <a:lstStyle/>
        <a:p>
          <a:endParaRPr lang="en-US"/>
        </a:p>
      </dgm:t>
    </dgm:pt>
    <dgm:pt modelId="{D4A037C8-CB75-439D-960A-86949051CC34}" type="sibTrans" cxnId="{6E5ED48A-2A7D-4481-95CD-EB04799318BA}">
      <dgm:prSet/>
      <dgm:spPr/>
      <dgm:t>
        <a:bodyPr/>
        <a:lstStyle/>
        <a:p>
          <a:endParaRPr lang="en-US"/>
        </a:p>
      </dgm:t>
    </dgm:pt>
    <dgm:pt modelId="{9C5B4454-211E-4E0E-B4BF-AD98227CCD7B}">
      <dgm:prSet/>
      <dgm:spPr>
        <a:solidFill>
          <a:srgbClr val="A53959"/>
        </a:solidFill>
      </dgm:spPr>
      <dgm:t>
        <a:bodyPr/>
        <a:lstStyle/>
        <a:p>
          <a:r>
            <a:rPr lang="en-GB" dirty="0"/>
            <a:t>School Activities</a:t>
          </a:r>
          <a:endParaRPr lang="en-US" dirty="0"/>
        </a:p>
      </dgm:t>
    </dgm:pt>
    <dgm:pt modelId="{3D2ED923-BB53-46A0-845B-4B2A7786816A}" type="parTrans" cxnId="{014B7E1F-A470-42B4-AE69-36225E6D41D7}">
      <dgm:prSet/>
      <dgm:spPr/>
      <dgm:t>
        <a:bodyPr/>
        <a:lstStyle/>
        <a:p>
          <a:endParaRPr lang="en-US"/>
        </a:p>
      </dgm:t>
    </dgm:pt>
    <dgm:pt modelId="{166BD862-BFEE-43C0-A995-1D4035FE33BE}" type="sibTrans" cxnId="{014B7E1F-A470-42B4-AE69-36225E6D41D7}">
      <dgm:prSet/>
      <dgm:spPr/>
      <dgm:t>
        <a:bodyPr/>
        <a:lstStyle/>
        <a:p>
          <a:endParaRPr lang="en-US"/>
        </a:p>
      </dgm:t>
    </dgm:pt>
    <dgm:pt modelId="{E3AC5C85-C339-493E-A07F-89A144AB52A8}">
      <dgm:prSet/>
      <dgm:spPr>
        <a:solidFill>
          <a:srgbClr val="8A5873"/>
        </a:solidFill>
      </dgm:spPr>
      <dgm:t>
        <a:bodyPr/>
        <a:lstStyle/>
        <a:p>
          <a:r>
            <a:rPr lang="en-GB" dirty="0"/>
            <a:t>Use of IT</a:t>
          </a:r>
          <a:endParaRPr lang="en-US" dirty="0"/>
        </a:p>
      </dgm:t>
    </dgm:pt>
    <dgm:pt modelId="{947388B0-94B5-400F-A831-AEC070CC9E5C}" type="parTrans" cxnId="{67D72075-E5A0-40E1-AE43-B64031775135}">
      <dgm:prSet/>
      <dgm:spPr/>
      <dgm:t>
        <a:bodyPr/>
        <a:lstStyle/>
        <a:p>
          <a:endParaRPr lang="en-US"/>
        </a:p>
      </dgm:t>
    </dgm:pt>
    <dgm:pt modelId="{96FB4FE5-B46F-428A-8983-FE4F1F6C22EC}" type="sibTrans" cxnId="{67D72075-E5A0-40E1-AE43-B64031775135}">
      <dgm:prSet/>
      <dgm:spPr/>
      <dgm:t>
        <a:bodyPr/>
        <a:lstStyle/>
        <a:p>
          <a:endParaRPr lang="en-US"/>
        </a:p>
      </dgm:t>
    </dgm:pt>
    <dgm:pt modelId="{094CDAD1-7CCD-49D4-9851-7E388E33FB71}">
      <dgm:prSet/>
      <dgm:spPr>
        <a:solidFill>
          <a:srgbClr val="E93752"/>
        </a:solidFill>
        <a:ln>
          <a:solidFill>
            <a:srgbClr val="A53959"/>
          </a:solidFill>
        </a:ln>
      </dgm:spPr>
      <dgm:t>
        <a:bodyPr/>
        <a:lstStyle/>
        <a:p>
          <a:r>
            <a:rPr lang="en-GB" dirty="0"/>
            <a:t>Volunteering</a:t>
          </a:r>
          <a:endParaRPr lang="en-US" dirty="0"/>
        </a:p>
      </dgm:t>
    </dgm:pt>
    <dgm:pt modelId="{A00252CC-A255-47A9-A1C1-464574B4A924}" type="parTrans" cxnId="{6F06FA17-D14F-41F0-98D9-2FC7A0EF33D6}">
      <dgm:prSet/>
      <dgm:spPr/>
      <dgm:t>
        <a:bodyPr/>
        <a:lstStyle/>
        <a:p>
          <a:endParaRPr lang="en-US"/>
        </a:p>
      </dgm:t>
    </dgm:pt>
    <dgm:pt modelId="{6AE0C8C7-1432-4E94-83D7-4BA73B4CF81B}" type="sibTrans" cxnId="{6F06FA17-D14F-41F0-98D9-2FC7A0EF33D6}">
      <dgm:prSet/>
      <dgm:spPr/>
      <dgm:t>
        <a:bodyPr/>
        <a:lstStyle/>
        <a:p>
          <a:endParaRPr lang="en-US"/>
        </a:p>
      </dgm:t>
    </dgm:pt>
    <dgm:pt modelId="{85CA0818-9FE2-4F59-BD54-EB3A0E3BA8D7}">
      <dgm:prSet/>
      <dgm:spPr>
        <a:solidFill>
          <a:srgbClr val="8A5873"/>
        </a:solidFill>
      </dgm:spPr>
      <dgm:t>
        <a:bodyPr/>
        <a:lstStyle/>
        <a:p>
          <a:r>
            <a:rPr lang="en-GB" dirty="0"/>
            <a:t>Sports</a:t>
          </a:r>
          <a:endParaRPr lang="en-US" dirty="0"/>
        </a:p>
      </dgm:t>
    </dgm:pt>
    <dgm:pt modelId="{618915C6-8CF5-4280-9FD8-BC86BC192275}" type="parTrans" cxnId="{4ECCE83F-D0DA-4E0D-91BA-80B258E815B2}">
      <dgm:prSet/>
      <dgm:spPr/>
      <dgm:t>
        <a:bodyPr/>
        <a:lstStyle/>
        <a:p>
          <a:endParaRPr lang="en-US"/>
        </a:p>
      </dgm:t>
    </dgm:pt>
    <dgm:pt modelId="{20B6FD0A-CAAC-4619-B663-C5F03D8944AD}" type="sibTrans" cxnId="{4ECCE83F-D0DA-4E0D-91BA-80B258E815B2}">
      <dgm:prSet/>
      <dgm:spPr/>
      <dgm:t>
        <a:bodyPr/>
        <a:lstStyle/>
        <a:p>
          <a:endParaRPr lang="en-US"/>
        </a:p>
      </dgm:t>
    </dgm:pt>
    <dgm:pt modelId="{49B0CC69-CFDA-4215-A56D-ABBB78A517F5}">
      <dgm:prSet/>
      <dgm:spPr>
        <a:solidFill>
          <a:srgbClr val="6B355A"/>
        </a:solidFill>
      </dgm:spPr>
      <dgm:t>
        <a:bodyPr/>
        <a:lstStyle/>
        <a:p>
          <a:r>
            <a:rPr lang="en-GB" dirty="0"/>
            <a:t>Duke of Edinburgh </a:t>
          </a:r>
          <a:endParaRPr lang="en-US" dirty="0"/>
        </a:p>
      </dgm:t>
    </dgm:pt>
    <dgm:pt modelId="{928B7CAE-6408-483F-B172-39475C990BDE}" type="parTrans" cxnId="{91A841AC-CF18-42AC-88CA-1156A6BB8FAA}">
      <dgm:prSet/>
      <dgm:spPr/>
      <dgm:t>
        <a:bodyPr/>
        <a:lstStyle/>
        <a:p>
          <a:endParaRPr lang="en-US"/>
        </a:p>
      </dgm:t>
    </dgm:pt>
    <dgm:pt modelId="{0A30EE27-90B1-4DE1-8E0E-E4EF045B217E}" type="sibTrans" cxnId="{91A841AC-CF18-42AC-88CA-1156A6BB8FAA}">
      <dgm:prSet/>
      <dgm:spPr/>
      <dgm:t>
        <a:bodyPr/>
        <a:lstStyle/>
        <a:p>
          <a:endParaRPr lang="en-US"/>
        </a:p>
      </dgm:t>
    </dgm:pt>
    <dgm:pt modelId="{CDEEDF1A-40BF-489A-AAFB-C454B350F2E9}">
      <dgm:prSet/>
      <dgm:spPr>
        <a:solidFill>
          <a:srgbClr val="A53959"/>
        </a:solidFill>
      </dgm:spPr>
      <dgm:t>
        <a:bodyPr/>
        <a:lstStyle/>
        <a:p>
          <a:r>
            <a:rPr lang="en-GB" dirty="0"/>
            <a:t>Clubs and Societies </a:t>
          </a:r>
          <a:endParaRPr lang="en-US" dirty="0"/>
        </a:p>
      </dgm:t>
    </dgm:pt>
    <dgm:pt modelId="{3A66CB84-928F-4CE3-844F-74945A17851A}" type="parTrans" cxnId="{215B8C7C-4AA9-4CF6-B0FD-11C7EE359985}">
      <dgm:prSet/>
      <dgm:spPr/>
      <dgm:t>
        <a:bodyPr/>
        <a:lstStyle/>
        <a:p>
          <a:endParaRPr lang="en-US"/>
        </a:p>
      </dgm:t>
    </dgm:pt>
    <dgm:pt modelId="{B9955B02-5549-4876-BA75-2034AF6105C1}" type="sibTrans" cxnId="{215B8C7C-4AA9-4CF6-B0FD-11C7EE359985}">
      <dgm:prSet/>
      <dgm:spPr/>
      <dgm:t>
        <a:bodyPr/>
        <a:lstStyle/>
        <a:p>
          <a:endParaRPr lang="en-US"/>
        </a:p>
      </dgm:t>
    </dgm:pt>
    <dgm:pt modelId="{394C3799-B7B7-4510-B038-56C4BC265B20}" type="pres">
      <dgm:prSet presAssocID="{7107644E-EA3B-4790-B324-A960A6B409C0}" presName="diagram" presStyleCnt="0">
        <dgm:presLayoutVars>
          <dgm:dir/>
          <dgm:resizeHandles val="exact"/>
        </dgm:presLayoutVars>
      </dgm:prSet>
      <dgm:spPr/>
    </dgm:pt>
    <dgm:pt modelId="{3EA0B577-CC9A-4888-A4EB-F02874FDA124}" type="pres">
      <dgm:prSet presAssocID="{7D4EFACB-E4AB-40E5-8FCC-125460A474D7}" presName="node" presStyleLbl="node1" presStyleIdx="0" presStyleCnt="12">
        <dgm:presLayoutVars>
          <dgm:bulletEnabled val="1"/>
        </dgm:presLayoutVars>
      </dgm:prSet>
      <dgm:spPr/>
    </dgm:pt>
    <dgm:pt modelId="{6F8DDB23-13B9-47D4-A395-B13929A8C5E9}" type="pres">
      <dgm:prSet presAssocID="{00703B99-87F6-43CC-B99D-70CF4A19CC7A}" presName="sibTrans" presStyleCnt="0"/>
      <dgm:spPr/>
    </dgm:pt>
    <dgm:pt modelId="{2D3A424C-F4D1-41CE-BF6D-394C8AF22071}" type="pres">
      <dgm:prSet presAssocID="{BF24BEA8-63B7-4993-B4E8-A8B3C390585C}" presName="node" presStyleLbl="node1" presStyleIdx="1" presStyleCnt="12">
        <dgm:presLayoutVars>
          <dgm:bulletEnabled val="1"/>
        </dgm:presLayoutVars>
      </dgm:prSet>
      <dgm:spPr/>
    </dgm:pt>
    <dgm:pt modelId="{7568C613-5FA3-4FC1-B887-04A4F0C6529C}" type="pres">
      <dgm:prSet presAssocID="{9A4E8BEF-2270-4508-B967-54B72C0ECB14}" presName="sibTrans" presStyleCnt="0"/>
      <dgm:spPr/>
    </dgm:pt>
    <dgm:pt modelId="{175872A9-681D-43C3-BF6F-2D6D7667EEAF}" type="pres">
      <dgm:prSet presAssocID="{C0E81001-51A0-427B-AB78-7A7F7C81B41D}" presName="node" presStyleLbl="node1" presStyleIdx="2" presStyleCnt="12">
        <dgm:presLayoutVars>
          <dgm:bulletEnabled val="1"/>
        </dgm:presLayoutVars>
      </dgm:prSet>
      <dgm:spPr/>
    </dgm:pt>
    <dgm:pt modelId="{B8383A95-F49A-449D-A5A1-2669AFFE17DB}" type="pres">
      <dgm:prSet presAssocID="{7AE56C8F-910A-479A-BC4B-4831DFE0C068}" presName="sibTrans" presStyleCnt="0"/>
      <dgm:spPr/>
    </dgm:pt>
    <dgm:pt modelId="{5C1EE187-0F4E-4035-BB27-6835CA6058ED}" type="pres">
      <dgm:prSet presAssocID="{7D861EEF-6163-40D3-8CF3-CFA69202DC74}" presName="node" presStyleLbl="node1" presStyleIdx="3" presStyleCnt="12">
        <dgm:presLayoutVars>
          <dgm:bulletEnabled val="1"/>
        </dgm:presLayoutVars>
      </dgm:prSet>
      <dgm:spPr/>
    </dgm:pt>
    <dgm:pt modelId="{94990F94-CAF5-422C-AD89-10FAFCB3B71B}" type="pres">
      <dgm:prSet presAssocID="{EB35F3ED-C8A1-467C-8C94-38594A9F7604}" presName="sibTrans" presStyleCnt="0"/>
      <dgm:spPr/>
    </dgm:pt>
    <dgm:pt modelId="{63D16326-90C4-4524-AB5F-6FE40EA5A11F}" type="pres">
      <dgm:prSet presAssocID="{418343E2-0876-4E07-9D99-8848F17D98A0}" presName="node" presStyleLbl="node1" presStyleIdx="4" presStyleCnt="12">
        <dgm:presLayoutVars>
          <dgm:bulletEnabled val="1"/>
        </dgm:presLayoutVars>
      </dgm:prSet>
      <dgm:spPr/>
    </dgm:pt>
    <dgm:pt modelId="{92674859-91A2-433A-A473-F7732B063B6B}" type="pres">
      <dgm:prSet presAssocID="{F579F572-42AA-4358-B866-9FD6CA0CCDA0}" presName="sibTrans" presStyleCnt="0"/>
      <dgm:spPr/>
    </dgm:pt>
    <dgm:pt modelId="{DE3C92F9-B7F1-4AA6-9347-07F33D0A151D}" type="pres">
      <dgm:prSet presAssocID="{86341082-86F2-4ADE-A91F-8B0FAFB95D67}" presName="node" presStyleLbl="node1" presStyleIdx="5" presStyleCnt="12">
        <dgm:presLayoutVars>
          <dgm:bulletEnabled val="1"/>
        </dgm:presLayoutVars>
      </dgm:prSet>
      <dgm:spPr/>
    </dgm:pt>
    <dgm:pt modelId="{DD0B0B1E-9468-4F6A-93CA-64C4DD01D778}" type="pres">
      <dgm:prSet presAssocID="{D4A037C8-CB75-439D-960A-86949051CC34}" presName="sibTrans" presStyleCnt="0"/>
      <dgm:spPr/>
    </dgm:pt>
    <dgm:pt modelId="{93229445-44AB-4617-86C6-0D202E3AAFEF}" type="pres">
      <dgm:prSet presAssocID="{9C5B4454-211E-4E0E-B4BF-AD98227CCD7B}" presName="node" presStyleLbl="node1" presStyleIdx="6" presStyleCnt="12">
        <dgm:presLayoutVars>
          <dgm:bulletEnabled val="1"/>
        </dgm:presLayoutVars>
      </dgm:prSet>
      <dgm:spPr/>
    </dgm:pt>
    <dgm:pt modelId="{E53734B5-E3A8-4541-A6AA-7767D80F3BA9}" type="pres">
      <dgm:prSet presAssocID="{166BD862-BFEE-43C0-A995-1D4035FE33BE}" presName="sibTrans" presStyleCnt="0"/>
      <dgm:spPr/>
    </dgm:pt>
    <dgm:pt modelId="{BEA2B321-8FE5-40DA-84EF-4FA55AC83230}" type="pres">
      <dgm:prSet presAssocID="{E3AC5C85-C339-493E-A07F-89A144AB52A8}" presName="node" presStyleLbl="node1" presStyleIdx="7" presStyleCnt="12" custLinFactNeighborY="2766">
        <dgm:presLayoutVars>
          <dgm:bulletEnabled val="1"/>
        </dgm:presLayoutVars>
      </dgm:prSet>
      <dgm:spPr/>
    </dgm:pt>
    <dgm:pt modelId="{A4D7F64E-8025-447C-9942-2148CF75EE31}" type="pres">
      <dgm:prSet presAssocID="{96FB4FE5-B46F-428A-8983-FE4F1F6C22EC}" presName="sibTrans" presStyleCnt="0"/>
      <dgm:spPr/>
    </dgm:pt>
    <dgm:pt modelId="{7888B2C4-D6EB-4950-B97B-DAB3A85D019D}" type="pres">
      <dgm:prSet presAssocID="{094CDAD1-7CCD-49D4-9851-7E388E33FB71}" presName="node" presStyleLbl="node1" presStyleIdx="8" presStyleCnt="12">
        <dgm:presLayoutVars>
          <dgm:bulletEnabled val="1"/>
        </dgm:presLayoutVars>
      </dgm:prSet>
      <dgm:spPr/>
    </dgm:pt>
    <dgm:pt modelId="{FFE049D9-499B-4CF6-91DF-6679200FDF80}" type="pres">
      <dgm:prSet presAssocID="{6AE0C8C7-1432-4E94-83D7-4BA73B4CF81B}" presName="sibTrans" presStyleCnt="0"/>
      <dgm:spPr/>
    </dgm:pt>
    <dgm:pt modelId="{B1F2A663-C836-4601-AA2D-298CF54F5F50}" type="pres">
      <dgm:prSet presAssocID="{85CA0818-9FE2-4F59-BD54-EB3A0E3BA8D7}" presName="node" presStyleLbl="node1" presStyleIdx="9" presStyleCnt="12">
        <dgm:presLayoutVars>
          <dgm:bulletEnabled val="1"/>
        </dgm:presLayoutVars>
      </dgm:prSet>
      <dgm:spPr/>
    </dgm:pt>
    <dgm:pt modelId="{1581DAFA-A817-48D3-9850-4364ACAB6D61}" type="pres">
      <dgm:prSet presAssocID="{20B6FD0A-CAAC-4619-B663-C5F03D8944AD}" presName="sibTrans" presStyleCnt="0"/>
      <dgm:spPr/>
    </dgm:pt>
    <dgm:pt modelId="{CFEB3D35-9F10-4124-92DE-6EA8CF6EA5BC}" type="pres">
      <dgm:prSet presAssocID="{49B0CC69-CFDA-4215-A56D-ABBB78A517F5}" presName="node" presStyleLbl="node1" presStyleIdx="10" presStyleCnt="12">
        <dgm:presLayoutVars>
          <dgm:bulletEnabled val="1"/>
        </dgm:presLayoutVars>
      </dgm:prSet>
      <dgm:spPr/>
    </dgm:pt>
    <dgm:pt modelId="{8877E79A-141A-41B4-8641-24EC0996A3A0}" type="pres">
      <dgm:prSet presAssocID="{0A30EE27-90B1-4DE1-8E0E-E4EF045B217E}" presName="sibTrans" presStyleCnt="0"/>
      <dgm:spPr/>
    </dgm:pt>
    <dgm:pt modelId="{9EF5EF02-D035-412F-96E5-6001376AAD38}" type="pres">
      <dgm:prSet presAssocID="{CDEEDF1A-40BF-489A-AAFB-C454B350F2E9}" presName="node" presStyleLbl="node1" presStyleIdx="11" presStyleCnt="12">
        <dgm:presLayoutVars>
          <dgm:bulletEnabled val="1"/>
        </dgm:presLayoutVars>
      </dgm:prSet>
      <dgm:spPr/>
    </dgm:pt>
  </dgm:ptLst>
  <dgm:cxnLst>
    <dgm:cxn modelId="{5DFA1316-DC6E-4049-89D8-75E2C669E5C6}" type="presOf" srcId="{85CA0818-9FE2-4F59-BD54-EB3A0E3BA8D7}" destId="{B1F2A663-C836-4601-AA2D-298CF54F5F50}" srcOrd="0" destOrd="0" presId="urn:microsoft.com/office/officeart/2005/8/layout/default"/>
    <dgm:cxn modelId="{6F06FA17-D14F-41F0-98D9-2FC7A0EF33D6}" srcId="{7107644E-EA3B-4790-B324-A960A6B409C0}" destId="{094CDAD1-7CCD-49D4-9851-7E388E33FB71}" srcOrd="8" destOrd="0" parTransId="{A00252CC-A255-47A9-A1C1-464574B4A924}" sibTransId="{6AE0C8C7-1432-4E94-83D7-4BA73B4CF81B}"/>
    <dgm:cxn modelId="{B113CB18-8E18-46A0-83D9-1146CFF35613}" srcId="{7107644E-EA3B-4790-B324-A960A6B409C0}" destId="{418343E2-0876-4E07-9D99-8848F17D98A0}" srcOrd="4" destOrd="0" parTransId="{8E870136-7F97-45A0-B1FF-E115C4EFBDAA}" sibTransId="{F579F572-42AA-4358-B866-9FD6CA0CCDA0}"/>
    <dgm:cxn modelId="{014B7E1F-A470-42B4-AE69-36225E6D41D7}" srcId="{7107644E-EA3B-4790-B324-A960A6B409C0}" destId="{9C5B4454-211E-4E0E-B4BF-AD98227CCD7B}" srcOrd="6" destOrd="0" parTransId="{3D2ED923-BB53-46A0-845B-4B2A7786816A}" sibTransId="{166BD862-BFEE-43C0-A995-1D4035FE33BE}"/>
    <dgm:cxn modelId="{14AEC13E-ADFD-4BCF-801A-21AB98B626F4}" type="presOf" srcId="{BF24BEA8-63B7-4993-B4E8-A8B3C390585C}" destId="{2D3A424C-F4D1-41CE-BF6D-394C8AF22071}" srcOrd="0" destOrd="0" presId="urn:microsoft.com/office/officeart/2005/8/layout/default"/>
    <dgm:cxn modelId="{4ECCE83F-D0DA-4E0D-91BA-80B258E815B2}" srcId="{7107644E-EA3B-4790-B324-A960A6B409C0}" destId="{85CA0818-9FE2-4F59-BD54-EB3A0E3BA8D7}" srcOrd="9" destOrd="0" parTransId="{618915C6-8CF5-4280-9FD8-BC86BC192275}" sibTransId="{20B6FD0A-CAAC-4619-B663-C5F03D8944AD}"/>
    <dgm:cxn modelId="{DB278940-EC1C-43C9-93BC-3CE9E89B401D}" type="presOf" srcId="{7D861EEF-6163-40D3-8CF3-CFA69202DC74}" destId="{5C1EE187-0F4E-4035-BB27-6835CA6058ED}" srcOrd="0" destOrd="0" presId="urn:microsoft.com/office/officeart/2005/8/layout/default"/>
    <dgm:cxn modelId="{02999741-4839-4FD3-8F4A-B1B8ED404F99}" srcId="{7107644E-EA3B-4790-B324-A960A6B409C0}" destId="{BF24BEA8-63B7-4993-B4E8-A8B3C390585C}" srcOrd="1" destOrd="0" parTransId="{A633FE7F-EFDC-4D56-AE5D-A3F32CADFCAD}" sibTransId="{9A4E8BEF-2270-4508-B967-54B72C0ECB14}"/>
    <dgm:cxn modelId="{BEB0C24B-79E2-4B2A-A150-A01063A21B23}" type="presOf" srcId="{C0E81001-51A0-427B-AB78-7A7F7C81B41D}" destId="{175872A9-681D-43C3-BF6F-2D6D7667EEAF}" srcOrd="0" destOrd="0" presId="urn:microsoft.com/office/officeart/2005/8/layout/default"/>
    <dgm:cxn modelId="{67D72075-E5A0-40E1-AE43-B64031775135}" srcId="{7107644E-EA3B-4790-B324-A960A6B409C0}" destId="{E3AC5C85-C339-493E-A07F-89A144AB52A8}" srcOrd="7" destOrd="0" parTransId="{947388B0-94B5-400F-A831-AEC070CC9E5C}" sibTransId="{96FB4FE5-B46F-428A-8983-FE4F1F6C22EC}"/>
    <dgm:cxn modelId="{12610F77-BF1D-4F39-9137-D5E91A4A9F56}" type="presOf" srcId="{7D4EFACB-E4AB-40E5-8FCC-125460A474D7}" destId="{3EA0B577-CC9A-4888-A4EB-F02874FDA124}" srcOrd="0" destOrd="0" presId="urn:microsoft.com/office/officeart/2005/8/layout/default"/>
    <dgm:cxn modelId="{2842D077-F36D-4D3F-A838-AC429E22FF6B}" type="presOf" srcId="{094CDAD1-7CCD-49D4-9851-7E388E33FB71}" destId="{7888B2C4-D6EB-4950-B97B-DAB3A85D019D}" srcOrd="0" destOrd="0" presId="urn:microsoft.com/office/officeart/2005/8/layout/default"/>
    <dgm:cxn modelId="{215B8C7C-4AA9-4CF6-B0FD-11C7EE359985}" srcId="{7107644E-EA3B-4790-B324-A960A6B409C0}" destId="{CDEEDF1A-40BF-489A-AAFB-C454B350F2E9}" srcOrd="11" destOrd="0" parTransId="{3A66CB84-928F-4CE3-844F-74945A17851A}" sibTransId="{B9955B02-5549-4876-BA75-2034AF6105C1}"/>
    <dgm:cxn modelId="{47885385-09D0-455B-9792-A1BEB741E347}" type="presOf" srcId="{86341082-86F2-4ADE-A91F-8B0FAFB95D67}" destId="{DE3C92F9-B7F1-4AA6-9347-07F33D0A151D}" srcOrd="0" destOrd="0" presId="urn:microsoft.com/office/officeart/2005/8/layout/default"/>
    <dgm:cxn modelId="{99CA1A86-C091-4BAC-B561-DC73C424B15E}" type="presOf" srcId="{49B0CC69-CFDA-4215-A56D-ABBB78A517F5}" destId="{CFEB3D35-9F10-4124-92DE-6EA8CF6EA5BC}" srcOrd="0" destOrd="0" presId="urn:microsoft.com/office/officeart/2005/8/layout/default"/>
    <dgm:cxn modelId="{1672B58A-4E02-4347-8D52-D58FD42424AD}" type="presOf" srcId="{7107644E-EA3B-4790-B324-A960A6B409C0}" destId="{394C3799-B7B7-4510-B038-56C4BC265B20}" srcOrd="0" destOrd="0" presId="urn:microsoft.com/office/officeart/2005/8/layout/default"/>
    <dgm:cxn modelId="{6E5ED48A-2A7D-4481-95CD-EB04799318BA}" srcId="{7107644E-EA3B-4790-B324-A960A6B409C0}" destId="{86341082-86F2-4ADE-A91F-8B0FAFB95D67}" srcOrd="5" destOrd="0" parTransId="{F01A94A3-A6DA-44FC-BE60-D2DFE6DDA36A}" sibTransId="{D4A037C8-CB75-439D-960A-86949051CC34}"/>
    <dgm:cxn modelId="{9F35A3AB-B070-4E49-A7D8-3208B8631E7E}" type="presOf" srcId="{418343E2-0876-4E07-9D99-8848F17D98A0}" destId="{63D16326-90C4-4524-AB5F-6FE40EA5A11F}" srcOrd="0" destOrd="0" presId="urn:microsoft.com/office/officeart/2005/8/layout/default"/>
    <dgm:cxn modelId="{91A841AC-CF18-42AC-88CA-1156A6BB8FAA}" srcId="{7107644E-EA3B-4790-B324-A960A6B409C0}" destId="{49B0CC69-CFDA-4215-A56D-ABBB78A517F5}" srcOrd="10" destOrd="0" parTransId="{928B7CAE-6408-483F-B172-39475C990BDE}" sibTransId="{0A30EE27-90B1-4DE1-8E0E-E4EF045B217E}"/>
    <dgm:cxn modelId="{26871DB5-3792-4BA0-8B45-827327510D0A}" srcId="{7107644E-EA3B-4790-B324-A960A6B409C0}" destId="{C0E81001-51A0-427B-AB78-7A7F7C81B41D}" srcOrd="2" destOrd="0" parTransId="{06381A81-0B9F-4063-9457-F4E3C8BAE37D}" sibTransId="{7AE56C8F-910A-479A-BC4B-4831DFE0C068}"/>
    <dgm:cxn modelId="{3C61E0B9-628D-445F-8B68-A5462AE0A90A}" type="presOf" srcId="{E3AC5C85-C339-493E-A07F-89A144AB52A8}" destId="{BEA2B321-8FE5-40DA-84EF-4FA55AC83230}" srcOrd="0" destOrd="0" presId="urn:microsoft.com/office/officeart/2005/8/layout/default"/>
    <dgm:cxn modelId="{9E0002BC-66F5-4764-A6E6-B832F48255DA}" type="presOf" srcId="{CDEEDF1A-40BF-489A-AAFB-C454B350F2E9}" destId="{9EF5EF02-D035-412F-96E5-6001376AAD38}" srcOrd="0" destOrd="0" presId="urn:microsoft.com/office/officeart/2005/8/layout/default"/>
    <dgm:cxn modelId="{692759CA-E6EB-4631-9272-BA3007AD3C83}" srcId="{7107644E-EA3B-4790-B324-A960A6B409C0}" destId="{7D4EFACB-E4AB-40E5-8FCC-125460A474D7}" srcOrd="0" destOrd="0" parTransId="{C78A3491-138A-475B-ADAA-B5634993ADAF}" sibTransId="{00703B99-87F6-43CC-B99D-70CF4A19CC7A}"/>
    <dgm:cxn modelId="{E07245D9-FDE1-456D-852B-E8602FEFE0E2}" srcId="{7107644E-EA3B-4790-B324-A960A6B409C0}" destId="{7D861EEF-6163-40D3-8CF3-CFA69202DC74}" srcOrd="3" destOrd="0" parTransId="{F9BAE64D-3F2B-4DC7-AA69-2E834CFB849A}" sibTransId="{EB35F3ED-C8A1-467C-8C94-38594A9F7604}"/>
    <dgm:cxn modelId="{9E3506FF-927C-45B5-8864-E8388FF8885A}" type="presOf" srcId="{9C5B4454-211E-4E0E-B4BF-AD98227CCD7B}" destId="{93229445-44AB-4617-86C6-0D202E3AAFEF}" srcOrd="0" destOrd="0" presId="urn:microsoft.com/office/officeart/2005/8/layout/default"/>
    <dgm:cxn modelId="{F837658A-3FE4-4226-80CB-D52CF005AFD9}" type="presParOf" srcId="{394C3799-B7B7-4510-B038-56C4BC265B20}" destId="{3EA0B577-CC9A-4888-A4EB-F02874FDA124}" srcOrd="0" destOrd="0" presId="urn:microsoft.com/office/officeart/2005/8/layout/default"/>
    <dgm:cxn modelId="{11A938BA-8B3A-4EED-9895-2CEDEE694900}" type="presParOf" srcId="{394C3799-B7B7-4510-B038-56C4BC265B20}" destId="{6F8DDB23-13B9-47D4-A395-B13929A8C5E9}" srcOrd="1" destOrd="0" presId="urn:microsoft.com/office/officeart/2005/8/layout/default"/>
    <dgm:cxn modelId="{142CF613-7FF6-4F8F-919E-4B3C7FE08633}" type="presParOf" srcId="{394C3799-B7B7-4510-B038-56C4BC265B20}" destId="{2D3A424C-F4D1-41CE-BF6D-394C8AF22071}" srcOrd="2" destOrd="0" presId="urn:microsoft.com/office/officeart/2005/8/layout/default"/>
    <dgm:cxn modelId="{C9A50050-A08F-4AA8-9622-C3A606AEC829}" type="presParOf" srcId="{394C3799-B7B7-4510-B038-56C4BC265B20}" destId="{7568C613-5FA3-4FC1-B887-04A4F0C6529C}" srcOrd="3" destOrd="0" presId="urn:microsoft.com/office/officeart/2005/8/layout/default"/>
    <dgm:cxn modelId="{501BD9AF-9B8E-4F25-B30D-BFC9C8B22753}" type="presParOf" srcId="{394C3799-B7B7-4510-B038-56C4BC265B20}" destId="{175872A9-681D-43C3-BF6F-2D6D7667EEAF}" srcOrd="4" destOrd="0" presId="urn:microsoft.com/office/officeart/2005/8/layout/default"/>
    <dgm:cxn modelId="{071248A2-B1CE-4288-AEEE-2F611D635226}" type="presParOf" srcId="{394C3799-B7B7-4510-B038-56C4BC265B20}" destId="{B8383A95-F49A-449D-A5A1-2669AFFE17DB}" srcOrd="5" destOrd="0" presId="urn:microsoft.com/office/officeart/2005/8/layout/default"/>
    <dgm:cxn modelId="{16212A45-72F9-4469-BE55-E41E3B37B93A}" type="presParOf" srcId="{394C3799-B7B7-4510-B038-56C4BC265B20}" destId="{5C1EE187-0F4E-4035-BB27-6835CA6058ED}" srcOrd="6" destOrd="0" presId="urn:microsoft.com/office/officeart/2005/8/layout/default"/>
    <dgm:cxn modelId="{B1EC4F87-3434-46F3-ACA1-29CD2E2F9A55}" type="presParOf" srcId="{394C3799-B7B7-4510-B038-56C4BC265B20}" destId="{94990F94-CAF5-422C-AD89-10FAFCB3B71B}" srcOrd="7" destOrd="0" presId="urn:microsoft.com/office/officeart/2005/8/layout/default"/>
    <dgm:cxn modelId="{96A5F0C4-3E98-4A19-866B-F54CA4892C0E}" type="presParOf" srcId="{394C3799-B7B7-4510-B038-56C4BC265B20}" destId="{63D16326-90C4-4524-AB5F-6FE40EA5A11F}" srcOrd="8" destOrd="0" presId="urn:microsoft.com/office/officeart/2005/8/layout/default"/>
    <dgm:cxn modelId="{3B6321BA-56E7-4195-A83D-56110DE44CCE}" type="presParOf" srcId="{394C3799-B7B7-4510-B038-56C4BC265B20}" destId="{92674859-91A2-433A-A473-F7732B063B6B}" srcOrd="9" destOrd="0" presId="urn:microsoft.com/office/officeart/2005/8/layout/default"/>
    <dgm:cxn modelId="{285F0E4A-4BE6-45E3-89A7-9D7C5AFE2182}" type="presParOf" srcId="{394C3799-B7B7-4510-B038-56C4BC265B20}" destId="{DE3C92F9-B7F1-4AA6-9347-07F33D0A151D}" srcOrd="10" destOrd="0" presId="urn:microsoft.com/office/officeart/2005/8/layout/default"/>
    <dgm:cxn modelId="{2ADDB9A2-9027-44AB-9C55-B1F3A6215549}" type="presParOf" srcId="{394C3799-B7B7-4510-B038-56C4BC265B20}" destId="{DD0B0B1E-9468-4F6A-93CA-64C4DD01D778}" srcOrd="11" destOrd="0" presId="urn:microsoft.com/office/officeart/2005/8/layout/default"/>
    <dgm:cxn modelId="{14E9FE2A-F347-4687-87EF-896B0BFF7364}" type="presParOf" srcId="{394C3799-B7B7-4510-B038-56C4BC265B20}" destId="{93229445-44AB-4617-86C6-0D202E3AAFEF}" srcOrd="12" destOrd="0" presId="urn:microsoft.com/office/officeart/2005/8/layout/default"/>
    <dgm:cxn modelId="{70F232B3-6FC6-4809-B5C1-85C80F722CE0}" type="presParOf" srcId="{394C3799-B7B7-4510-B038-56C4BC265B20}" destId="{E53734B5-E3A8-4541-A6AA-7767D80F3BA9}" srcOrd="13" destOrd="0" presId="urn:microsoft.com/office/officeart/2005/8/layout/default"/>
    <dgm:cxn modelId="{52F699EE-06E1-48C9-879F-770817D8E095}" type="presParOf" srcId="{394C3799-B7B7-4510-B038-56C4BC265B20}" destId="{BEA2B321-8FE5-40DA-84EF-4FA55AC83230}" srcOrd="14" destOrd="0" presId="urn:microsoft.com/office/officeart/2005/8/layout/default"/>
    <dgm:cxn modelId="{D9C89CB6-F8F2-4D49-B657-CE40B9B70365}" type="presParOf" srcId="{394C3799-B7B7-4510-B038-56C4BC265B20}" destId="{A4D7F64E-8025-447C-9942-2148CF75EE31}" srcOrd="15" destOrd="0" presId="urn:microsoft.com/office/officeart/2005/8/layout/default"/>
    <dgm:cxn modelId="{782A4B10-F646-460B-B670-6FF24735D4F6}" type="presParOf" srcId="{394C3799-B7B7-4510-B038-56C4BC265B20}" destId="{7888B2C4-D6EB-4950-B97B-DAB3A85D019D}" srcOrd="16" destOrd="0" presId="urn:microsoft.com/office/officeart/2005/8/layout/default"/>
    <dgm:cxn modelId="{47DD9FF5-2398-4C76-B833-86C8CA315FB2}" type="presParOf" srcId="{394C3799-B7B7-4510-B038-56C4BC265B20}" destId="{FFE049D9-499B-4CF6-91DF-6679200FDF80}" srcOrd="17" destOrd="0" presId="urn:microsoft.com/office/officeart/2005/8/layout/default"/>
    <dgm:cxn modelId="{32564215-F25C-41CE-8FA8-C80000E53A7D}" type="presParOf" srcId="{394C3799-B7B7-4510-B038-56C4BC265B20}" destId="{B1F2A663-C836-4601-AA2D-298CF54F5F50}" srcOrd="18" destOrd="0" presId="urn:microsoft.com/office/officeart/2005/8/layout/default"/>
    <dgm:cxn modelId="{CA92A33A-9346-42B8-9ACB-84EA41E4FAF8}" type="presParOf" srcId="{394C3799-B7B7-4510-B038-56C4BC265B20}" destId="{1581DAFA-A817-48D3-9850-4364ACAB6D61}" srcOrd="19" destOrd="0" presId="urn:microsoft.com/office/officeart/2005/8/layout/default"/>
    <dgm:cxn modelId="{8E93AFE2-9593-4EFD-B0A7-B37E79D326D0}" type="presParOf" srcId="{394C3799-B7B7-4510-B038-56C4BC265B20}" destId="{CFEB3D35-9F10-4124-92DE-6EA8CF6EA5BC}" srcOrd="20" destOrd="0" presId="urn:microsoft.com/office/officeart/2005/8/layout/default"/>
    <dgm:cxn modelId="{DD5965A3-78D9-4DC9-885F-7BC05900D9B6}" type="presParOf" srcId="{394C3799-B7B7-4510-B038-56C4BC265B20}" destId="{8877E79A-141A-41B4-8641-24EC0996A3A0}" srcOrd="21" destOrd="0" presId="urn:microsoft.com/office/officeart/2005/8/layout/default"/>
    <dgm:cxn modelId="{A0B9AF78-B31E-404F-9FFC-A6AA87237001}" type="presParOf" srcId="{394C3799-B7B7-4510-B038-56C4BC265B20}" destId="{9EF5EF02-D035-412F-96E5-6001376AAD38}"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0B577-CC9A-4888-A4EB-F02874FDA124}">
      <dsp:nvSpPr>
        <dsp:cNvPr id="0" name=""/>
        <dsp:cNvSpPr/>
      </dsp:nvSpPr>
      <dsp:spPr>
        <a:xfrm>
          <a:off x="524419" y="640"/>
          <a:ext cx="2043878" cy="1226327"/>
        </a:xfrm>
        <a:prstGeom prst="rect">
          <a:avLst/>
        </a:prstGeom>
        <a:solidFill>
          <a:srgbClr val="6B35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Part-Time Job</a:t>
          </a:r>
          <a:endParaRPr lang="en-US" sz="2500" kern="1200" dirty="0"/>
        </a:p>
      </dsp:txBody>
      <dsp:txXfrm>
        <a:off x="524419" y="640"/>
        <a:ext cx="2043878" cy="1226327"/>
      </dsp:txXfrm>
    </dsp:sp>
    <dsp:sp modelId="{2D3A424C-F4D1-41CE-BF6D-394C8AF22071}">
      <dsp:nvSpPr>
        <dsp:cNvPr id="0" name=""/>
        <dsp:cNvSpPr/>
      </dsp:nvSpPr>
      <dsp:spPr>
        <a:xfrm>
          <a:off x="2772685" y="640"/>
          <a:ext cx="2043878" cy="1226327"/>
        </a:xfrm>
        <a:prstGeom prst="rect">
          <a:avLst/>
        </a:prstGeom>
        <a:solidFill>
          <a:srgbClr val="A5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Work Experience</a:t>
          </a:r>
          <a:endParaRPr lang="en-US" sz="2500" kern="1200" dirty="0"/>
        </a:p>
      </dsp:txBody>
      <dsp:txXfrm>
        <a:off x="2772685" y="640"/>
        <a:ext cx="2043878" cy="1226327"/>
      </dsp:txXfrm>
    </dsp:sp>
    <dsp:sp modelId="{175872A9-681D-43C3-BF6F-2D6D7667EEAF}">
      <dsp:nvSpPr>
        <dsp:cNvPr id="0" name=""/>
        <dsp:cNvSpPr/>
      </dsp:nvSpPr>
      <dsp:spPr>
        <a:xfrm>
          <a:off x="5020951" y="640"/>
          <a:ext cx="2043878" cy="1226327"/>
        </a:xfrm>
        <a:prstGeom prst="rect">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Enterprise Activities</a:t>
          </a:r>
          <a:endParaRPr lang="en-US" sz="2500" kern="1200" dirty="0"/>
        </a:p>
      </dsp:txBody>
      <dsp:txXfrm>
        <a:off x="5020951" y="640"/>
        <a:ext cx="2043878" cy="1226327"/>
      </dsp:txXfrm>
    </dsp:sp>
    <dsp:sp modelId="{5C1EE187-0F4E-4035-BB27-6835CA6058ED}">
      <dsp:nvSpPr>
        <dsp:cNvPr id="0" name=""/>
        <dsp:cNvSpPr/>
      </dsp:nvSpPr>
      <dsp:spPr>
        <a:xfrm>
          <a:off x="7269218" y="640"/>
          <a:ext cx="2043878" cy="1226327"/>
        </a:xfrm>
        <a:prstGeom prst="rect">
          <a:avLst/>
        </a:prstGeom>
        <a:solidFill>
          <a:srgbClr val="E937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Employer Engagement</a:t>
          </a:r>
          <a:endParaRPr lang="en-US" sz="2500" kern="1200" dirty="0"/>
        </a:p>
      </dsp:txBody>
      <dsp:txXfrm>
        <a:off x="7269218" y="640"/>
        <a:ext cx="2043878" cy="1226327"/>
      </dsp:txXfrm>
    </dsp:sp>
    <dsp:sp modelId="{63D16326-90C4-4524-AB5F-6FE40EA5A11F}">
      <dsp:nvSpPr>
        <dsp:cNvPr id="0" name=""/>
        <dsp:cNvSpPr/>
      </dsp:nvSpPr>
      <dsp:spPr>
        <a:xfrm>
          <a:off x="524419" y="1431355"/>
          <a:ext cx="2043878" cy="1226327"/>
        </a:xfrm>
        <a:prstGeom prst="rect">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National Citizen Service</a:t>
          </a:r>
          <a:endParaRPr lang="en-US" sz="2500" kern="1200" dirty="0"/>
        </a:p>
      </dsp:txBody>
      <dsp:txXfrm>
        <a:off x="524419" y="1431355"/>
        <a:ext cx="2043878" cy="1226327"/>
      </dsp:txXfrm>
    </dsp:sp>
    <dsp:sp modelId="{DE3C92F9-B7F1-4AA6-9347-07F33D0A151D}">
      <dsp:nvSpPr>
        <dsp:cNvPr id="0" name=""/>
        <dsp:cNvSpPr/>
      </dsp:nvSpPr>
      <dsp:spPr>
        <a:xfrm>
          <a:off x="2772685" y="1431355"/>
          <a:ext cx="2043878" cy="1226327"/>
        </a:xfrm>
        <a:prstGeom prst="rect">
          <a:avLst/>
        </a:prstGeom>
        <a:solidFill>
          <a:srgbClr val="6B355A"/>
        </a:solidFill>
        <a:ln w="12700" cap="flat" cmpd="sng" algn="ctr">
          <a:solidFill>
            <a:srgbClr val="A5395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Cadets</a:t>
          </a:r>
          <a:endParaRPr lang="en-US" sz="2500" kern="1200" dirty="0"/>
        </a:p>
      </dsp:txBody>
      <dsp:txXfrm>
        <a:off x="2772685" y="1431355"/>
        <a:ext cx="2043878" cy="1226327"/>
      </dsp:txXfrm>
    </dsp:sp>
    <dsp:sp modelId="{93229445-44AB-4617-86C6-0D202E3AAFEF}">
      <dsp:nvSpPr>
        <dsp:cNvPr id="0" name=""/>
        <dsp:cNvSpPr/>
      </dsp:nvSpPr>
      <dsp:spPr>
        <a:xfrm>
          <a:off x="5020951" y="1431355"/>
          <a:ext cx="2043878" cy="1226327"/>
        </a:xfrm>
        <a:prstGeom prst="rect">
          <a:avLst/>
        </a:prstGeom>
        <a:solidFill>
          <a:srgbClr val="A5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School Activities</a:t>
          </a:r>
          <a:endParaRPr lang="en-US" sz="2500" kern="1200" dirty="0"/>
        </a:p>
      </dsp:txBody>
      <dsp:txXfrm>
        <a:off x="5020951" y="1431355"/>
        <a:ext cx="2043878" cy="1226327"/>
      </dsp:txXfrm>
    </dsp:sp>
    <dsp:sp modelId="{BEA2B321-8FE5-40DA-84EF-4FA55AC83230}">
      <dsp:nvSpPr>
        <dsp:cNvPr id="0" name=""/>
        <dsp:cNvSpPr/>
      </dsp:nvSpPr>
      <dsp:spPr>
        <a:xfrm>
          <a:off x="7269218" y="1465275"/>
          <a:ext cx="2043878" cy="1226327"/>
        </a:xfrm>
        <a:prstGeom prst="rect">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Use of IT</a:t>
          </a:r>
          <a:endParaRPr lang="en-US" sz="2500" kern="1200" dirty="0"/>
        </a:p>
      </dsp:txBody>
      <dsp:txXfrm>
        <a:off x="7269218" y="1465275"/>
        <a:ext cx="2043878" cy="1226327"/>
      </dsp:txXfrm>
    </dsp:sp>
    <dsp:sp modelId="{7888B2C4-D6EB-4950-B97B-DAB3A85D019D}">
      <dsp:nvSpPr>
        <dsp:cNvPr id="0" name=""/>
        <dsp:cNvSpPr/>
      </dsp:nvSpPr>
      <dsp:spPr>
        <a:xfrm>
          <a:off x="524419" y="2862070"/>
          <a:ext cx="2043878" cy="1226327"/>
        </a:xfrm>
        <a:prstGeom prst="rect">
          <a:avLst/>
        </a:prstGeom>
        <a:solidFill>
          <a:srgbClr val="E93752"/>
        </a:solidFill>
        <a:ln w="12700" cap="flat" cmpd="sng" algn="ctr">
          <a:solidFill>
            <a:srgbClr val="A5395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Volunteering</a:t>
          </a:r>
          <a:endParaRPr lang="en-US" sz="2500" kern="1200" dirty="0"/>
        </a:p>
      </dsp:txBody>
      <dsp:txXfrm>
        <a:off x="524419" y="2862070"/>
        <a:ext cx="2043878" cy="1226327"/>
      </dsp:txXfrm>
    </dsp:sp>
    <dsp:sp modelId="{B1F2A663-C836-4601-AA2D-298CF54F5F50}">
      <dsp:nvSpPr>
        <dsp:cNvPr id="0" name=""/>
        <dsp:cNvSpPr/>
      </dsp:nvSpPr>
      <dsp:spPr>
        <a:xfrm>
          <a:off x="2772685" y="2862070"/>
          <a:ext cx="2043878" cy="1226327"/>
        </a:xfrm>
        <a:prstGeom prst="rect">
          <a:avLst/>
        </a:prstGeom>
        <a:solidFill>
          <a:srgbClr val="8A5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Sports</a:t>
          </a:r>
          <a:endParaRPr lang="en-US" sz="2500" kern="1200" dirty="0"/>
        </a:p>
      </dsp:txBody>
      <dsp:txXfrm>
        <a:off x="2772685" y="2862070"/>
        <a:ext cx="2043878" cy="1226327"/>
      </dsp:txXfrm>
    </dsp:sp>
    <dsp:sp modelId="{CFEB3D35-9F10-4124-92DE-6EA8CF6EA5BC}">
      <dsp:nvSpPr>
        <dsp:cNvPr id="0" name=""/>
        <dsp:cNvSpPr/>
      </dsp:nvSpPr>
      <dsp:spPr>
        <a:xfrm>
          <a:off x="5020951" y="2862070"/>
          <a:ext cx="2043878" cy="1226327"/>
        </a:xfrm>
        <a:prstGeom prst="rect">
          <a:avLst/>
        </a:prstGeom>
        <a:solidFill>
          <a:srgbClr val="6B35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Duke of Edinburgh </a:t>
          </a:r>
          <a:endParaRPr lang="en-US" sz="2500" kern="1200" dirty="0"/>
        </a:p>
      </dsp:txBody>
      <dsp:txXfrm>
        <a:off x="5020951" y="2862070"/>
        <a:ext cx="2043878" cy="1226327"/>
      </dsp:txXfrm>
    </dsp:sp>
    <dsp:sp modelId="{9EF5EF02-D035-412F-96E5-6001376AAD38}">
      <dsp:nvSpPr>
        <dsp:cNvPr id="0" name=""/>
        <dsp:cNvSpPr/>
      </dsp:nvSpPr>
      <dsp:spPr>
        <a:xfrm>
          <a:off x="7269218" y="2862070"/>
          <a:ext cx="2043878" cy="1226327"/>
        </a:xfrm>
        <a:prstGeom prst="rect">
          <a:avLst/>
        </a:prstGeom>
        <a:solidFill>
          <a:srgbClr val="A53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Clubs and Societies </a:t>
          </a:r>
          <a:endParaRPr lang="en-US" sz="2500" kern="1200" dirty="0"/>
        </a:p>
      </dsp:txBody>
      <dsp:txXfrm>
        <a:off x="7269218" y="2862070"/>
        <a:ext cx="2043878" cy="12263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0.6766</cdr:x>
      <cdr:y>0.22793</cdr:y>
    </cdr:from>
    <cdr:to>
      <cdr:x>1</cdr:x>
      <cdr:y>0.55761</cdr:y>
    </cdr:to>
    <cdr:sp macro="" textlink="">
      <cdr:nvSpPr>
        <cdr:cNvPr id="2" name="Rectangle: Rounded Corners 1">
          <a:extLst xmlns:a="http://schemas.openxmlformats.org/drawingml/2006/main">
            <a:ext uri="{FF2B5EF4-FFF2-40B4-BE49-F238E27FC236}">
              <a16:creationId xmlns:a16="http://schemas.microsoft.com/office/drawing/2014/main" id="{FCE8C26D-48F9-4983-BF52-725EB833BEA2}"/>
            </a:ext>
          </a:extLst>
        </cdr:cNvPr>
        <cdr:cNvSpPr/>
      </cdr:nvSpPr>
      <cdr:spPr>
        <a:xfrm xmlns:a="http://schemas.openxmlformats.org/drawingml/2006/main">
          <a:off x="5392924" y="978141"/>
          <a:ext cx="2577738" cy="1414766"/>
        </a:xfrm>
        <a:prstGeom xmlns:a="http://schemas.openxmlformats.org/drawingml/2006/main" prst="roundRect">
          <a:avLst/>
        </a:prstGeom>
        <a:solidFill xmlns:a="http://schemas.openxmlformats.org/drawingml/2006/main">
          <a:srgbClr val="FF9933"/>
        </a:solidFill>
        <a:ln xmlns:a="http://schemas.openxmlformats.org/drawingml/2006/main">
          <a:solidFill>
            <a:srgbClr val="FF993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defTabSz="457200"/>
          <a:r>
            <a:rPr lang="en-GB" sz="2000" b="1" dirty="0">
              <a:solidFill>
                <a:prstClr val="black"/>
              </a:solidFill>
              <a:latin typeface="Calibri" panose="020F0502020204030204"/>
            </a:rPr>
            <a:t>The biggest influence in selecting a person is skills/core competencies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967D-F207-4652-9448-5BB8DAE81DAF}" type="datetimeFigureOut">
              <a:rPr lang="en-GB" smtClean="0"/>
              <a:t>09/11/2020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C9D1-CDB2-4F96-A64D-1F58BFE53F84}" type="slidenum">
              <a:rPr lang="en-GB" smtClean="0"/>
              <a:t>‹#›</a:t>
            </a:fld>
            <a:endParaRPr lang="en-GB"/>
          </a:p>
        </p:txBody>
      </p:sp>
    </p:spTree>
    <p:extLst>
      <p:ext uri="{BB962C8B-B14F-4D97-AF65-F5344CB8AC3E}">
        <p14:creationId xmlns:p14="http://schemas.microsoft.com/office/powerpoint/2010/main" val="266627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emlep.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Ihttps:/www.semlep.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bb-conversations.com/2015/04/introducing-yumi-the-worlds-first-truly-collaborative-robot/"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techhq.com/2019/06/transport-management-for-the-rest-of-us-ratelinx-and-technology-in-the-mix/" TargetMode="External"/><Relationship Id="rId4" Type="http://schemas.openxmlformats.org/officeDocument/2006/relationships/hyperlink" Target="http://www.guilsborough.northants.sch.uk/for-parents/key-information/careers/careers-documents/1853-growing-people-south-east-midlands-labour-market-information/fil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psychologyformarketers.com/12-ways-to-build-self-confidenc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ankkita.com/explore/organization-clipart-transferable-skil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nfidentqueen.wordpress.com/2018/05/07/i-did-it-completed-6-weeks-fitnesschallenge-fittergenn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urodrying2019.com/uk/page.asp?PID=97"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ngimg.com/internet/feedbac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usinessinsider.com/google-zurich-headquarters-tour-2018-1?r=US&amp;IR=T"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dezeen.com/2009/06/11/office-in-the-woods-by-selgascano/" TargetMode="External"/><Relationship Id="rId4" Type="http://schemas.openxmlformats.org/officeDocument/2006/relationships/hyperlink" Target="https://discover.ticketmaster.co.uk/music/welcome-inside-ticketmaster-hq-380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rn.com/news/channel-programs/5-companies-that-came-to-win-this-week-june-28" TargetMode="External"/><Relationship Id="rId7" Type="http://schemas.openxmlformats.org/officeDocument/2006/relationships/hyperlink" Target="https://uxplanet.org/uber-redesign-concept-2019-3d8c430f6c29"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codersera.com/blog/is-it-cheaper-or-more-expensive-to-hire-remote-developers/" TargetMode="External"/><Relationship Id="rId5" Type="http://schemas.openxmlformats.org/officeDocument/2006/relationships/hyperlink" Target="https://chandigarh.in.locan.to/ID_4093437940/Mobile-application-Development-Services-All-over-the-world.html" TargetMode="External"/><Relationship Id="rId4" Type="http://schemas.openxmlformats.org/officeDocument/2006/relationships/hyperlink" Target="https://technoforte.co.in/blog/page/3/"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ngpix.com/download/women-thinking-png-imag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Welcome to this workshop on “Jobs of the Future”</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a:t>
            </a:fld>
            <a:endParaRPr lang="en-GB"/>
          </a:p>
        </p:txBody>
      </p:sp>
    </p:spTree>
    <p:extLst>
      <p:ext uri="{BB962C8B-B14F-4D97-AF65-F5344CB8AC3E}">
        <p14:creationId xmlns:p14="http://schemas.microsoft.com/office/powerpoint/2010/main" val="208303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none" dirty="0"/>
              <a:t>Reliable source 1 is research and a website created by Pearson's. </a:t>
            </a:r>
          </a:p>
          <a:p>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The research is called </a:t>
            </a:r>
            <a:r>
              <a:rPr lang="en-GB" dirty="0">
                <a:solidFill>
                  <a:schemeClr val="tx1"/>
                </a:solidFill>
              </a:rPr>
              <a:t>“Future of Skills Employment in 2030” and was created by Pearson, Nesta and the Oxford Martin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The research considered: </a:t>
            </a:r>
          </a:p>
          <a:p>
            <a:pPr marL="342900" indent="-342900">
              <a:buFont typeface="Arial" panose="020B0604020202020204" pitchFamily="34" charset="0"/>
              <a:buChar char="•"/>
            </a:pPr>
            <a:r>
              <a:rPr lang="en-GB" sz="1200" dirty="0">
                <a:solidFill>
                  <a:schemeClr val="tx1"/>
                </a:solidFill>
              </a:rPr>
              <a:t>Automation</a:t>
            </a:r>
          </a:p>
          <a:p>
            <a:pPr marL="342900" indent="-342900">
              <a:buFont typeface="Arial" panose="020B0604020202020204" pitchFamily="34" charset="0"/>
              <a:buChar char="•"/>
            </a:pPr>
            <a:r>
              <a:rPr lang="en-GB" sz="1200" dirty="0">
                <a:solidFill>
                  <a:schemeClr val="tx1"/>
                </a:solidFill>
              </a:rPr>
              <a:t>Globalisation</a:t>
            </a:r>
          </a:p>
          <a:p>
            <a:pPr marL="342900" indent="-342900">
              <a:buFont typeface="Arial" panose="020B0604020202020204" pitchFamily="34" charset="0"/>
              <a:buChar char="•"/>
            </a:pPr>
            <a:r>
              <a:rPr lang="en-GB" sz="1200" dirty="0">
                <a:solidFill>
                  <a:schemeClr val="tx1"/>
                </a:solidFill>
              </a:rPr>
              <a:t>Population ageing</a:t>
            </a:r>
          </a:p>
          <a:p>
            <a:pPr marL="342900" indent="-342900">
              <a:buFont typeface="Arial" panose="020B0604020202020204" pitchFamily="34" charset="0"/>
              <a:buChar char="•"/>
            </a:pPr>
            <a:r>
              <a:rPr lang="en-GB" sz="1200" dirty="0">
                <a:solidFill>
                  <a:schemeClr val="tx1"/>
                </a:solidFill>
              </a:rPr>
              <a:t>Urbanisation</a:t>
            </a:r>
          </a:p>
          <a:p>
            <a:pPr marL="342900" indent="-342900">
              <a:buFont typeface="Arial" panose="020B0604020202020204" pitchFamily="34" charset="0"/>
              <a:buChar char="•"/>
            </a:pPr>
            <a:r>
              <a:rPr lang="en-GB" sz="1200" dirty="0">
                <a:solidFill>
                  <a:schemeClr val="tx1"/>
                </a:solidFill>
              </a:rPr>
              <a:t>Green economy</a:t>
            </a:r>
          </a:p>
          <a:p>
            <a:endParaRPr lang="en-GB" b="0" u="none" dirty="0"/>
          </a:p>
          <a:p>
            <a:r>
              <a:rPr lang="en-GB" b="1" u="sng" dirty="0"/>
              <a:t>The findings of the research were:</a:t>
            </a:r>
          </a:p>
          <a:p>
            <a:r>
              <a:rPr lang="en-GB" sz="1200" b="0" i="0" u="none" strike="noStrike" kern="1200" dirty="0">
                <a:solidFill>
                  <a:schemeClr val="tx1"/>
                </a:solidFill>
                <a:effectLst/>
                <a:latin typeface="+mn-lt"/>
                <a:ea typeface="+mn-ea"/>
                <a:cs typeface="+mn-cs"/>
              </a:rPr>
              <a:t>-Most jobs that will exist in 2030 will require different skills. </a:t>
            </a:r>
          </a:p>
          <a:p>
            <a:r>
              <a:rPr lang="en-GB" sz="1200" b="0" i="0" u="none" strike="noStrike" kern="1200" dirty="0">
                <a:solidFill>
                  <a:schemeClr val="tx1"/>
                </a:solidFill>
                <a:effectLst/>
                <a:latin typeface="+mn-lt"/>
                <a:ea typeface="+mn-ea"/>
                <a:cs typeface="+mn-cs"/>
              </a:rPr>
              <a:t>-Automation will impact jobs by increasing efficiency and people will need to work alongside machines. </a:t>
            </a:r>
          </a:p>
          <a:p>
            <a:r>
              <a:rPr lang="en-GB" sz="1200" b="0" i="0" u="none" strike="noStrike" kern="1200" dirty="0">
                <a:solidFill>
                  <a:schemeClr val="tx1"/>
                </a:solidFill>
                <a:effectLst/>
                <a:latin typeface="+mn-lt"/>
                <a:ea typeface="+mn-ea"/>
                <a:cs typeface="+mn-cs"/>
              </a:rPr>
              <a:t>-This point highlights the need for human skills to be developed to get into a particular sector and for lifelong learning to maintain employment. </a:t>
            </a:r>
            <a:endParaRPr lang="en-GB" dirty="0"/>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10</a:t>
            </a:fld>
            <a:endParaRPr lang="en-GB"/>
          </a:p>
        </p:txBody>
      </p:sp>
    </p:spTree>
    <p:extLst>
      <p:ext uri="{BB962C8B-B14F-4D97-AF65-F5344CB8AC3E}">
        <p14:creationId xmlns:p14="http://schemas.microsoft.com/office/powerpoint/2010/main" val="1929924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the research by Pearson's they have created a tool, on the website address shown, to identify the skills for jobs of the future. </a:t>
            </a:r>
          </a:p>
          <a:p>
            <a:endParaRPr lang="en-GB" dirty="0"/>
          </a:p>
          <a:p>
            <a:r>
              <a:rPr lang="en-GB" dirty="0"/>
              <a:t>On the website you enter: the names, year of birth and job title. </a:t>
            </a:r>
          </a:p>
          <a:p>
            <a:endParaRPr lang="en-GB" dirty="0"/>
          </a:p>
          <a:p>
            <a:r>
              <a:rPr lang="en-GB" dirty="0"/>
              <a:t>On the right of the slide is an example. </a:t>
            </a:r>
          </a:p>
          <a:p>
            <a:r>
              <a:rPr lang="en-GB" dirty="0"/>
              <a:t>I put the following information into the search engine. </a:t>
            </a:r>
          </a:p>
          <a:p>
            <a:endParaRPr lang="en-GB" dirty="0"/>
          </a:p>
          <a:p>
            <a:r>
              <a:rPr lang="en-GB" dirty="0"/>
              <a:t>Name: Student 1</a:t>
            </a:r>
          </a:p>
          <a:p>
            <a:r>
              <a:rPr lang="en-GB" dirty="0"/>
              <a:t>D.O.B: 2004</a:t>
            </a:r>
          </a:p>
          <a:p>
            <a:r>
              <a:rPr lang="en-GB" dirty="0"/>
              <a:t>Job: Actors, entertainers and presenter. </a:t>
            </a:r>
          </a:p>
          <a:p>
            <a:endParaRPr lang="en-GB" dirty="0"/>
          </a:p>
          <a:p>
            <a:r>
              <a:rPr lang="en-GB" dirty="0"/>
              <a:t>It has identified that the skills required ate: </a:t>
            </a:r>
          </a:p>
          <a:p>
            <a:r>
              <a:rPr lang="en-GB" dirty="0"/>
              <a:t>-   Originality</a:t>
            </a:r>
          </a:p>
          <a:p>
            <a:pPr marL="171450" indent="-171450">
              <a:buFontTx/>
              <a:buChar char="-"/>
            </a:pPr>
            <a:r>
              <a:rPr lang="en-GB" dirty="0"/>
              <a:t>Fluency of Ideas</a:t>
            </a:r>
          </a:p>
          <a:p>
            <a:pPr marL="171450" indent="-171450">
              <a:buFontTx/>
              <a:buChar char="-"/>
            </a:pPr>
            <a:r>
              <a:rPr lang="en-GB" dirty="0"/>
              <a:t>Management of Personnel Resources </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11</a:t>
            </a:fld>
            <a:endParaRPr lang="en-GB"/>
          </a:p>
        </p:txBody>
      </p:sp>
    </p:spTree>
    <p:extLst>
      <p:ext uri="{BB962C8B-B14F-4D97-AF65-F5344CB8AC3E}">
        <p14:creationId xmlns:p14="http://schemas.microsoft.com/office/powerpoint/2010/main" val="3332546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second reliable source of information I would like to draw your attention to is South East Midlands Local Enterprise Partnership (SEMLEP)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SEMLEP creates easy to read </a:t>
            </a:r>
            <a:r>
              <a:rPr lang="en-GB" sz="1200" b="1" i="0" u="none" strike="noStrike" kern="1200" cap="all" dirty="0">
                <a:solidFill>
                  <a:schemeClr val="tx1"/>
                </a:solidFill>
                <a:effectLst/>
                <a:latin typeface="+mn-lt"/>
                <a:ea typeface="+mn-ea"/>
                <a:cs typeface="+mn-cs"/>
              </a:rPr>
              <a:t>Labour Market Information (LMI)</a:t>
            </a:r>
          </a:p>
          <a:p>
            <a:r>
              <a:rPr lang="en-GB" dirty="0">
                <a:cs typeface="Calibri" panose="020F0502020204030204"/>
              </a:rPr>
              <a:t>Image source: </a:t>
            </a:r>
            <a:r>
              <a:rPr lang="en-GB" dirty="0">
                <a:hlinkClick r:id="rId3"/>
              </a:rPr>
              <a:t>https://www.semlep.com/</a:t>
            </a:r>
            <a:r>
              <a:rPr lang="en-GB" dirty="0"/>
              <a:t> </a:t>
            </a:r>
            <a:endParaRPr lang="en-GB" dirty="0">
              <a:cs typeface="Calibri" panose="020F0502020204030204"/>
            </a:endParaRPr>
          </a:p>
          <a:p>
            <a:endParaRPr lang="en-GB" dirty="0"/>
          </a:p>
          <a:p>
            <a:r>
              <a:rPr lang="en-GB" dirty="0"/>
              <a:t>SEMLEP Produce information such as this. </a:t>
            </a:r>
          </a:p>
          <a:p>
            <a:r>
              <a:rPr lang="en-GB" dirty="0"/>
              <a:t>They look at the amount of jobs in an area. They also look at which areas/sectors are growing. </a:t>
            </a:r>
          </a:p>
          <a:p>
            <a:r>
              <a:rPr lang="en-GB" dirty="0"/>
              <a:t>The information shown if for the South East Midlands. </a:t>
            </a:r>
          </a:p>
          <a:p>
            <a:endParaRPr lang="en-GB" dirty="0"/>
          </a:p>
          <a:p>
            <a:r>
              <a:rPr lang="en-GB" dirty="0"/>
              <a:t>A high proportion of the jobs are for skilled or semi skilled with only administrative and secretarial roles reducing.</a:t>
            </a:r>
          </a:p>
          <a:p>
            <a:r>
              <a:rPr lang="en-GB" dirty="0"/>
              <a:t>Low skill elementary occupation numbers have remained fairly flat however the roles within those occupations have changed to include much more digital content taking on roles traditionally conducted by people in middle management/skilled area.</a:t>
            </a:r>
          </a:p>
          <a:p>
            <a:endParaRPr lang="en-GB" dirty="0"/>
          </a:p>
          <a:p>
            <a:r>
              <a:rPr lang="en-GB" dirty="0">
                <a:cs typeface="Calibri" panose="020F0502020204030204"/>
              </a:rPr>
              <a:t>Image source </a:t>
            </a:r>
            <a:r>
              <a:rPr lang="en-GB" dirty="0">
                <a:hlinkClick r:id="rId3"/>
              </a:rPr>
              <a:t>https://www.semlep.com/</a:t>
            </a:r>
            <a:r>
              <a:rPr lang="en-GB" dirty="0"/>
              <a:t>  </a:t>
            </a:r>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12</a:t>
            </a:fld>
            <a:endParaRPr lang="en-GB"/>
          </a:p>
        </p:txBody>
      </p:sp>
    </p:spTree>
    <p:extLst>
      <p:ext uri="{BB962C8B-B14F-4D97-AF65-F5344CB8AC3E}">
        <p14:creationId xmlns:p14="http://schemas.microsoft.com/office/powerpoint/2010/main" val="752172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SEMLEP have looked at what's important to employers. </a:t>
            </a:r>
          </a:p>
          <a:p>
            <a:endParaRPr lang="en-GB" dirty="0"/>
          </a:p>
          <a:p>
            <a:r>
              <a:rPr lang="en-GB" dirty="0"/>
              <a:t>It shows that the biggest influence in selecting a person for employment is their skills. Employers are looking for core competencies and transferrable skills such as adaptability, team work and being reflective. However, there is now a huge demand for basic digital skills – being able to utilise Microsoft Office and other digital skills such as programming. More detail on this shortly.</a:t>
            </a:r>
          </a:p>
          <a:p>
            <a:endParaRPr lang="en-GB" dirty="0"/>
          </a:p>
          <a:p>
            <a:r>
              <a:rPr lang="en-GB" dirty="0"/>
              <a:t>This research supports the findings of </a:t>
            </a:r>
            <a:r>
              <a:rPr lang="en-GB" sz="1200" b="0" i="0" u="none" strike="noStrike" kern="1200" dirty="0">
                <a:solidFill>
                  <a:schemeClr val="tx1"/>
                </a:solidFill>
                <a:effectLst/>
                <a:latin typeface="+mn-lt"/>
                <a:ea typeface="+mn-ea"/>
                <a:cs typeface="+mn-cs"/>
              </a:rPr>
              <a:t>Pearson, Nesta and the Oxford Martin School, who said human skills are required for jobs of the future. </a:t>
            </a:r>
            <a:endParaRPr lang="en-GB" dirty="0"/>
          </a:p>
          <a:p>
            <a:endParaRPr lang="en-GB" dirty="0"/>
          </a:p>
          <a:p>
            <a:r>
              <a:rPr lang="en-GB">
                <a:cs typeface="Calibri" panose="020F0502020204030204"/>
              </a:rPr>
              <a:t>Image source: </a:t>
            </a:r>
            <a:r>
              <a:rPr lang="en-GB">
                <a:hlinkClick r:id="rId3"/>
              </a:rPr>
              <a:t>https://www.semlep.com/</a:t>
            </a:r>
            <a:r>
              <a:rPr lang="en-GB"/>
              <a:t>  </a:t>
            </a:r>
            <a:endParaRPr lang="en-GB">
              <a:cs typeface="Calibri"/>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13</a:t>
            </a:fld>
            <a:endParaRPr lang="en-GB"/>
          </a:p>
        </p:txBody>
      </p:sp>
    </p:spTree>
    <p:extLst>
      <p:ext uri="{BB962C8B-B14F-4D97-AF65-F5344CB8AC3E}">
        <p14:creationId xmlns:p14="http://schemas.microsoft.com/office/powerpoint/2010/main" val="1940996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final big question is: What is Future Proofing and how can it be evidenced?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research from Pearson, Nesta and the Oxford Martin School and SEMELP is showing that skills are how you will future proof yourself for a chosen career. </a:t>
            </a:r>
          </a:p>
          <a:p>
            <a:endParaRPr lang="en-GB" dirty="0"/>
          </a:p>
          <a:p>
            <a:r>
              <a:rPr lang="en-GB" dirty="0"/>
              <a:t>I will introduce one type of skill and then it will be over to you. </a:t>
            </a:r>
          </a:p>
        </p:txBody>
      </p:sp>
      <p:sp>
        <p:nvSpPr>
          <p:cNvPr id="4" name="Slide Number Placeholder 3"/>
          <p:cNvSpPr>
            <a:spLocks noGrp="1"/>
          </p:cNvSpPr>
          <p:nvPr>
            <p:ph type="sldNum" sz="quarter" idx="10"/>
          </p:nvPr>
        </p:nvSpPr>
        <p:spPr/>
        <p:txBody>
          <a:bodyPr/>
          <a:lstStyle/>
          <a:p>
            <a:fld id="{7537C9D1-CDB2-4F96-A64D-1F58BFE53F84}" type="slidenum">
              <a:rPr lang="en-GB" smtClean="0"/>
              <a:t>14</a:t>
            </a:fld>
            <a:endParaRPr lang="en-GB"/>
          </a:p>
        </p:txBody>
      </p:sp>
    </p:spTree>
    <p:extLst>
      <p:ext uri="{BB962C8B-B14F-4D97-AF65-F5344CB8AC3E}">
        <p14:creationId xmlns:p14="http://schemas.microsoft.com/office/powerpoint/2010/main" val="2768889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have drawn your attention to digital skills because SEMLEP have been alerted to the skills gap for digital technology.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is job growth 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Robotics and automation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Autonomous vehicles and intelligent mobility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Delivery bots and drones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a:defRPr/>
            </a:pPr>
            <a:r>
              <a:rPr lang="en-GB"/>
              <a:t>Image 1 source: </a:t>
            </a:r>
            <a:r>
              <a:rPr lang="en-GB" dirty="0">
                <a:hlinkClick r:id="rId3"/>
              </a:rPr>
              <a:t>https://www.abb-conversations.com/2015/04/introducing-yumi-the-worlds-first-truly-collaborative-robot/</a:t>
            </a:r>
            <a:r>
              <a:rPr lang="en-GB" dirty="0"/>
              <a:t> </a:t>
            </a:r>
          </a:p>
          <a:p>
            <a:pPr>
              <a:defRPr/>
            </a:pPr>
            <a:r>
              <a:rPr lang="en-GB"/>
              <a:t>Image 2 source: </a:t>
            </a:r>
            <a:r>
              <a:rPr lang="en-GB" dirty="0">
                <a:hlinkClick r:id="rId4"/>
              </a:rPr>
              <a:t>http://www.guilsborough.northants.sch.uk/for-parents/key-information/careers/careers-documents/1853-growing-people-south-east-midlands-labour-market-information/file</a:t>
            </a:r>
            <a:r>
              <a:rPr lang="en-GB" dirty="0"/>
              <a:t> </a:t>
            </a:r>
            <a:endParaRPr lang="en-GB" dirty="0">
              <a:cs typeface="Calibri"/>
            </a:endParaRPr>
          </a:p>
          <a:p>
            <a:pPr>
              <a:defRPr/>
            </a:pPr>
            <a:r>
              <a:rPr lang="en-GB"/>
              <a:t>Image 3 source: </a:t>
            </a:r>
            <a:r>
              <a:rPr lang="en-GB">
                <a:hlinkClick r:id="rId5"/>
              </a:rPr>
              <a:t>https://techhq.com/2019/06/transport-management-for-the-rest-of-us-ratelinx-and-technology-in-the-mix/</a:t>
            </a:r>
            <a:r>
              <a:rPr lang="en-GB"/>
              <a:t> </a:t>
            </a:r>
          </a:p>
          <a:p>
            <a:pPr marR="0" lvl="0" algn="l" defTabSz="914400">
              <a:lnSpc>
                <a:spcPct val="100000"/>
              </a:lnSpc>
              <a:spcBef>
                <a:spcPts val="0"/>
              </a:spcBef>
              <a:spcAft>
                <a:spcPts val="0"/>
              </a:spcAft>
              <a:buClrTx/>
              <a:buSzTx/>
              <a:tabLst/>
              <a:defRPr/>
            </a:pPr>
            <a:endParaRPr lang="en-GB" dirty="0">
              <a:cs typeface="Calibri" panose="020F0502020204030204"/>
            </a:endParaRPr>
          </a:p>
          <a:p>
            <a:endParaRPr lang="en-GB" dirty="0"/>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15</a:t>
            </a:fld>
            <a:endParaRPr lang="en-GB"/>
          </a:p>
        </p:txBody>
      </p:sp>
    </p:spTree>
    <p:extLst>
      <p:ext uri="{BB962C8B-B14F-4D97-AF65-F5344CB8AC3E}">
        <p14:creationId xmlns:p14="http://schemas.microsoft.com/office/powerpoint/2010/main" val="128470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Digital Skills can be considered in 3 areas: </a:t>
            </a:r>
          </a:p>
          <a:p>
            <a:endParaRPr lang="en-GB" b="1" dirty="0"/>
          </a:p>
          <a:p>
            <a:pPr marL="228600" indent="-228600">
              <a:buAutoNum type="arabicPeriod"/>
            </a:pPr>
            <a:r>
              <a:rPr lang="en-GB" b="1" dirty="0"/>
              <a:t>Basic digital skills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Basic online activities (emails, searching for information, banking, etc.)</a:t>
            </a:r>
          </a:p>
          <a:p>
            <a:pPr mar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2. </a:t>
            </a:r>
            <a:r>
              <a:rPr lang="en-GB" sz="1200" b="1" dirty="0">
                <a:solidFill>
                  <a:schemeClr val="bg1"/>
                </a:solidFill>
                <a:latin typeface="Arial" panose="020B0604020202020204" pitchFamily="34" charset="0"/>
                <a:cs typeface="Arial" panose="020B0604020202020204" pitchFamily="34" charset="0"/>
              </a:rPr>
              <a:t>Digital Literacy </a:t>
            </a:r>
          </a:p>
          <a:p>
            <a:pPr marL="0" indent="0">
              <a:buNone/>
            </a:pP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Use of spreadsheets, word processing and presentation software, along with personal and business data protection</a:t>
            </a:r>
            <a:endParaRPr lang="en-GB" dirty="0"/>
          </a:p>
          <a:p>
            <a:pPr marL="0" indent="0">
              <a:buNone/>
            </a:pPr>
            <a:endParaRPr lang="en-GB" b="1" dirty="0"/>
          </a:p>
          <a:p>
            <a:pPr marL="0" indent="0">
              <a:buNone/>
            </a:pPr>
            <a:r>
              <a:rPr lang="en-GB" b="1" dirty="0"/>
              <a:t>3. Specialist digital skills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Relate to specific digital jobs Hardware/Infrastructure support </a:t>
            </a:r>
          </a:p>
          <a:p>
            <a:pPr marL="285750" indent="-285750">
              <a:lnSpc>
                <a:spcPct val="107000"/>
              </a:lnSpc>
              <a:buClr>
                <a:schemeClr val="accent3"/>
              </a:buClr>
              <a:buFont typeface="Arial" panose="020B0604020202020204" pitchFamily="34" charset="0"/>
              <a:buChar char="•"/>
            </a:pP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Programming</a:t>
            </a:r>
          </a:p>
          <a:p>
            <a:pPr marL="285750" indent="-285750">
              <a:lnSpc>
                <a:spcPct val="107000"/>
              </a:lnSpc>
              <a:buClr>
                <a:schemeClr val="accent3"/>
              </a:buClr>
              <a:buFont typeface="Arial" panose="020B0604020202020204" pitchFamily="34" charset="0"/>
              <a:buChar char="•"/>
            </a:pP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Development and Information Technology Operations (DevOps)</a:t>
            </a:r>
          </a:p>
          <a:p>
            <a:pPr marL="285750" indent="-285750">
              <a:lnSpc>
                <a:spcPct val="107000"/>
              </a:lnSpc>
              <a:buClr>
                <a:schemeClr val="accent3"/>
              </a:buClr>
              <a:buFont typeface="Arial" panose="020B0604020202020204" pitchFamily="34" charset="0"/>
              <a:buChar char="•"/>
            </a:pP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Hardware/Infrastructure support </a:t>
            </a:r>
          </a:p>
          <a:p>
            <a:pPr marL="285750" indent="-285750">
              <a:lnSpc>
                <a:spcPct val="107000"/>
              </a:lnSpc>
              <a:buClr>
                <a:schemeClr val="accent3"/>
              </a:buClr>
              <a:buFont typeface="Arial" panose="020B0604020202020204" pitchFamily="34" charset="0"/>
              <a:buChar char="•"/>
            </a:pP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Data analysis </a:t>
            </a:r>
          </a:p>
          <a:p>
            <a:pPr marL="266700" indent="-266700">
              <a:lnSpc>
                <a:spcPct val="107000"/>
              </a:lnSpc>
              <a:buClr>
                <a:schemeClr val="accent3"/>
              </a:buClr>
              <a:buFont typeface="Arial" panose="020B0604020202020204" pitchFamily="34" charset="0"/>
              <a:buChar char="•"/>
            </a:pP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Digital design</a:t>
            </a:r>
          </a:p>
          <a:p>
            <a:pPr marL="266700" indent="-266700">
              <a:lnSpc>
                <a:spcPct val="107000"/>
              </a:lnSpc>
              <a:buClr>
                <a:schemeClr val="accent3"/>
              </a:buClr>
              <a:buFont typeface="Arial" panose="020B0604020202020204" pitchFamily="34" charset="0"/>
              <a:buChar char="•"/>
            </a:pP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Digital marketing </a:t>
            </a:r>
          </a:p>
          <a:p>
            <a:pPr marL="266700" indent="-266700">
              <a:lnSpc>
                <a:spcPct val="107000"/>
              </a:lnSpc>
              <a:buClr>
                <a:schemeClr val="accent3"/>
              </a:buClr>
              <a:buFont typeface="Arial" panose="020B0604020202020204" pitchFamily="34" charset="0"/>
              <a:buChar char="•"/>
            </a:pP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Cyber security</a:t>
            </a:r>
            <a:endParaRPr lang="en-GB" sz="1200" b="1" dirty="0">
              <a:solidFill>
                <a:schemeClr val="bg1"/>
              </a:solidFill>
              <a:latin typeface="Arial" panose="020B0604020202020204" pitchFamily="34" charset="0"/>
              <a:cs typeface="Arial" panose="020B0604020202020204" pitchFamily="34" charset="0"/>
            </a:endParaRPr>
          </a:p>
          <a:p>
            <a:pPr marL="0" indent="0">
              <a:buNone/>
            </a:pPr>
            <a:endParaRPr lang="en-GB" b="1" dirty="0"/>
          </a:p>
        </p:txBody>
      </p:sp>
      <p:sp>
        <p:nvSpPr>
          <p:cNvPr id="4" name="Slide Number Placeholder 3"/>
          <p:cNvSpPr>
            <a:spLocks noGrp="1"/>
          </p:cNvSpPr>
          <p:nvPr>
            <p:ph type="sldNum" sz="quarter" idx="10"/>
          </p:nvPr>
        </p:nvSpPr>
        <p:spPr/>
        <p:txBody>
          <a:bodyPr/>
          <a:lstStyle/>
          <a:p>
            <a:fld id="{7537C9D1-CDB2-4F96-A64D-1F58BFE53F84}" type="slidenum">
              <a:rPr lang="en-GB" smtClean="0"/>
              <a:t>16</a:t>
            </a:fld>
            <a:endParaRPr lang="en-GB"/>
          </a:p>
        </p:txBody>
      </p:sp>
    </p:spTree>
    <p:extLst>
      <p:ext uri="{BB962C8B-B14F-4D97-AF65-F5344CB8AC3E}">
        <p14:creationId xmlns:p14="http://schemas.microsoft.com/office/powerpoint/2010/main" val="2340424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Face to Face – place skills under seats. Students will find a piece of paper, each piece of paper will have a skill on it.</a:t>
            </a:r>
          </a:p>
          <a:p>
            <a:r>
              <a:rPr lang="en-GB" dirty="0"/>
              <a:t>Virtual – ask students to consider a list of key skills </a:t>
            </a:r>
          </a:p>
          <a:p>
            <a:endParaRPr lang="en-GB" dirty="0"/>
          </a:p>
          <a:p>
            <a:r>
              <a:rPr lang="en-GB" dirty="0"/>
              <a:t>A full list is given on the next slide.</a:t>
            </a:r>
          </a:p>
          <a:p>
            <a:endParaRPr lang="en-GB" dirty="0"/>
          </a:p>
          <a:p>
            <a:r>
              <a:rPr lang="en-GB" dirty="0"/>
              <a:t>Image Source: </a:t>
            </a:r>
            <a:r>
              <a:rPr lang="en-GB" dirty="0">
                <a:hlinkClick r:id="rId3"/>
              </a:rPr>
              <a:t>http://psychologyformarketers.com/12-ways-to-build-self-confidence/</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17</a:t>
            </a:fld>
            <a:endParaRPr lang="en-GB"/>
          </a:p>
        </p:txBody>
      </p:sp>
    </p:spTree>
    <p:extLst>
      <p:ext uri="{BB962C8B-B14F-4D97-AF65-F5344CB8AC3E}">
        <p14:creationId xmlns:p14="http://schemas.microsoft.com/office/powerpoint/2010/main" val="731302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full list of skills and core competencies. </a:t>
            </a:r>
          </a:p>
          <a:p>
            <a:endParaRPr lang="en-GB" dirty="0"/>
          </a:p>
          <a:p>
            <a:r>
              <a:rPr lang="en-GB" b="1" dirty="0"/>
              <a:t>Core Competencies: </a:t>
            </a:r>
            <a:r>
              <a:rPr lang="en-GB" dirty="0"/>
              <a:t>Communication, problem solving, resilience, initiative, organisation, Teamwork/Collaboration, Digital literacy, Creativity</a:t>
            </a:r>
          </a:p>
          <a:p>
            <a:endParaRPr kumimoji="0" lang="en-GB" sz="2400" b="1" i="0" u="none" strike="noStrike" kern="1200" cap="none" spc="0" normalizeH="0" baseline="0" noProof="0" dirty="0">
              <a:ln>
                <a:noFill/>
              </a:ln>
              <a:solidFill>
                <a:prstClr val="white"/>
              </a:solidFill>
              <a:effectLst/>
              <a:uLnTx/>
              <a:uFillTx/>
              <a:latin typeface="Arial"/>
              <a:ea typeface="+mn-ea"/>
              <a:cs typeface="+mn-cs"/>
            </a:endParaRPr>
          </a:p>
          <a:p>
            <a:r>
              <a:rPr kumimoji="0" lang="en-GB" sz="2400" b="1" i="0" u="none" strike="noStrike" kern="1200" cap="none" spc="0" normalizeH="0" baseline="0" noProof="0" dirty="0">
                <a:ln>
                  <a:noFill/>
                </a:ln>
                <a:solidFill>
                  <a:prstClr val="white"/>
                </a:solidFill>
                <a:effectLst/>
                <a:uLnTx/>
                <a:uFillTx/>
                <a:latin typeface="Arial"/>
                <a:ea typeface="+mn-ea"/>
                <a:cs typeface="+mn-cs"/>
              </a:rPr>
              <a:t>Attitudes &amp; Behaviours:</a:t>
            </a:r>
          </a:p>
          <a:p>
            <a:r>
              <a:rPr kumimoji="0" lang="en-GB" sz="2400" b="0" i="0" u="none" strike="noStrike" kern="1200" cap="none" spc="0" normalizeH="0" baseline="0" noProof="0" dirty="0">
                <a:ln>
                  <a:noFill/>
                </a:ln>
                <a:solidFill>
                  <a:prstClr val="white"/>
                </a:solidFill>
                <a:effectLst/>
                <a:uLnTx/>
                <a:uFillTx/>
                <a:latin typeface="Arial"/>
                <a:ea typeface="+mn-ea"/>
                <a:cs typeface="+mn-cs"/>
              </a:rPr>
              <a:t>Work ethic, Curiosity, Independence, Reflective/Attention to Detail, Honesty, Reliability, Politeness, Humility</a:t>
            </a:r>
          </a:p>
          <a:p>
            <a:endParaRPr lang="en-GB" dirty="0"/>
          </a:p>
          <a:p>
            <a:r>
              <a:rPr lang="en-GB" b="1" dirty="0"/>
              <a:t>Technical/Vocational Skills</a:t>
            </a:r>
          </a:p>
          <a:p>
            <a:r>
              <a:rPr lang="en-GB" dirty="0"/>
              <a:t>Job specific</a:t>
            </a:r>
          </a:p>
          <a:p>
            <a:r>
              <a:rPr lang="en-GB" dirty="0"/>
              <a:t>Technical and practical</a:t>
            </a:r>
          </a:p>
          <a:p>
            <a:r>
              <a:rPr lang="en-GB" dirty="0"/>
              <a:t>Specialist digital skills</a:t>
            </a:r>
          </a:p>
          <a:p>
            <a:r>
              <a:rPr lang="en-GB" dirty="0"/>
              <a:t>Customer relationships/sales</a:t>
            </a:r>
          </a:p>
          <a:p>
            <a:endParaRPr lang="en-GB" dirty="0"/>
          </a:p>
          <a:p>
            <a:r>
              <a:rPr lang="en-GB" b="1" dirty="0"/>
              <a:t>Basic Skills:</a:t>
            </a:r>
          </a:p>
          <a:p>
            <a:r>
              <a:rPr lang="en-GB" dirty="0"/>
              <a:t>Numeracy</a:t>
            </a:r>
          </a:p>
          <a:p>
            <a:r>
              <a:rPr lang="en-GB" dirty="0"/>
              <a:t>Literacy</a:t>
            </a:r>
          </a:p>
          <a:p>
            <a:r>
              <a:rPr lang="en-GB" dirty="0"/>
              <a:t>Basic Digital</a:t>
            </a:r>
          </a:p>
          <a:p>
            <a:endParaRPr lang="en-GB" dirty="0"/>
          </a:p>
          <a:p>
            <a:r>
              <a:rPr lang="en-GB" dirty="0"/>
              <a:t>Image Source : </a:t>
            </a:r>
            <a:r>
              <a:rPr lang="en-GB" dirty="0">
                <a:hlinkClick r:id="rId3"/>
              </a:rPr>
              <a:t>https://bankkita.com/explore/organization-clipart-transferable-skill/</a:t>
            </a: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18</a:t>
            </a:fld>
            <a:endParaRPr lang="en-GB"/>
          </a:p>
        </p:txBody>
      </p:sp>
    </p:spTree>
    <p:extLst>
      <p:ext uri="{BB962C8B-B14F-4D97-AF65-F5344CB8AC3E}">
        <p14:creationId xmlns:p14="http://schemas.microsoft.com/office/powerpoint/2010/main" val="3592769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gain and improve digital skills and all the core competencies we have looked at from doing some, or all, of the activities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-Part-Time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dirty="0"/>
              <a:t>National Citizen Service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dirty="0"/>
              <a:t>Volunteering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dirty="0"/>
              <a:t>Work Experience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dirty="0"/>
              <a:t>Cadets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dirty="0"/>
              <a:t>Sports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dirty="0"/>
              <a:t>Enterprise Activities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dirty="0"/>
              <a:t>School Activities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dirty="0"/>
              <a:t>Duke of Edinburgh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dirty="0"/>
              <a:t>Employer Engagement</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Use of 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Clubs and Societies </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85A06D7-30C9-4375-AA83-53A5D0A950F8}" type="slidenum">
              <a:rPr lang="en-GB" smtClean="0"/>
              <a:t>19</a:t>
            </a:fld>
            <a:endParaRPr lang="en-GB" dirty="0"/>
          </a:p>
        </p:txBody>
      </p:sp>
    </p:spTree>
    <p:extLst>
      <p:ext uri="{BB962C8B-B14F-4D97-AF65-F5344CB8AC3E}">
        <p14:creationId xmlns:p14="http://schemas.microsoft.com/office/powerpoint/2010/main" val="127341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a:t>
            </a:fld>
            <a:endParaRPr lang="en-GB"/>
          </a:p>
        </p:txBody>
      </p:sp>
    </p:spTree>
    <p:extLst>
      <p:ext uri="{BB962C8B-B14F-4D97-AF65-F5344CB8AC3E}">
        <p14:creationId xmlns:p14="http://schemas.microsoft.com/office/powerpoint/2010/main" val="811400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follow up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Choose 1 skill and 1 digital skill, consider what experience you are going to get to evidence these in preparation for your future career. </a:t>
            </a:r>
            <a:endParaRPr lang="en-US" b="0" dirty="0">
              <a:solidFill>
                <a:schemeClr val="tx1"/>
              </a:solidFill>
            </a:endParaRPr>
          </a:p>
          <a:p>
            <a:endParaRPr lang="en-GB" dirty="0"/>
          </a:p>
          <a:p>
            <a:r>
              <a:rPr lang="en-GB">
                <a:cs typeface="Calibri" panose="020F0502020204030204"/>
              </a:rPr>
              <a:t>Image source: </a:t>
            </a:r>
            <a:r>
              <a:rPr lang="en-GB">
                <a:hlinkClick r:id="rId3"/>
              </a:rPr>
              <a:t>https://confidentqueen.wordpress.com/2018/05/07/i-did-it-completed-6-weeks-fitnesschallenge-fittergenny/</a:t>
            </a:r>
            <a:r>
              <a:rPr lang="en-GB"/>
              <a:t> </a:t>
            </a: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20</a:t>
            </a:fld>
            <a:endParaRPr lang="en-GB"/>
          </a:p>
        </p:txBody>
      </p:sp>
    </p:spTree>
    <p:extLst>
      <p:ext uri="{BB962C8B-B14F-4D97-AF65-F5344CB8AC3E}">
        <p14:creationId xmlns:p14="http://schemas.microsoft.com/office/powerpoint/2010/main" val="981849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a:t>
            </a:r>
          </a:p>
          <a:p>
            <a:endParaRPr lang="en-US" dirty="0"/>
          </a:p>
          <a:p>
            <a:r>
              <a:rPr lang="en-US" dirty="0"/>
              <a:t>-Jobs are ever evolving and changing.</a:t>
            </a:r>
          </a:p>
          <a:p>
            <a:r>
              <a:rPr lang="en-US" dirty="0"/>
              <a:t>-You can prepare by increasing your skills/core competencies and evidencing these. </a:t>
            </a:r>
          </a:p>
          <a:p>
            <a:r>
              <a:rPr lang="en-GB" dirty="0"/>
              <a:t>-Digital skills are having an increasing impact on the majority of job roles and careers. It is therefore essential to be digitally competent in order to maximize your employability for the future. </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21</a:t>
            </a:fld>
            <a:endParaRPr lang="en-GB"/>
          </a:p>
        </p:txBody>
      </p:sp>
    </p:spTree>
    <p:extLst>
      <p:ext uri="{BB962C8B-B14F-4D97-AF65-F5344CB8AC3E}">
        <p14:creationId xmlns:p14="http://schemas.microsoft.com/office/powerpoint/2010/main" val="2759035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Help us to help you. </a:t>
            </a:r>
            <a:endParaRPr lang="en-US"/>
          </a:p>
          <a:p>
            <a:r>
              <a:rPr lang="en-GB"/>
              <a:t>Please complete the survey. </a:t>
            </a:r>
          </a:p>
          <a:p>
            <a:r>
              <a:rPr lang="en-GB"/>
              <a:t>Photo source </a:t>
            </a:r>
            <a:r>
              <a:rPr lang="en-GB" dirty="0">
                <a:hlinkClick r:id="rId3"/>
              </a:rPr>
              <a:t>https://www.eurodrying2019.com/uk/page.asp?PID=97</a:t>
            </a:r>
            <a:endParaRPr lang="en-GB"/>
          </a:p>
          <a:p>
            <a:r>
              <a:rPr lang="en-GB"/>
              <a:t>Company logo: Twitter </a:t>
            </a:r>
          </a:p>
          <a:p>
            <a:endParaRPr lang="en-GB" dirty="0">
              <a:cs typeface="Calibri"/>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22</a:t>
            </a:fld>
            <a:endParaRPr lang="en-GB"/>
          </a:p>
        </p:txBody>
      </p:sp>
    </p:spTree>
    <p:extLst>
      <p:ext uri="{BB962C8B-B14F-4D97-AF65-F5344CB8AC3E}">
        <p14:creationId xmlns:p14="http://schemas.microsoft.com/office/powerpoint/2010/main" val="668219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Thank you for attending </a:t>
            </a:r>
            <a:r>
              <a:rPr lang="en-GB"/>
              <a:t>the workshop “</a:t>
            </a:r>
            <a:r>
              <a:rPr lang="en-GB" dirty="0"/>
              <a:t>Jobs of the Future”</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23</a:t>
            </a:fld>
            <a:endParaRPr lang="en-GB"/>
          </a:p>
        </p:txBody>
      </p:sp>
    </p:spTree>
    <p:extLst>
      <p:ext uri="{BB962C8B-B14F-4D97-AF65-F5344CB8AC3E}">
        <p14:creationId xmlns:p14="http://schemas.microsoft.com/office/powerpoint/2010/main" val="3326343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a:t>
            </a:r>
            <a:endParaRPr lang="en-US" dirty="0"/>
          </a:p>
          <a:p>
            <a:r>
              <a:rPr lang="en-GB" dirty="0"/>
              <a:t>Please complete the survey – it takes just 2 minutes!</a:t>
            </a:r>
            <a:endParaRPr lang="en-GB" dirty="0">
              <a:cs typeface="Calibri"/>
            </a:endParaRPr>
          </a:p>
          <a:p>
            <a:r>
              <a:rPr lang="en-GB" dirty="0"/>
              <a:t>It will help us support you more in the future!</a:t>
            </a:r>
            <a:endParaRPr lang="en-GB" dirty="0">
              <a:cs typeface="Calibri"/>
            </a:endParaRPr>
          </a:p>
          <a:p>
            <a:r>
              <a:rPr lang="en-GB" dirty="0"/>
              <a:t>Picture source </a:t>
            </a:r>
            <a:r>
              <a:rPr lang="en-GB" dirty="0">
                <a:hlinkClick r:id="rId3"/>
              </a:rPr>
              <a:t>https://www.freepngimg.com/internet/feedback</a:t>
            </a:r>
            <a:endParaRPr lang="en-GB"/>
          </a:p>
          <a:p>
            <a:pPr algn="l"/>
            <a:endParaRPr lang="en-GB" dirty="0">
              <a:cs typeface="Calibri"/>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3</a:t>
            </a:fld>
            <a:endParaRPr lang="en-GB"/>
          </a:p>
        </p:txBody>
      </p:sp>
    </p:spTree>
    <p:extLst>
      <p:ext uri="{BB962C8B-B14F-4D97-AF65-F5344CB8AC3E}">
        <p14:creationId xmlns:p14="http://schemas.microsoft.com/office/powerpoint/2010/main" val="3856231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the session today we will answer three big questions: </a:t>
            </a:r>
          </a:p>
          <a:p>
            <a:endParaRPr lang="en-GB" dirty="0"/>
          </a:p>
          <a:p>
            <a:pPr marL="171450" indent="-171450">
              <a:buFont typeface="Arial" panose="020B0604020202020204" pitchFamily="34" charset="0"/>
              <a:buChar char="•"/>
            </a:pPr>
            <a:r>
              <a:rPr lang="en-GB" dirty="0"/>
              <a:t>How can we see that jobs are already evolving? </a:t>
            </a:r>
          </a:p>
          <a:p>
            <a:pPr marL="171450" indent="-171450">
              <a:buFont typeface="Arial" panose="020B0604020202020204" pitchFamily="34" charset="0"/>
              <a:buChar char="•"/>
            </a:pPr>
            <a:r>
              <a:rPr lang="en-GB" dirty="0"/>
              <a:t>Where can you find reliable information about future jobs?</a:t>
            </a:r>
          </a:p>
          <a:p>
            <a:pPr marL="171450" indent="-171450">
              <a:buFont typeface="Arial" panose="020B0604020202020204" pitchFamily="34" charset="0"/>
              <a:buChar char="•"/>
            </a:pPr>
            <a:r>
              <a:rPr lang="en-GB" dirty="0"/>
              <a:t>What is future proofing and how can it be evidenced?</a:t>
            </a:r>
          </a:p>
          <a:p>
            <a:endParaRPr lang="en-GB" b="0" dirty="0">
              <a:latin typeface="+mn-lt"/>
            </a:endParaRP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4</a:t>
            </a:fld>
            <a:endParaRPr lang="en-GB"/>
          </a:p>
        </p:txBody>
      </p:sp>
    </p:spTree>
    <p:extLst>
      <p:ext uri="{BB962C8B-B14F-4D97-AF65-F5344CB8AC3E}">
        <p14:creationId xmlns:p14="http://schemas.microsoft.com/office/powerpoint/2010/main" val="204538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question we will address is: How can we see that jobs are already evolving? </a:t>
            </a:r>
          </a:p>
          <a:p>
            <a:endParaRPr lang="en-GB" dirty="0"/>
          </a:p>
          <a:p>
            <a:r>
              <a:rPr lang="en-GB" dirty="0"/>
              <a:t>It is true to say that The more reflective you are the more effective you are. </a:t>
            </a:r>
          </a:p>
          <a:p>
            <a:endParaRPr lang="en-GB" dirty="0"/>
          </a:p>
          <a:p>
            <a:r>
              <a:rPr lang="en-GB" dirty="0"/>
              <a:t>In this instance it is important to reflect on what is happening in employment. Looking at the changes in jobs now will enable you to do this in the future. Following this practice will be prepare you for an evolving career path. For example, many employees 15 years ago may not have had their own computers or laptops to work from, now most people do as well as mobile phones and tablets.</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5</a:t>
            </a:fld>
            <a:endParaRPr lang="en-GB"/>
          </a:p>
        </p:txBody>
      </p:sp>
    </p:spTree>
    <p:extLst>
      <p:ext uri="{BB962C8B-B14F-4D97-AF65-F5344CB8AC3E}">
        <p14:creationId xmlns:p14="http://schemas.microsoft.com/office/powerpoint/2010/main" val="2834058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Employers and job roles move with the times and are ever changing. </a:t>
            </a:r>
          </a:p>
          <a:p>
            <a:endParaRPr lang="en-GB" dirty="0"/>
          </a:p>
          <a:p>
            <a:r>
              <a:rPr lang="en-GB" dirty="0"/>
              <a:t>It is not only job roles that are changing, so are working spaces. We can see that employers are adapting and starting to create spaces they feel are more productive and better for staff wellbeing such as live desks and possible working from home.</a:t>
            </a:r>
          </a:p>
          <a:p>
            <a:endParaRPr lang="en-GB" dirty="0"/>
          </a:p>
          <a:p>
            <a:r>
              <a:rPr lang="en-GB" dirty="0"/>
              <a:t>On the screen are 3 examples. </a:t>
            </a:r>
          </a:p>
          <a:p>
            <a:r>
              <a:rPr lang="en-GB" dirty="0"/>
              <a:t>(Pictures from left to right)</a:t>
            </a:r>
            <a:endParaRPr lang="en-GB" sz="1200" b="1" i="0" u="none" strike="noStrike" kern="1200" dirty="0">
              <a:solidFill>
                <a:schemeClr val="tx1"/>
              </a:solidFill>
              <a:effectLst/>
              <a:latin typeface="+mn-lt"/>
              <a:ea typeface="+mn-ea"/>
              <a:cs typeface="+mn-cs"/>
            </a:endParaRPr>
          </a:p>
          <a:p>
            <a:pPr marL="171450" indent="-171450">
              <a:buFontTx/>
              <a:buChar char="-"/>
              <a:defRPr/>
            </a:pPr>
            <a:r>
              <a:rPr lang="en-GB" sz="1200" b="1" i="0" u="none" strike="noStrike" kern="1200" dirty="0">
                <a:solidFill>
                  <a:schemeClr val="tx1"/>
                </a:solidFill>
                <a:effectLst/>
                <a:latin typeface="+mn-lt"/>
                <a:ea typeface="+mn-ea"/>
                <a:cs typeface="+mn-cs"/>
              </a:rPr>
              <a:t>Picture 1: Google Office (Zurich) </a:t>
            </a:r>
            <a:r>
              <a:rPr lang="en-GB" sz="1200" b="0" i="0" u="none" strike="noStrike" kern="1200" dirty="0">
                <a:solidFill>
                  <a:schemeClr val="tx1"/>
                </a:solidFill>
                <a:effectLst/>
                <a:latin typeface="+mn-lt"/>
                <a:ea typeface="+mn-ea"/>
                <a:cs typeface="+mn-cs"/>
              </a:rPr>
              <a:t>Meetings and ideas are shared in an environment more recreational than professional.</a:t>
            </a:r>
            <a:r>
              <a:rPr lang="en-GB" dirty="0"/>
              <a:t> </a:t>
            </a:r>
            <a:endParaRPr lang="en-GB" sz="1200" b="0" i="0" u="none" strike="noStrike" kern="1200" dirty="0">
              <a:solidFill>
                <a:schemeClr val="tx1"/>
              </a:solidFill>
              <a:effectLst/>
              <a:latin typeface="+mn-lt"/>
              <a:cs typeface="Calibri"/>
            </a:endParaRPr>
          </a:p>
          <a:p>
            <a:pPr marL="171450" indent="-171450">
              <a:buFontTx/>
              <a:buChar char="-"/>
              <a:defRPr/>
            </a:pPr>
            <a:r>
              <a:rPr lang="en-GB" sz="1200" b="1" i="0" u="none" strike="noStrike" kern="1200" dirty="0">
                <a:solidFill>
                  <a:schemeClr val="tx1"/>
                </a:solidFill>
                <a:effectLst/>
                <a:latin typeface="+mn-lt"/>
                <a:ea typeface="+mn-ea"/>
                <a:cs typeface="+mn-cs"/>
              </a:rPr>
              <a:t>Picture 2: </a:t>
            </a:r>
            <a:r>
              <a:rPr lang="en-GB" b="1" dirty="0"/>
              <a:t>Ticketmaster (London) </a:t>
            </a:r>
            <a:r>
              <a:rPr lang="en-GB" b="0" dirty="0"/>
              <a:t>Workers can have fun moving from one floor to another via a slide</a:t>
            </a:r>
            <a:endParaRPr lang="en-GB" sz="1200" b="1" i="0" u="none" strike="noStrike" kern="1200" dirty="0">
              <a:solidFill>
                <a:schemeClr val="tx1"/>
              </a:solidFill>
              <a:effectLst/>
              <a:latin typeface="+mn-lt"/>
              <a:ea typeface="+mn-ea"/>
              <a:cs typeface="+mn-cs"/>
            </a:endParaRPr>
          </a:p>
          <a:p>
            <a:pPr marL="171450" indent="-171450">
              <a:buFontTx/>
              <a:buChar char="-"/>
            </a:pPr>
            <a:r>
              <a:rPr lang="en-GB" sz="1200" b="1" i="0" u="none" strike="noStrike" kern="1200" dirty="0">
                <a:solidFill>
                  <a:schemeClr val="tx1"/>
                </a:solidFill>
                <a:effectLst/>
                <a:latin typeface="+mn-lt"/>
                <a:ea typeface="+mn-ea"/>
                <a:cs typeface="+mn-cs"/>
              </a:rPr>
              <a:t>Picture 3: </a:t>
            </a:r>
            <a:r>
              <a:rPr lang="en-GB" sz="1200" b="1" i="0" u="none" strike="noStrike" kern="1200" dirty="0" err="1">
                <a:solidFill>
                  <a:schemeClr val="tx1"/>
                </a:solidFill>
                <a:effectLst/>
                <a:latin typeface="+mn-lt"/>
                <a:ea typeface="+mn-ea"/>
                <a:cs typeface="+mn-cs"/>
              </a:rPr>
              <a:t>Selgas</a:t>
            </a:r>
            <a:r>
              <a:rPr lang="en-GB" sz="1200" b="1" i="0" u="none" strike="noStrike" kern="1200" dirty="0">
                <a:solidFill>
                  <a:schemeClr val="tx1"/>
                </a:solidFill>
                <a:effectLst/>
                <a:latin typeface="+mn-lt"/>
                <a:ea typeface="+mn-ea"/>
                <a:cs typeface="+mn-cs"/>
              </a:rPr>
              <a:t> Cano (Madrid) </a:t>
            </a:r>
            <a:r>
              <a:rPr lang="en-GB" sz="1200" b="0" i="0" u="none" strike="noStrike" kern="1200" dirty="0">
                <a:solidFill>
                  <a:schemeClr val="tx1"/>
                </a:solidFill>
                <a:effectLst/>
                <a:latin typeface="+mn-lt"/>
                <a:ea typeface="+mn-ea"/>
                <a:cs typeface="+mn-cs"/>
              </a:rPr>
              <a:t>Workers can feel more connected to nature</a:t>
            </a:r>
            <a:r>
              <a:rPr lang="en-GB" dirty="0"/>
              <a:t> </a:t>
            </a:r>
            <a:endParaRPr lang="en-GB" sz="1200" b="0" i="0" u="none" strike="noStrike" kern="1200" dirty="0">
              <a:solidFill>
                <a:schemeClr val="tx1"/>
              </a:solidFill>
              <a:effectLst/>
              <a:latin typeface="+mn-lt"/>
              <a:cs typeface="Calibri"/>
            </a:endParaRPr>
          </a:p>
          <a:p>
            <a:r>
              <a:rPr lang="en-GB" dirty="0"/>
              <a:t> </a:t>
            </a:r>
          </a:p>
          <a:p>
            <a:r>
              <a:rPr lang="en-GB" dirty="0">
                <a:cs typeface="Calibri" panose="020F0502020204030204"/>
              </a:rPr>
              <a:t>Image 1 source: </a:t>
            </a:r>
            <a:r>
              <a:rPr lang="en-GB" dirty="0">
                <a:hlinkClick r:id="rId3"/>
              </a:rPr>
              <a:t>https://www.businessinsider.com/google-zurich-headquarters-tour-2018-1?r=US&amp;IR=T</a:t>
            </a:r>
            <a:r>
              <a:rPr lang="en-GB" dirty="0"/>
              <a:t> </a:t>
            </a:r>
          </a:p>
          <a:p>
            <a:r>
              <a:rPr lang="en-GB" dirty="0">
                <a:cs typeface="Calibri" panose="020F0502020204030204"/>
              </a:rPr>
              <a:t>Image 2 source: </a:t>
            </a:r>
            <a:r>
              <a:rPr lang="en-GB" dirty="0">
                <a:hlinkClick r:id="rId4"/>
              </a:rPr>
              <a:t>https://discover.ticketmaster.co.uk/music/welcome-inside-ticketmaster-hq-3809/</a:t>
            </a:r>
            <a:r>
              <a:rPr lang="en-GB" dirty="0"/>
              <a:t> </a:t>
            </a:r>
          </a:p>
          <a:p>
            <a:r>
              <a:rPr lang="en-GB" dirty="0">
                <a:cs typeface="Calibri"/>
              </a:rPr>
              <a:t>Image 3 source: </a:t>
            </a:r>
            <a:r>
              <a:rPr lang="en-GB" dirty="0">
                <a:hlinkClick r:id="rId5"/>
              </a:rPr>
              <a:t>https://www.dezeen.com/2009/06/11/office-in-the-woods-by-selgascano/</a:t>
            </a:r>
            <a:r>
              <a:rPr lang="en-GB" dirty="0"/>
              <a:t> </a:t>
            </a:r>
            <a:endParaRPr lang="en-GB" dirty="0">
              <a:cs typeface="Calibri"/>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6</a:t>
            </a:fld>
            <a:endParaRPr lang="en-GB"/>
          </a:p>
        </p:txBody>
      </p:sp>
    </p:spTree>
    <p:extLst>
      <p:ext uri="{BB962C8B-B14F-4D97-AF65-F5344CB8AC3E}">
        <p14:creationId xmlns:p14="http://schemas.microsoft.com/office/powerpoint/2010/main" val="2757033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also jobs which exist now that did not 10 years ago. </a:t>
            </a:r>
          </a:p>
          <a:p>
            <a:endParaRPr lang="en-GB" dirty="0"/>
          </a:p>
          <a:p>
            <a:r>
              <a:rPr lang="en-GB" dirty="0"/>
              <a:t>Five examples of these are: </a:t>
            </a:r>
          </a:p>
          <a:p>
            <a:endParaRPr lang="en-GB" dirty="0"/>
          </a:p>
          <a:p>
            <a:pPr marL="342900" indent="-342900">
              <a:buFont typeface="Arial" panose="020B0604020202020204" pitchFamily="34" charset="0"/>
              <a:buChar char="•"/>
            </a:pPr>
            <a:r>
              <a:rPr lang="en-GB" sz="1200" dirty="0">
                <a:solidFill>
                  <a:schemeClr val="bg1"/>
                </a:solidFill>
              </a:rPr>
              <a:t>Cloud Computing Specialist</a:t>
            </a:r>
            <a:r>
              <a:rPr lang="en-GB" dirty="0">
                <a:solidFill>
                  <a:schemeClr val="bg1"/>
                </a:solidFill>
              </a:rPr>
              <a:t> </a:t>
            </a:r>
            <a:endParaRPr lang="en-GB" sz="1200" dirty="0">
              <a:solidFill>
                <a:schemeClr val="bg1"/>
              </a:solidFill>
              <a:cs typeface="Calibri"/>
            </a:endParaRPr>
          </a:p>
          <a:p>
            <a:pPr marL="342900" indent="-342900">
              <a:buFont typeface="Arial" panose="020B0604020202020204" pitchFamily="34" charset="0"/>
              <a:buChar char="•"/>
            </a:pPr>
            <a:r>
              <a:rPr lang="en-GB" sz="1200" dirty="0">
                <a:solidFill>
                  <a:schemeClr val="bg1"/>
                </a:solidFill>
              </a:rPr>
              <a:t>Big Data Analysis</a:t>
            </a:r>
            <a:r>
              <a:rPr lang="en-GB" dirty="0">
                <a:solidFill>
                  <a:schemeClr val="bg1"/>
                </a:solidFill>
              </a:rPr>
              <a:t> </a:t>
            </a:r>
          </a:p>
          <a:p>
            <a:pPr marL="342900" indent="-342900">
              <a:buFont typeface="Arial" panose="020B0604020202020204" pitchFamily="34" charset="0"/>
              <a:buChar char="•"/>
            </a:pPr>
            <a:r>
              <a:rPr lang="en-GB" sz="1200" dirty="0">
                <a:solidFill>
                  <a:schemeClr val="bg1"/>
                </a:solidFill>
              </a:rPr>
              <a:t>App Developer</a:t>
            </a:r>
            <a:r>
              <a:rPr lang="en-GB" dirty="0">
                <a:solidFill>
                  <a:schemeClr val="bg1"/>
                </a:solidFill>
              </a:rPr>
              <a:t> </a:t>
            </a:r>
            <a:endParaRPr lang="en-GB" sz="1200" dirty="0">
              <a:solidFill>
                <a:schemeClr val="bg1"/>
              </a:solidFill>
              <a:cs typeface="Calibri"/>
            </a:endParaRPr>
          </a:p>
          <a:p>
            <a:pPr marL="342900" indent="-342900">
              <a:buFont typeface="Arial" panose="020B0604020202020204" pitchFamily="34" charset="0"/>
              <a:buChar char="•"/>
            </a:pPr>
            <a:r>
              <a:rPr lang="en-GB" sz="1200" dirty="0">
                <a:solidFill>
                  <a:schemeClr val="bg1"/>
                </a:solidFill>
              </a:rPr>
              <a:t>Social Media Manager</a:t>
            </a:r>
            <a:r>
              <a:rPr lang="en-GB" dirty="0">
                <a:solidFill>
                  <a:schemeClr val="bg1"/>
                </a:solidFill>
              </a:rPr>
              <a:t> </a:t>
            </a:r>
            <a:endParaRPr lang="en-GB" sz="1200" dirty="0">
              <a:solidFill>
                <a:schemeClr val="bg1"/>
              </a:solidFill>
              <a:cs typeface="Calibri"/>
            </a:endParaRPr>
          </a:p>
          <a:p>
            <a:pPr marL="342900" indent="-342900">
              <a:buFont typeface="Arial" panose="020B0604020202020204" pitchFamily="34" charset="0"/>
              <a:buChar char="•"/>
            </a:pPr>
            <a:r>
              <a:rPr lang="en-GB" sz="1200" dirty="0">
                <a:solidFill>
                  <a:schemeClr val="bg1"/>
                </a:solidFill>
              </a:rPr>
              <a:t>Uber Driver</a:t>
            </a:r>
            <a:r>
              <a:rPr lang="en-GB" dirty="0">
                <a:solidFill>
                  <a:schemeClr val="bg1"/>
                </a:solidFill>
              </a:rPr>
              <a:t> </a:t>
            </a:r>
            <a:endParaRPr lang="en-GB" sz="1200" dirty="0">
              <a:solidFill>
                <a:schemeClr val="bg1"/>
              </a:solidFill>
              <a:cs typeface="Calibri" panose="020F0502020204030204"/>
            </a:endParaRPr>
          </a:p>
          <a:p>
            <a:endParaRPr lang="en-GB" dirty="0"/>
          </a:p>
          <a:p>
            <a:r>
              <a:rPr lang="en-GB" dirty="0">
                <a:cs typeface="Calibri" panose="020F0502020204030204"/>
              </a:rPr>
              <a:t>Image 1 source: </a:t>
            </a:r>
            <a:r>
              <a:rPr lang="en-GB" dirty="0">
                <a:hlinkClick r:id="rId3"/>
              </a:rPr>
              <a:t>https://www.crn.com/news/channel-programs/5-companies-that-came-to-win-this-week-june-28</a:t>
            </a:r>
            <a:r>
              <a:rPr lang="en-GB" dirty="0"/>
              <a:t> </a:t>
            </a:r>
            <a:endParaRPr lang="en-GB" dirty="0">
              <a:cs typeface="Calibri" panose="020F0502020204030204"/>
            </a:endParaRPr>
          </a:p>
          <a:p>
            <a:r>
              <a:rPr lang="en-GB" dirty="0">
                <a:cs typeface="Calibri" panose="020F0502020204030204"/>
              </a:rPr>
              <a:t>Image 2 source: </a:t>
            </a:r>
            <a:r>
              <a:rPr lang="en-GB" dirty="0">
                <a:hlinkClick r:id="rId4"/>
              </a:rPr>
              <a:t>https://technoforte.co.in/blog/page/3/</a:t>
            </a:r>
            <a:r>
              <a:rPr lang="en-GB" dirty="0"/>
              <a:t> </a:t>
            </a:r>
            <a:endParaRPr lang="en-GB" dirty="0">
              <a:cs typeface="Calibri"/>
            </a:endParaRPr>
          </a:p>
          <a:p>
            <a:r>
              <a:rPr lang="en-GB" dirty="0">
                <a:cs typeface="Calibri"/>
              </a:rPr>
              <a:t>Image 3 source: </a:t>
            </a:r>
            <a:r>
              <a:rPr lang="en-GB" dirty="0">
                <a:hlinkClick r:id="rId5"/>
              </a:rPr>
              <a:t>https://chandigarh.in.locan.to/ID_4093437940/Mobile-application-Development-Services-All-over-the-world.html</a:t>
            </a:r>
            <a:r>
              <a:rPr lang="en-GB" dirty="0"/>
              <a:t> </a:t>
            </a:r>
            <a:endParaRPr lang="en-GB" dirty="0">
              <a:cs typeface="Calibri"/>
            </a:endParaRPr>
          </a:p>
          <a:p>
            <a:r>
              <a:rPr lang="en-GB" dirty="0">
                <a:cs typeface="Calibri"/>
              </a:rPr>
              <a:t>Image 4 source: </a:t>
            </a:r>
            <a:r>
              <a:rPr lang="en-GB" dirty="0">
                <a:hlinkClick r:id="rId6"/>
              </a:rPr>
              <a:t>https://codersera.com/blog/is-it-cheaper-or-more-expensive-to-hire-remote-developers/</a:t>
            </a:r>
            <a:r>
              <a:rPr lang="en-GB" dirty="0"/>
              <a:t> </a:t>
            </a:r>
          </a:p>
          <a:p>
            <a:r>
              <a:rPr lang="en-GB" dirty="0">
                <a:cs typeface="Calibri" panose="020F0502020204030204"/>
              </a:rPr>
              <a:t>Image 5 source:  </a:t>
            </a:r>
            <a:r>
              <a:rPr lang="en-GB" dirty="0">
                <a:hlinkClick r:id="rId7"/>
              </a:rPr>
              <a:t>https://uxplanet.org/uber-redesign-concept-2019-3d8c430f6c29</a:t>
            </a:r>
            <a:r>
              <a:rPr lang="en-GB" dirty="0"/>
              <a:t> </a:t>
            </a:r>
            <a:endParaRPr lang="en-GB" dirty="0">
              <a:cs typeface="Calibri" panose="020F0502020204030204"/>
            </a:endParaRPr>
          </a:p>
          <a:p>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7</a:t>
            </a:fld>
            <a:endParaRPr lang="en-GB"/>
          </a:p>
        </p:txBody>
      </p:sp>
    </p:spTree>
    <p:extLst>
      <p:ext uri="{BB962C8B-B14F-4D97-AF65-F5344CB8AC3E}">
        <p14:creationId xmlns:p14="http://schemas.microsoft.com/office/powerpoint/2010/main" val="325466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Presenter- To share a difference between life now and when they were the age of the audience.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 Staff Challenge- Can a teacher or staff member name a job that was not around 10/20 years ago?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the task is being completed at home- Can you ask someone you know to list a job that was not around 10/20 years ago?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dirty="0" err="1"/>
              <a:t>Source:</a:t>
            </a:r>
            <a:r>
              <a:rPr lang="en-GB" dirty="0" err="1">
                <a:hlinkClick r:id="rId3"/>
              </a:rPr>
              <a:t>http</a:t>
            </a:r>
            <a:r>
              <a:rPr lang="en-GB" dirty="0">
                <a:hlinkClick r:id="rId3"/>
              </a:rPr>
              <a:t>://www.pngpix.com/download/women-thinking-png-image</a:t>
            </a: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8</a:t>
            </a:fld>
            <a:endParaRPr lang="en-GB"/>
          </a:p>
        </p:txBody>
      </p:sp>
    </p:spTree>
    <p:extLst>
      <p:ext uri="{BB962C8B-B14F-4D97-AF65-F5344CB8AC3E}">
        <p14:creationId xmlns:p14="http://schemas.microsoft.com/office/powerpoint/2010/main" val="203771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big question we are addressing today is: Where can you find reliable information about Future Jobs? </a:t>
            </a:r>
          </a:p>
          <a:p>
            <a:endParaRPr lang="en-GB" dirty="0"/>
          </a:p>
          <a:p>
            <a:r>
              <a:rPr lang="en-GB" dirty="0"/>
              <a:t>Fake news or fact? It is vital that the decisions you make are based on facts and not misleading information which has been created for the writers benefit or to sell a story. </a:t>
            </a:r>
          </a:p>
        </p:txBody>
      </p:sp>
      <p:sp>
        <p:nvSpPr>
          <p:cNvPr id="4" name="Slide Number Placeholder 3"/>
          <p:cNvSpPr>
            <a:spLocks noGrp="1"/>
          </p:cNvSpPr>
          <p:nvPr>
            <p:ph type="sldNum" sz="quarter" idx="10"/>
          </p:nvPr>
        </p:nvSpPr>
        <p:spPr/>
        <p:txBody>
          <a:bodyPr/>
          <a:lstStyle/>
          <a:p>
            <a:fld id="{7537C9D1-CDB2-4F96-A64D-1F58BFE53F84}" type="slidenum">
              <a:rPr lang="en-GB" smtClean="0"/>
              <a:t>9</a:t>
            </a:fld>
            <a:endParaRPr lang="en-GB"/>
          </a:p>
        </p:txBody>
      </p:sp>
    </p:spTree>
    <p:extLst>
      <p:ext uri="{BB962C8B-B14F-4D97-AF65-F5344CB8AC3E}">
        <p14:creationId xmlns:p14="http://schemas.microsoft.com/office/powerpoint/2010/main" val="2709791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450096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09/11/2020</a:t>
            </a:fld>
            <a:endParaRPr lang="en-GB"/>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226167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ext and image">
    <p:spTree>
      <p:nvGrpSpPr>
        <p:cNvPr id="1" name=""/>
        <p:cNvGrpSpPr/>
        <p:nvPr/>
      </p:nvGrpSpPr>
      <p:grpSpPr>
        <a:xfrm>
          <a:off x="0" y="0"/>
          <a:ext cx="0" cy="0"/>
          <a:chOff x="0" y="0"/>
          <a:chExt cx="0" cy="0"/>
        </a:xfrm>
      </p:grpSpPr>
      <p:sp>
        <p:nvSpPr>
          <p:cNvPr id="10" name="Content Placeholder 2"/>
          <p:cNvSpPr>
            <a:spLocks noGrp="1"/>
          </p:cNvSpPr>
          <p:nvPr>
            <p:ph idx="10"/>
          </p:nvPr>
        </p:nvSpPr>
        <p:spPr>
          <a:xfrm>
            <a:off x="6342408" y="2183939"/>
            <a:ext cx="5473995" cy="3724776"/>
          </a:xfrm>
          <a:prstGeom prst="rect">
            <a:avLst/>
          </a:prstGeom>
        </p:spPr>
        <p:txBody>
          <a:bodyPr/>
          <a:lstStyle>
            <a:lvl1pPr marL="0" indent="0">
              <a:buNone/>
              <a:defRPr/>
            </a:lvl1pPr>
          </a:lstStyle>
          <a:p>
            <a:pPr eaLnBrk="1" hangingPunct="1"/>
            <a:endParaRPr lang="en-US" altLang="en-US" sz="1632" dirty="0">
              <a:latin typeface="Arial MT Lt" charset="0"/>
            </a:endParaRPr>
          </a:p>
        </p:txBody>
      </p:sp>
      <p:sp>
        <p:nvSpPr>
          <p:cNvPr id="11" name="Text Placeholder 8"/>
          <p:cNvSpPr>
            <a:spLocks noGrp="1"/>
          </p:cNvSpPr>
          <p:nvPr>
            <p:ph type="body" sz="quarter" idx="11" hasCustomPrompt="1"/>
          </p:nvPr>
        </p:nvSpPr>
        <p:spPr>
          <a:xfrm>
            <a:off x="428619" y="817123"/>
            <a:ext cx="11252626" cy="391557"/>
          </a:xfrm>
          <a:prstGeom prst="rect">
            <a:avLst/>
          </a:prstGeom>
        </p:spPr>
        <p:txBody>
          <a:bodyPr/>
          <a:lstStyle>
            <a:lvl1pPr marL="0" indent="0">
              <a:buNone/>
              <a:defRPr sz="2267" baseline="0">
                <a:solidFill>
                  <a:schemeClr val="bg1"/>
                </a:solidFill>
                <a:latin typeface="Arial MT Lt"/>
              </a:defRPr>
            </a:lvl1pPr>
          </a:lstStyle>
          <a:p>
            <a:pPr lvl="0"/>
            <a:r>
              <a:rPr lang="en-US" dirty="0"/>
              <a:t>Text and image slide – Slide title in Arial</a:t>
            </a:r>
            <a:endParaRPr lang="en-GB" dirty="0"/>
          </a:p>
        </p:txBody>
      </p:sp>
      <p:sp>
        <p:nvSpPr>
          <p:cNvPr id="14" name="Text Placeholder 13"/>
          <p:cNvSpPr>
            <a:spLocks noGrp="1"/>
          </p:cNvSpPr>
          <p:nvPr>
            <p:ph type="body" sz="quarter" idx="13" hasCustomPrompt="1"/>
          </p:nvPr>
        </p:nvSpPr>
        <p:spPr>
          <a:xfrm>
            <a:off x="287444" y="2185232"/>
            <a:ext cx="5473995" cy="3725051"/>
          </a:xfrm>
          <a:prstGeom prst="rect">
            <a:avLst/>
          </a:prstGeom>
        </p:spPr>
        <p:txBody>
          <a:bodyPr/>
          <a:lstStyle>
            <a:lvl1pPr marL="259118" marR="0" indent="-259118" algn="l" defTabSz="829178" rtl="0" eaLnBrk="1" fontAlgn="auto" latinLnBrk="0" hangingPunct="1">
              <a:lnSpc>
                <a:spcPct val="90000"/>
              </a:lnSpc>
              <a:spcBef>
                <a:spcPts val="907"/>
              </a:spcBef>
              <a:spcAft>
                <a:spcPts val="0"/>
              </a:spcAft>
              <a:buClrTx/>
              <a:buSzTx/>
              <a:buFont typeface="Arial" panose="020B0604020202020204" pitchFamily="34" charset="0"/>
              <a:buChar char="•"/>
              <a:tabLst/>
              <a:defRPr sz="1632" baseline="0">
                <a:latin typeface="Arial MT Lt"/>
              </a:defRPr>
            </a:lvl1pPr>
          </a:lstStyle>
          <a:p>
            <a:pPr lvl="0"/>
            <a:r>
              <a:rPr lang="en-US" dirty="0"/>
              <a:t>Text ranged left, one paragraph space between lines of text in black</a:t>
            </a:r>
          </a:p>
          <a:p>
            <a:pPr lvl="0"/>
            <a:endParaRPr lang="en-US" dirty="0"/>
          </a:p>
          <a:p>
            <a:pPr marL="207294" marR="0" lvl="0" indent="-207294" algn="l" defTabSz="829178" rtl="0" eaLnBrk="1" fontAlgn="auto" latinLnBrk="0" hangingPunct="1">
              <a:lnSpc>
                <a:spcPct val="90000"/>
              </a:lnSpc>
              <a:spcBef>
                <a:spcPts val="907"/>
              </a:spcBef>
              <a:spcAft>
                <a:spcPts val="0"/>
              </a:spcAft>
              <a:buClrTx/>
              <a:buSzTx/>
              <a:buFont typeface="Arial" panose="020B0604020202020204" pitchFamily="34" charset="0"/>
              <a:buChar char="•"/>
              <a:tabLst/>
              <a:defRPr/>
            </a:pPr>
            <a:r>
              <a:rPr lang="en-US" dirty="0"/>
              <a:t>Text ranged left, one paragraph space between lines of text in black</a:t>
            </a:r>
          </a:p>
          <a:p>
            <a:pPr lvl="0"/>
            <a:endParaRPr lang="en-US" dirty="0"/>
          </a:p>
          <a:p>
            <a:pPr marL="207294" marR="0" lvl="0" indent="-207294" algn="l" defTabSz="829178" rtl="0" eaLnBrk="1" fontAlgn="auto" latinLnBrk="0" hangingPunct="1">
              <a:lnSpc>
                <a:spcPct val="90000"/>
              </a:lnSpc>
              <a:spcBef>
                <a:spcPts val="907"/>
              </a:spcBef>
              <a:spcAft>
                <a:spcPts val="0"/>
              </a:spcAft>
              <a:buClrTx/>
              <a:buSzTx/>
              <a:buFont typeface="Arial" panose="020B0604020202020204" pitchFamily="34" charset="0"/>
              <a:buChar char="•"/>
              <a:tabLst/>
              <a:defRPr/>
            </a:pPr>
            <a:r>
              <a:rPr lang="en-US" dirty="0"/>
              <a:t>Text ranged left, one paragraph space between lines of text in black</a:t>
            </a:r>
          </a:p>
          <a:p>
            <a:pPr lvl="0"/>
            <a:endParaRPr lang="en-US" dirty="0"/>
          </a:p>
          <a:p>
            <a:pPr marL="207294" marR="0" lvl="0" indent="-207294" algn="l" defTabSz="829178" rtl="0" eaLnBrk="1" fontAlgn="auto" latinLnBrk="0" hangingPunct="1">
              <a:lnSpc>
                <a:spcPct val="90000"/>
              </a:lnSpc>
              <a:spcBef>
                <a:spcPts val="907"/>
              </a:spcBef>
              <a:spcAft>
                <a:spcPts val="0"/>
              </a:spcAft>
              <a:buClrTx/>
              <a:buSzTx/>
              <a:buFont typeface="Arial" panose="020B0604020202020204" pitchFamily="34" charset="0"/>
              <a:buChar char="•"/>
              <a:tabLst/>
              <a:defRPr/>
            </a:pPr>
            <a:r>
              <a:rPr lang="en-US" dirty="0"/>
              <a:t>Text ranged left, one paragraph space between lines of text in black</a:t>
            </a:r>
          </a:p>
        </p:txBody>
      </p:sp>
      <p:sp>
        <p:nvSpPr>
          <p:cNvPr id="12" name="Text Placeholder 10"/>
          <p:cNvSpPr>
            <a:spLocks noGrp="1"/>
          </p:cNvSpPr>
          <p:nvPr>
            <p:ph type="body" sz="quarter" idx="12" hasCustomPrompt="1"/>
          </p:nvPr>
        </p:nvSpPr>
        <p:spPr>
          <a:xfrm>
            <a:off x="428619" y="1205342"/>
            <a:ext cx="11252626" cy="391557"/>
          </a:xfrm>
          <a:prstGeom prst="rect">
            <a:avLst/>
          </a:prstGeom>
        </p:spPr>
        <p:txBody>
          <a:bodyPr/>
          <a:lstStyle>
            <a:lvl1pPr marL="0" indent="0">
              <a:buNone/>
              <a:defRPr sz="2267" baseline="0">
                <a:latin typeface="Arial MT Lt"/>
              </a:defRPr>
            </a:lvl1pPr>
          </a:lstStyle>
          <a:p>
            <a:pPr lvl="0"/>
            <a:r>
              <a:rPr lang="en-US" dirty="0"/>
              <a:t>Slide subtitle in Arial</a:t>
            </a:r>
            <a:endParaRPr lang="en-GB" dirty="0"/>
          </a:p>
        </p:txBody>
      </p:sp>
    </p:spTree>
    <p:extLst>
      <p:ext uri="{BB962C8B-B14F-4D97-AF65-F5344CB8AC3E}">
        <p14:creationId xmlns:p14="http://schemas.microsoft.com/office/powerpoint/2010/main" val="42924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281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53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09/11/2020</a:t>
            </a:fld>
            <a:endParaRPr lang="en-GB"/>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252567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66141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6405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6471FA7-3818-41E3-B76E-BB9FF839682D}"/>
              </a:ext>
            </a:extLst>
          </p:cNvPr>
          <p:cNvSpPr>
            <a:spLocks noGrp="1"/>
          </p:cNvSpPr>
          <p:nvPr>
            <p:ph type="body" sz="quarter" idx="10"/>
          </p:nvPr>
        </p:nvSpPr>
        <p:spPr>
          <a:xfrm>
            <a:off x="784225" y="1790700"/>
            <a:ext cx="10636250" cy="2398713"/>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1">
            <a:extLst>
              <a:ext uri="{FF2B5EF4-FFF2-40B4-BE49-F238E27FC236}">
                <a16:creationId xmlns:a16="http://schemas.microsoft.com/office/drawing/2014/main" id="{513A2BAB-820F-4BD6-89A5-5CD699043830}"/>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9109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34384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7886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6.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9649C6-EC0C-4833-89A0-8A43444F39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705" y="953609"/>
            <a:ext cx="3073230" cy="2604238"/>
          </a:xfrm>
          <a:prstGeom prst="rect">
            <a:avLst/>
          </a:prstGeom>
        </p:spPr>
      </p:pic>
      <p:pic>
        <p:nvPicPr>
          <p:cNvPr id="14" name="Picture 13">
            <a:extLst>
              <a:ext uri="{FF2B5EF4-FFF2-40B4-BE49-F238E27FC236}">
                <a16:creationId xmlns:a16="http://schemas.microsoft.com/office/drawing/2014/main" id="{E495AD1C-2332-4996-9711-6EDAAB7713C2}"/>
              </a:ext>
            </a:extLst>
          </p:cNvPr>
          <p:cNvPicPr>
            <a:picLocks noChangeAspect="1"/>
          </p:cNvPicPr>
          <p:nvPr userDrawn="1"/>
        </p:nvPicPr>
        <p:blipFill>
          <a:blip r:embed="rId4"/>
          <a:stretch>
            <a:fillRect/>
          </a:stretch>
        </p:blipFill>
        <p:spPr>
          <a:xfrm>
            <a:off x="4676900" y="948490"/>
            <a:ext cx="6816179" cy="4901266"/>
          </a:xfrm>
          <a:prstGeom prst="rect">
            <a:avLst/>
          </a:prstGeom>
        </p:spPr>
      </p:pic>
      <p:pic>
        <p:nvPicPr>
          <p:cNvPr id="2" name="Picture 1">
            <a:extLst>
              <a:ext uri="{FF2B5EF4-FFF2-40B4-BE49-F238E27FC236}">
                <a16:creationId xmlns:a16="http://schemas.microsoft.com/office/drawing/2014/main" id="{FB1239FB-C71E-4FF0-9EA6-1A4A43AEFCB4}"/>
              </a:ext>
            </a:extLst>
          </p:cNvPr>
          <p:cNvPicPr>
            <a:picLocks noChangeAspect="1"/>
          </p:cNvPicPr>
          <p:nvPr userDrawn="1"/>
        </p:nvPicPr>
        <p:blipFill>
          <a:blip r:embed="rId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639752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4A8A67-955A-44F8-B433-5592ACA453AF}"/>
              </a:ext>
            </a:extLst>
          </p:cNvPr>
          <p:cNvPicPr>
            <a:picLocks noChangeAspect="1"/>
          </p:cNvPicPr>
          <p:nvPr userDrawn="1"/>
        </p:nvPicPr>
        <p:blipFill>
          <a:blip r:embed="rId6"/>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40466014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76" r:id="rId3"/>
    <p:sldLayoutId id="214748367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758B0-1A83-4467-AF53-6901573133EB}"/>
              </a:ext>
            </a:extLst>
          </p:cNvPr>
          <p:cNvPicPr>
            <a:picLocks noChangeAspect="1"/>
          </p:cNvPicPr>
          <p:nvPr userDrawn="1"/>
        </p:nvPicPr>
        <p:blipFill>
          <a:blip r:embed="rId3"/>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372842355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A35C66BD-DF0B-467C-B18A-A19D8E0EF143}"/>
              </a:ext>
            </a:extLst>
          </p:cNvPr>
          <p:cNvSpPr txBox="1">
            <a:spLocks/>
          </p:cNvSpPr>
          <p:nvPr userDrawn="1"/>
        </p:nvSpPr>
        <p:spPr>
          <a:xfrm>
            <a:off x="6257970" y="4348738"/>
            <a:ext cx="4058124" cy="838404"/>
          </a:xfrm>
          <a:prstGeom prst="rect">
            <a:avLst/>
          </a:prstGeom>
        </p:spPr>
        <p:txBody>
          <a:bodyPr/>
          <a:lstStyle>
            <a:lvl1pPr marL="390525" indent="-390525"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Arial MT Lt"/>
                <a:ea typeface="MS PGothic" panose="020B0600070205080204" pitchFamily="34" charset="-128"/>
                <a:cs typeface="Arial MT Lt"/>
              </a:defRPr>
            </a:lvl1pPr>
            <a:lvl2pPr marL="846138" indent="-325438"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Arial MT Lt"/>
                <a:cs typeface="Arial MT Lt"/>
              </a:defRPr>
            </a:lvl2pPr>
            <a:lvl3pPr marL="1303338" indent="-260350" algn="l" defTabSz="520700"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Arial MT Lt"/>
                <a:cs typeface="Arial MT Lt"/>
              </a:defRPr>
            </a:lvl3pPr>
            <a:lvl4pPr marL="1824038"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4pPr>
            <a:lvl5pPr marL="2346325"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FFFF"/>
                </a:solidFill>
              </a:rPr>
              <a:t>@</a:t>
            </a:r>
            <a:r>
              <a:rPr lang="en-GB" sz="3200" b="1" dirty="0" err="1">
                <a:solidFill>
                  <a:srgbClr val="FFFFFF"/>
                </a:solidFill>
              </a:rPr>
              <a:t>AspireHigherNet</a:t>
            </a:r>
            <a:endParaRPr lang="en-GB" sz="3200" b="1" dirty="0">
              <a:solidFill>
                <a:srgbClr val="FFFFFF"/>
              </a:solidFill>
            </a:endParaRPr>
          </a:p>
        </p:txBody>
      </p:sp>
      <p:pic>
        <p:nvPicPr>
          <p:cNvPr id="14" name="Picture 13">
            <a:extLst>
              <a:ext uri="{FF2B5EF4-FFF2-40B4-BE49-F238E27FC236}">
                <a16:creationId xmlns:a16="http://schemas.microsoft.com/office/drawing/2014/main" id="{8B4E578E-234A-4E9C-B30D-FAB9A1425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2466" y="3614854"/>
            <a:ext cx="1886988" cy="1886988"/>
          </a:xfrm>
          <a:prstGeom prst="rect">
            <a:avLst/>
          </a:prstGeom>
        </p:spPr>
      </p:pic>
      <p:pic>
        <p:nvPicPr>
          <p:cNvPr id="5" name="Picture 4">
            <a:extLst>
              <a:ext uri="{FF2B5EF4-FFF2-40B4-BE49-F238E27FC236}">
                <a16:creationId xmlns:a16="http://schemas.microsoft.com/office/drawing/2014/main" id="{6460592C-23F3-40D1-A5D6-462863BB8026}"/>
              </a:ext>
            </a:extLst>
          </p:cNvPr>
          <p:cNvPicPr>
            <a:picLocks noChangeAspect="1"/>
          </p:cNvPicPr>
          <p:nvPr userDrawn="1"/>
        </p:nvPicPr>
        <p:blipFill>
          <a:blip r:embed="rId4"/>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591850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37FCF-33B7-4AD6-BC5A-7732D7425B20}"/>
              </a:ext>
            </a:extLst>
          </p:cNvPr>
          <p:cNvPicPr>
            <a:picLocks noChangeAspect="1"/>
          </p:cNvPicPr>
          <p:nvPr userDrawn="1"/>
        </p:nvPicPr>
        <p:blipFill>
          <a:blip r:embed="rId6"/>
          <a:stretch>
            <a:fillRect/>
          </a:stretch>
        </p:blipFill>
        <p:spPr>
          <a:xfrm>
            <a:off x="7804998" y="6059050"/>
            <a:ext cx="1372252" cy="502342"/>
          </a:xfrm>
          <a:prstGeom prst="rect">
            <a:avLst/>
          </a:prstGeom>
        </p:spPr>
      </p:pic>
      <p:pic>
        <p:nvPicPr>
          <p:cNvPr id="6" name="Picture 5">
            <a:extLst>
              <a:ext uri="{FF2B5EF4-FFF2-40B4-BE49-F238E27FC236}">
                <a16:creationId xmlns:a16="http://schemas.microsoft.com/office/drawing/2014/main" id="{121AF944-5555-4990-BF2A-15083B773F47}"/>
              </a:ext>
            </a:extLst>
          </p:cNvPr>
          <p:cNvPicPr>
            <a:picLocks noChangeAspect="1"/>
          </p:cNvPicPr>
          <p:nvPr userDrawn="1"/>
        </p:nvPicPr>
        <p:blipFill>
          <a:blip r:embed="rId7"/>
          <a:stretch>
            <a:fillRect/>
          </a:stretch>
        </p:blipFill>
        <p:spPr>
          <a:xfrm>
            <a:off x="9443258" y="6059050"/>
            <a:ext cx="2299538" cy="504613"/>
          </a:xfrm>
          <a:prstGeom prst="rect">
            <a:avLst/>
          </a:prstGeom>
        </p:spPr>
      </p:pic>
    </p:spTree>
    <p:extLst>
      <p:ext uri="{BB962C8B-B14F-4D97-AF65-F5344CB8AC3E}">
        <p14:creationId xmlns:p14="http://schemas.microsoft.com/office/powerpoint/2010/main" val="39181433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utureskills.pearson.com/research/#/welcome-vide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futureskills.pearson.com/"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2KfXY2SvlmQ"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northampton.mediaspace.kaltura.com/media/Jobs+of+the+Future/1_0cmf0k14"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aspire-higher.co.uk/" TargetMode="External"/><Relationship Id="rId3" Type="http://schemas.openxmlformats.org/officeDocument/2006/relationships/hyperlink" Target="https://northampton.onlinesurveys.ac.uk/online-survey-ah" TargetMode="External"/><Relationship Id="rId7" Type="http://schemas.openxmlformats.org/officeDocument/2006/relationships/hyperlink" Target="https://twitter.com/AspireHigherNet"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10.png"/><Relationship Id="rId4" Type="http://schemas.openxmlformats.org/officeDocument/2006/relationships/image" Target="../media/image28.png"/><Relationship Id="rId9" Type="http://schemas.openxmlformats.org/officeDocument/2006/relationships/image" Target="../media/image3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northampton.onlinesurveys.ac.uk/online-survey-ah"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p:txBody>
          <a:bodyPr/>
          <a:lstStyle/>
          <a:p>
            <a:br>
              <a:rPr lang="en-GB" dirty="0"/>
            </a:br>
            <a:r>
              <a:rPr lang="en-GB" dirty="0"/>
              <a:t>Jobs of the Future </a:t>
            </a:r>
          </a:p>
        </p:txBody>
      </p:sp>
    </p:spTree>
    <p:extLst>
      <p:ext uri="{BB962C8B-B14F-4D97-AF65-F5344CB8AC3E}">
        <p14:creationId xmlns:p14="http://schemas.microsoft.com/office/powerpoint/2010/main" val="226648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Reliable Source 1</a:t>
            </a:r>
            <a:br>
              <a:rPr lang="en-GB" dirty="0"/>
            </a:br>
            <a:r>
              <a:rPr lang="en-GB" sz="2400" b="0" dirty="0"/>
              <a:t>Pearson, Nesta and the Oxford Martin School created the report “Future of Skills Employment in 2030”</a:t>
            </a:r>
            <a:br>
              <a:rPr lang="en-GB" sz="2400" b="0" dirty="0"/>
            </a:br>
            <a:br>
              <a:rPr lang="en-GB" dirty="0"/>
            </a:br>
            <a:endParaRPr lang="en-GB" dirty="0"/>
          </a:p>
        </p:txBody>
      </p:sp>
      <p:sp>
        <p:nvSpPr>
          <p:cNvPr id="5" name="Rectangle: Rounded Corners 4">
            <a:extLst>
              <a:ext uri="{FF2B5EF4-FFF2-40B4-BE49-F238E27FC236}">
                <a16:creationId xmlns:a16="http://schemas.microsoft.com/office/drawing/2014/main" id="{6ECC5959-2B68-40A7-BAF9-46EE842BDA4A}"/>
              </a:ext>
            </a:extLst>
          </p:cNvPr>
          <p:cNvSpPr/>
          <p:nvPr/>
        </p:nvSpPr>
        <p:spPr>
          <a:xfrm>
            <a:off x="1480521" y="2348844"/>
            <a:ext cx="4024039" cy="3012856"/>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solidFill>
                <a:schemeClr val="bg1"/>
              </a:solidFill>
            </a:endParaRPr>
          </a:p>
          <a:p>
            <a:pPr algn="ctr"/>
            <a:r>
              <a:rPr lang="en-GB" sz="2400" dirty="0">
                <a:solidFill>
                  <a:schemeClr val="bg1"/>
                </a:solidFill>
              </a:rPr>
              <a:t>Research considered:</a:t>
            </a:r>
          </a:p>
          <a:p>
            <a:pPr algn="ctr"/>
            <a:r>
              <a:rPr lang="en-GB" sz="2400" dirty="0">
                <a:solidFill>
                  <a:schemeClr val="bg1"/>
                </a:solidFill>
              </a:rPr>
              <a:t>Automation</a:t>
            </a:r>
          </a:p>
          <a:p>
            <a:pPr algn="ctr"/>
            <a:r>
              <a:rPr lang="en-GB" sz="2400" dirty="0">
                <a:solidFill>
                  <a:schemeClr val="bg1"/>
                </a:solidFill>
              </a:rPr>
              <a:t>Globalisation</a:t>
            </a:r>
          </a:p>
          <a:p>
            <a:pPr algn="ctr"/>
            <a:r>
              <a:rPr lang="en-GB" sz="2400" dirty="0">
                <a:solidFill>
                  <a:schemeClr val="bg1"/>
                </a:solidFill>
              </a:rPr>
              <a:t>Population ageing</a:t>
            </a:r>
          </a:p>
          <a:p>
            <a:pPr algn="ctr"/>
            <a:r>
              <a:rPr lang="en-GB" sz="2400" dirty="0">
                <a:solidFill>
                  <a:schemeClr val="bg1"/>
                </a:solidFill>
              </a:rPr>
              <a:t>Urbanisation</a:t>
            </a:r>
          </a:p>
          <a:p>
            <a:pPr algn="ctr"/>
            <a:r>
              <a:rPr lang="en-GB" sz="2400" dirty="0">
                <a:solidFill>
                  <a:schemeClr val="bg1"/>
                </a:solidFill>
              </a:rPr>
              <a:t>Green economy</a:t>
            </a:r>
          </a:p>
          <a:p>
            <a:pPr algn="ctr"/>
            <a:endParaRPr lang="en-GB" sz="2400" dirty="0">
              <a:solidFill>
                <a:schemeClr val="bg1"/>
              </a:solidFill>
            </a:endParaRPr>
          </a:p>
        </p:txBody>
      </p:sp>
      <p:sp>
        <p:nvSpPr>
          <p:cNvPr id="7" name="Rectangle: Rounded Corners 6">
            <a:extLst>
              <a:ext uri="{FF2B5EF4-FFF2-40B4-BE49-F238E27FC236}">
                <a16:creationId xmlns:a16="http://schemas.microsoft.com/office/drawing/2014/main" id="{7FC701EB-DA8E-47FF-AA32-2BF883AE0183}"/>
              </a:ext>
            </a:extLst>
          </p:cNvPr>
          <p:cNvSpPr/>
          <p:nvPr/>
        </p:nvSpPr>
        <p:spPr>
          <a:xfrm>
            <a:off x="8660494" y="2341386"/>
            <a:ext cx="2230596" cy="1389631"/>
          </a:xfrm>
          <a:prstGeom prst="roundRect">
            <a:avLst/>
          </a:prstGeom>
          <a:solidFill>
            <a:srgbClr val="A53959"/>
          </a:solidFill>
          <a:ln>
            <a:solidFill>
              <a:srgbClr val="9933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Findings:</a:t>
            </a:r>
          </a:p>
          <a:p>
            <a:pPr algn="ctr"/>
            <a:r>
              <a:rPr lang="en-GB" sz="2400" dirty="0">
                <a:solidFill>
                  <a:schemeClr val="bg1"/>
                </a:solidFill>
              </a:rPr>
              <a:t>Lifelong learning will be essential </a:t>
            </a:r>
          </a:p>
        </p:txBody>
      </p:sp>
      <p:sp>
        <p:nvSpPr>
          <p:cNvPr id="8" name="Rectangle: Rounded Corners 7">
            <a:extLst>
              <a:ext uri="{FF2B5EF4-FFF2-40B4-BE49-F238E27FC236}">
                <a16:creationId xmlns:a16="http://schemas.microsoft.com/office/drawing/2014/main" id="{0EB42360-A8B6-4882-8410-C892DF8AF563}"/>
              </a:ext>
            </a:extLst>
          </p:cNvPr>
          <p:cNvSpPr/>
          <p:nvPr/>
        </p:nvSpPr>
        <p:spPr>
          <a:xfrm>
            <a:off x="6209088" y="2348844"/>
            <a:ext cx="2230596" cy="1411810"/>
          </a:xfrm>
          <a:prstGeom prst="roundRect">
            <a:avLst/>
          </a:prstGeom>
          <a:solidFill>
            <a:srgbClr val="6B355A"/>
          </a:solidFill>
          <a:ln>
            <a:solidFill>
              <a:srgbClr val="9933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Findings: Jobs in 2030 will require different skills</a:t>
            </a:r>
          </a:p>
        </p:txBody>
      </p:sp>
      <p:sp>
        <p:nvSpPr>
          <p:cNvPr id="9" name="Rectangle: Rounded Corners 8">
            <a:extLst>
              <a:ext uri="{FF2B5EF4-FFF2-40B4-BE49-F238E27FC236}">
                <a16:creationId xmlns:a16="http://schemas.microsoft.com/office/drawing/2014/main" id="{63DF2C8A-3910-493E-BD1B-763B2A37B9CD}"/>
              </a:ext>
            </a:extLst>
          </p:cNvPr>
          <p:cNvSpPr/>
          <p:nvPr/>
        </p:nvSpPr>
        <p:spPr>
          <a:xfrm>
            <a:off x="6209088" y="3972069"/>
            <a:ext cx="4682002" cy="1389631"/>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b="1" dirty="0">
                <a:solidFill>
                  <a:schemeClr val="tx2">
                    <a:lumMod val="40000"/>
                    <a:lumOff val="60000"/>
                  </a:schemeClr>
                </a:solidFill>
                <a:hlinkClick r:id="rId3">
                  <a:extLst>
                    <a:ext uri="{A12FA001-AC4F-418D-AE19-62706E023703}">
                      <ahyp:hlinkClr xmlns:ahyp="http://schemas.microsoft.com/office/drawing/2018/hyperlinkcolor" val="tx"/>
                    </a:ext>
                  </a:extLst>
                </a:hlinkClick>
              </a:rPr>
              <a:t>Link to Future Skills Welcome Video</a:t>
            </a:r>
            <a:endParaRPr lang="en-GB" sz="2400" b="1" dirty="0">
              <a:solidFill>
                <a:schemeClr val="tx2">
                  <a:lumMod val="40000"/>
                  <a:lumOff val="60000"/>
                </a:schemeClr>
              </a:solidFill>
            </a:endParaRPr>
          </a:p>
        </p:txBody>
      </p:sp>
    </p:spTree>
    <p:extLst>
      <p:ext uri="{BB962C8B-B14F-4D97-AF65-F5344CB8AC3E}">
        <p14:creationId xmlns:p14="http://schemas.microsoft.com/office/powerpoint/2010/main" val="1494802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80891"/>
            <a:ext cx="10515600" cy="1325563"/>
          </a:xfrm>
        </p:spPr>
        <p:txBody>
          <a:bodyPr/>
          <a:lstStyle/>
          <a:p>
            <a:pPr algn="ctr"/>
            <a:r>
              <a:rPr lang="en-GB" dirty="0"/>
              <a:t>Activity</a:t>
            </a:r>
            <a:br>
              <a:rPr lang="en-GB" dirty="0"/>
            </a:br>
            <a:r>
              <a:rPr lang="en-GB" sz="2400" b="0" dirty="0"/>
              <a:t>What skills do you need?</a:t>
            </a:r>
            <a:endParaRPr lang="en-GB" dirty="0"/>
          </a:p>
        </p:txBody>
      </p:sp>
      <p:pic>
        <p:nvPicPr>
          <p:cNvPr id="5" name="Picture 4" descr="Image of 5 minute clock.">
            <a:extLst>
              <a:ext uri="{FF2B5EF4-FFF2-40B4-BE49-F238E27FC236}">
                <a16:creationId xmlns:a16="http://schemas.microsoft.com/office/drawing/2014/main" id="{0A6B12C2-C412-42EC-AC65-11EFBF2B6922}"/>
              </a:ext>
            </a:extLst>
          </p:cNvPr>
          <p:cNvPicPr>
            <a:picLocks noChangeAspect="1"/>
          </p:cNvPicPr>
          <p:nvPr/>
        </p:nvPicPr>
        <p:blipFill>
          <a:blip r:embed="rId3"/>
          <a:stretch>
            <a:fillRect/>
          </a:stretch>
        </p:blipFill>
        <p:spPr>
          <a:xfrm>
            <a:off x="9441833" y="15766"/>
            <a:ext cx="1911967" cy="1935645"/>
          </a:xfrm>
          <a:prstGeom prst="rect">
            <a:avLst/>
          </a:prstGeom>
        </p:spPr>
      </p:pic>
      <p:pic>
        <p:nvPicPr>
          <p:cNvPr id="8" name="Picture 7">
            <a:extLst>
              <a:ext uri="{FF2B5EF4-FFF2-40B4-BE49-F238E27FC236}">
                <a16:creationId xmlns:a16="http://schemas.microsoft.com/office/drawing/2014/main" id="{1607BE49-7D8F-4C2E-AEFB-A367F6296F44}"/>
              </a:ext>
            </a:extLst>
          </p:cNvPr>
          <p:cNvPicPr>
            <a:picLocks noChangeAspect="1"/>
          </p:cNvPicPr>
          <p:nvPr/>
        </p:nvPicPr>
        <p:blipFill>
          <a:blip r:embed="rId4"/>
          <a:stretch>
            <a:fillRect/>
          </a:stretch>
        </p:blipFill>
        <p:spPr>
          <a:xfrm>
            <a:off x="6092141" y="1951411"/>
            <a:ext cx="5705557" cy="4235108"/>
          </a:xfrm>
          <a:prstGeom prst="rect">
            <a:avLst/>
          </a:prstGeom>
        </p:spPr>
      </p:pic>
      <p:sp>
        <p:nvSpPr>
          <p:cNvPr id="7" name="Rectangle: Rounded Corners 6">
            <a:extLst>
              <a:ext uri="{FF2B5EF4-FFF2-40B4-BE49-F238E27FC236}">
                <a16:creationId xmlns:a16="http://schemas.microsoft.com/office/drawing/2014/main" id="{6052AD8E-4F51-4A30-8DE4-8C24E6BACFAB}"/>
              </a:ext>
            </a:extLst>
          </p:cNvPr>
          <p:cNvSpPr/>
          <p:nvPr/>
        </p:nvSpPr>
        <p:spPr>
          <a:xfrm>
            <a:off x="394302" y="1951411"/>
            <a:ext cx="5479749" cy="1248398"/>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solidFill>
                <a:schemeClr val="bg1"/>
              </a:solidFill>
            </a:endParaRPr>
          </a:p>
          <a:p>
            <a:pPr algn="ctr"/>
            <a:r>
              <a:rPr lang="en-GB" sz="2400" dirty="0">
                <a:solidFill>
                  <a:schemeClr val="bg1"/>
                </a:solidFill>
              </a:rPr>
              <a:t>Use the website below:</a:t>
            </a:r>
          </a:p>
          <a:p>
            <a:pPr algn="ctr"/>
            <a:r>
              <a:rPr lang="en-GB" sz="2400" b="1" dirty="0">
                <a:solidFill>
                  <a:schemeClr val="tx2">
                    <a:lumMod val="40000"/>
                    <a:lumOff val="60000"/>
                  </a:schemeClr>
                </a:solidFill>
                <a:hlinkClick r:id="rId5">
                  <a:extLst>
                    <a:ext uri="{A12FA001-AC4F-418D-AE19-62706E023703}">
                      <ahyp:hlinkClr xmlns:ahyp="http://schemas.microsoft.com/office/drawing/2018/hyperlinkcolor" val="tx"/>
                    </a:ext>
                  </a:extLst>
                </a:hlinkClick>
              </a:rPr>
              <a:t>https://futureskills.pearson.com/</a:t>
            </a:r>
            <a:r>
              <a:rPr lang="en-GB" sz="2400" b="1" dirty="0">
                <a:solidFill>
                  <a:schemeClr val="tx2">
                    <a:lumMod val="40000"/>
                    <a:lumOff val="60000"/>
                  </a:schemeClr>
                </a:solidFill>
              </a:rPr>
              <a:t>  </a:t>
            </a:r>
            <a:endParaRPr lang="en-GB" sz="2400" dirty="0">
              <a:solidFill>
                <a:schemeClr val="bg1"/>
              </a:solidFill>
            </a:endParaRPr>
          </a:p>
          <a:p>
            <a:pPr algn="ctr"/>
            <a:endParaRPr lang="en-GB" sz="2400" dirty="0">
              <a:solidFill>
                <a:schemeClr val="bg1"/>
              </a:solidFill>
            </a:endParaRPr>
          </a:p>
        </p:txBody>
      </p:sp>
      <p:sp>
        <p:nvSpPr>
          <p:cNvPr id="9" name="Rectangle: Rounded Corners 8">
            <a:extLst>
              <a:ext uri="{FF2B5EF4-FFF2-40B4-BE49-F238E27FC236}">
                <a16:creationId xmlns:a16="http://schemas.microsoft.com/office/drawing/2014/main" id="{DC63F8EE-F42A-43DD-87C5-22A0B8B90B54}"/>
              </a:ext>
            </a:extLst>
          </p:cNvPr>
          <p:cNvSpPr/>
          <p:nvPr/>
        </p:nvSpPr>
        <p:spPr>
          <a:xfrm>
            <a:off x="394302" y="3444766"/>
            <a:ext cx="5479749" cy="1248398"/>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Enter your name, year of birth and job title</a:t>
            </a:r>
          </a:p>
        </p:txBody>
      </p:sp>
      <p:sp>
        <p:nvSpPr>
          <p:cNvPr id="10" name="Rectangle: Rounded Corners 9">
            <a:extLst>
              <a:ext uri="{FF2B5EF4-FFF2-40B4-BE49-F238E27FC236}">
                <a16:creationId xmlns:a16="http://schemas.microsoft.com/office/drawing/2014/main" id="{E2AA08F7-D91C-4C5A-B9A3-6F14A032164B}"/>
              </a:ext>
            </a:extLst>
          </p:cNvPr>
          <p:cNvSpPr/>
          <p:nvPr/>
        </p:nvSpPr>
        <p:spPr>
          <a:xfrm>
            <a:off x="394301" y="4938121"/>
            <a:ext cx="5479749" cy="1248398"/>
          </a:xfrm>
          <a:prstGeom prst="roundRect">
            <a:avLst/>
          </a:prstGeom>
          <a:solidFill>
            <a:srgbClr val="993366"/>
          </a:solidFill>
          <a:ln>
            <a:solidFill>
              <a:srgbClr val="9933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The results will show you the skills you will require for that job.</a:t>
            </a:r>
          </a:p>
        </p:txBody>
      </p:sp>
    </p:spTree>
    <p:extLst>
      <p:ext uri="{BB962C8B-B14F-4D97-AF65-F5344CB8AC3E}">
        <p14:creationId xmlns:p14="http://schemas.microsoft.com/office/powerpoint/2010/main" val="1179193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showing that there is an increased demand for skilled workers. ">
            <a:extLst>
              <a:ext uri="{FF2B5EF4-FFF2-40B4-BE49-F238E27FC236}">
                <a16:creationId xmlns:a16="http://schemas.microsoft.com/office/drawing/2014/main" id="{B403737D-9A9B-4300-B822-527A7CA4A843}"/>
              </a:ext>
            </a:extLst>
          </p:cNvPr>
          <p:cNvPicPr>
            <a:picLocks noChangeAspect="1"/>
          </p:cNvPicPr>
          <p:nvPr/>
        </p:nvPicPr>
        <p:blipFill>
          <a:blip r:embed="rId3"/>
          <a:stretch>
            <a:fillRect/>
          </a:stretch>
        </p:blipFill>
        <p:spPr>
          <a:xfrm>
            <a:off x="3550474" y="843957"/>
            <a:ext cx="8459658" cy="5497251"/>
          </a:xfrm>
          <a:prstGeom prst="rect">
            <a:avLst/>
          </a:prstGeom>
        </p:spPr>
      </p:pic>
      <p:pic>
        <p:nvPicPr>
          <p:cNvPr id="6" name="Picture 5" descr="An image of a South East Midlands map">
            <a:extLst>
              <a:ext uri="{FF2B5EF4-FFF2-40B4-BE49-F238E27FC236}">
                <a16:creationId xmlns:a16="http://schemas.microsoft.com/office/drawing/2014/main" id="{7147E583-0ED6-4A1B-A093-1364D6FA776E}"/>
              </a:ext>
            </a:extLst>
          </p:cNvPr>
          <p:cNvPicPr>
            <a:picLocks noChangeAspect="1"/>
          </p:cNvPicPr>
          <p:nvPr/>
        </p:nvPicPr>
        <p:blipFill>
          <a:blip r:embed="rId4"/>
          <a:stretch>
            <a:fillRect/>
          </a:stretch>
        </p:blipFill>
        <p:spPr>
          <a:xfrm>
            <a:off x="517464" y="1212216"/>
            <a:ext cx="3033010" cy="3838191"/>
          </a:xfrm>
          <a:prstGeom prst="rect">
            <a:avLst/>
          </a:prstGeom>
        </p:spPr>
      </p:pic>
      <p:sp>
        <p:nvSpPr>
          <p:cNvPr id="10" name="Title 1">
            <a:extLst>
              <a:ext uri="{FF2B5EF4-FFF2-40B4-BE49-F238E27FC236}">
                <a16:creationId xmlns:a16="http://schemas.microsoft.com/office/drawing/2014/main" id="{069E6565-9BF1-43E9-A784-D279A90B5BB1}"/>
              </a:ext>
            </a:extLst>
          </p:cNvPr>
          <p:cNvSpPr txBox="1">
            <a:spLocks/>
          </p:cNvSpPr>
          <p:nvPr/>
        </p:nvSpPr>
        <p:spPr>
          <a:xfrm>
            <a:off x="340489" y="31120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000" b="1" dirty="0"/>
              <a:t>Reliable Source 2</a:t>
            </a:r>
            <a:endParaRPr lang="en-GB" b="1" dirty="0"/>
          </a:p>
        </p:txBody>
      </p:sp>
      <p:pic>
        <p:nvPicPr>
          <p:cNvPr id="7" name="Picture 6" descr="An image of the SEMLEP (South East Midlands Local Enterprise Partnership.&#10;">
            <a:extLst>
              <a:ext uri="{FF2B5EF4-FFF2-40B4-BE49-F238E27FC236}">
                <a16:creationId xmlns:a16="http://schemas.microsoft.com/office/drawing/2014/main" id="{F2FD8C98-8538-4977-B6E0-4E607AA567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411" y="4816779"/>
            <a:ext cx="4020961" cy="1524429"/>
          </a:xfrm>
          <a:prstGeom prst="rect">
            <a:avLst/>
          </a:prstGeom>
        </p:spPr>
      </p:pic>
    </p:spTree>
    <p:extLst>
      <p:ext uri="{BB962C8B-B14F-4D97-AF65-F5344CB8AC3E}">
        <p14:creationId xmlns:p14="http://schemas.microsoft.com/office/powerpoint/2010/main" val="1668610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85301-1F60-4FAB-832C-A38AAC82F168}"/>
              </a:ext>
            </a:extLst>
          </p:cNvPr>
          <p:cNvSpPr/>
          <p:nvPr/>
        </p:nvSpPr>
        <p:spPr>
          <a:xfrm>
            <a:off x="818398" y="139850"/>
            <a:ext cx="11117569" cy="1631216"/>
          </a:xfrm>
          <a:prstGeom prst="rect">
            <a:avLst/>
          </a:prstGeom>
        </p:spPr>
        <p:txBody>
          <a:bodyPr wrap="square">
            <a:spAutoFit/>
          </a:bodyPr>
          <a:lstStyle/>
          <a:p>
            <a:pPr algn="ctr"/>
            <a:r>
              <a:rPr lang="en-GB" sz="5000" b="1" dirty="0">
                <a:solidFill>
                  <a:prstClr val="black"/>
                </a:solidFill>
                <a:ea typeface="+mj-ea"/>
                <a:cs typeface="+mj-cs"/>
              </a:rPr>
              <a:t>Employers Influences in Recruiting Young People</a:t>
            </a:r>
            <a:endParaRPr lang="en-GB" dirty="0"/>
          </a:p>
        </p:txBody>
      </p:sp>
      <p:graphicFrame>
        <p:nvGraphicFramePr>
          <p:cNvPr id="4" name="Chart 3">
            <a:extLst>
              <a:ext uri="{FF2B5EF4-FFF2-40B4-BE49-F238E27FC236}">
                <a16:creationId xmlns:a16="http://schemas.microsoft.com/office/drawing/2014/main" id="{08B5EA47-AB98-4809-9894-D3AE962DC008}"/>
              </a:ext>
            </a:extLst>
          </p:cNvPr>
          <p:cNvGraphicFramePr>
            <a:graphicFrameLocks/>
          </p:cNvGraphicFramePr>
          <p:nvPr/>
        </p:nvGraphicFramePr>
        <p:xfrm>
          <a:off x="1254668" y="1766086"/>
          <a:ext cx="9682664" cy="43863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0775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15B67E-3C72-46BC-857D-90E373026B2A}"/>
              </a:ext>
            </a:extLst>
          </p:cNvPr>
          <p:cNvSpPr txBox="1"/>
          <p:nvPr/>
        </p:nvSpPr>
        <p:spPr>
          <a:xfrm>
            <a:off x="992864" y="761935"/>
            <a:ext cx="9961581" cy="3631763"/>
          </a:xfrm>
          <a:prstGeom prst="rect">
            <a:avLst/>
          </a:prstGeom>
          <a:noFill/>
        </p:spPr>
        <p:txBody>
          <a:bodyPr wrap="square" rtlCol="0">
            <a:spAutoFit/>
          </a:bodyPr>
          <a:lstStyle/>
          <a:p>
            <a:pPr lvl="0" algn="ctr">
              <a:defRPr/>
            </a:pPr>
            <a:r>
              <a:rPr lang="en-GB" sz="6000" b="1" kern="0" spc="-120" dirty="0">
                <a:solidFill>
                  <a:prstClr val="white"/>
                </a:solidFill>
                <a:latin typeface="Arial" panose="020B0604020202020204" pitchFamily="34" charset="0"/>
                <a:cs typeface="Arial" panose="020B0604020202020204" pitchFamily="34" charset="0"/>
              </a:rPr>
              <a:t>What is Future Proofing and how can it be evidenced?</a:t>
            </a: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F93F7F59-0CF3-4BBC-A7AD-4BCC2A3170C8}"/>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400" dirty="0"/>
              <a:t>Skills, Skills, Skills!</a:t>
            </a:r>
          </a:p>
        </p:txBody>
      </p:sp>
    </p:spTree>
    <p:extLst>
      <p:ext uri="{BB962C8B-B14F-4D97-AF65-F5344CB8AC3E}">
        <p14:creationId xmlns:p14="http://schemas.microsoft.com/office/powerpoint/2010/main" val="25476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924691" y="450094"/>
            <a:ext cx="10515600" cy="1325563"/>
          </a:xfrm>
        </p:spPr>
        <p:txBody>
          <a:bodyPr/>
          <a:lstStyle/>
          <a:p>
            <a:pPr algn="ctr"/>
            <a:r>
              <a:rPr lang="en-GB" dirty="0"/>
              <a:t>Spot Light on Digital Skills</a:t>
            </a:r>
            <a:br>
              <a:rPr lang="en-GB" dirty="0"/>
            </a:br>
            <a:endParaRPr lang="en-GB" dirty="0"/>
          </a:p>
        </p:txBody>
      </p:sp>
      <p:sp>
        <p:nvSpPr>
          <p:cNvPr id="3" name="Text Placeholder 2">
            <a:extLst>
              <a:ext uri="{FF2B5EF4-FFF2-40B4-BE49-F238E27FC236}">
                <a16:creationId xmlns:a16="http://schemas.microsoft.com/office/drawing/2014/main" id="{090B35D6-CAB4-4F75-87D8-570023F42089}"/>
              </a:ext>
            </a:extLst>
          </p:cNvPr>
          <p:cNvSpPr>
            <a:spLocks noGrp="1"/>
          </p:cNvSpPr>
          <p:nvPr>
            <p:ph type="body" sz="quarter" idx="10"/>
          </p:nvPr>
        </p:nvSpPr>
        <p:spPr>
          <a:xfrm>
            <a:off x="924691" y="1603103"/>
            <a:ext cx="10515600" cy="4002088"/>
          </a:xfrm>
        </p:spPr>
        <p:txBody>
          <a:bodyPr/>
          <a:lstStyle/>
          <a:p>
            <a:pPr marL="0" indent="0" algn="ctr">
              <a:buNone/>
            </a:pPr>
            <a:r>
              <a:rPr lang="en-GB" dirty="0"/>
              <a:t>The biggest impact on future skills is digital!</a:t>
            </a:r>
            <a:endParaRPr lang="en-GB" b="0" dirty="0">
              <a:solidFill>
                <a:schemeClr val="tx1"/>
              </a:solidFill>
            </a:endParaRPr>
          </a:p>
        </p:txBody>
      </p:sp>
      <p:sp>
        <p:nvSpPr>
          <p:cNvPr id="5" name="Rectangle: Rounded Corners 4">
            <a:extLst>
              <a:ext uri="{FF2B5EF4-FFF2-40B4-BE49-F238E27FC236}">
                <a16:creationId xmlns:a16="http://schemas.microsoft.com/office/drawing/2014/main" id="{6ECC5959-2B68-40A7-BAF9-46EE842BDA4A}"/>
              </a:ext>
            </a:extLst>
          </p:cNvPr>
          <p:cNvSpPr/>
          <p:nvPr/>
        </p:nvSpPr>
        <p:spPr>
          <a:xfrm>
            <a:off x="838200" y="2462940"/>
            <a:ext cx="2433574" cy="1761820"/>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377">
              <a:lnSpc>
                <a:spcPct val="90000"/>
              </a:lnSpc>
              <a:defRPr/>
            </a:pPr>
            <a:r>
              <a:rPr lang="en-GB" sz="2400" dirty="0">
                <a:solidFill>
                  <a:schemeClr val="bg1"/>
                </a:solidFill>
                <a:latin typeface="Arial" panose="020B0604020202020204" pitchFamily="34" charset="0"/>
                <a:cs typeface="Arial" panose="020B0604020202020204" pitchFamily="34" charset="0"/>
              </a:rPr>
              <a:t>Robotics and automation</a:t>
            </a:r>
          </a:p>
        </p:txBody>
      </p:sp>
      <p:sp>
        <p:nvSpPr>
          <p:cNvPr id="7" name="Rectangle: Rounded Corners 6">
            <a:extLst>
              <a:ext uri="{FF2B5EF4-FFF2-40B4-BE49-F238E27FC236}">
                <a16:creationId xmlns:a16="http://schemas.microsoft.com/office/drawing/2014/main" id="{7FC701EB-DA8E-47FF-AA32-2BF883AE0183}"/>
              </a:ext>
            </a:extLst>
          </p:cNvPr>
          <p:cNvSpPr/>
          <p:nvPr/>
        </p:nvSpPr>
        <p:spPr>
          <a:xfrm>
            <a:off x="8809207" y="2462940"/>
            <a:ext cx="2337212" cy="1761820"/>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377">
              <a:lnSpc>
                <a:spcPct val="90000"/>
              </a:lnSpc>
              <a:defRPr/>
            </a:pPr>
            <a:r>
              <a:rPr lang="en-GB" sz="2400" dirty="0">
                <a:solidFill>
                  <a:schemeClr val="bg1"/>
                </a:solidFill>
                <a:latin typeface="Arial" panose="020B0604020202020204" pitchFamily="34" charset="0"/>
                <a:cs typeface="Arial" panose="020B0604020202020204" pitchFamily="34" charset="0"/>
              </a:rPr>
              <a:t>Delivery bots and drones</a:t>
            </a:r>
          </a:p>
        </p:txBody>
      </p:sp>
      <p:sp>
        <p:nvSpPr>
          <p:cNvPr id="8" name="Rectangle: Rounded Corners 7">
            <a:extLst>
              <a:ext uri="{FF2B5EF4-FFF2-40B4-BE49-F238E27FC236}">
                <a16:creationId xmlns:a16="http://schemas.microsoft.com/office/drawing/2014/main" id="{0EB42360-A8B6-4882-8410-C892DF8AF563}"/>
              </a:ext>
            </a:extLst>
          </p:cNvPr>
          <p:cNvSpPr/>
          <p:nvPr/>
        </p:nvSpPr>
        <p:spPr>
          <a:xfrm>
            <a:off x="4879214" y="2462940"/>
            <a:ext cx="2433574" cy="1742358"/>
          </a:xfrm>
          <a:prstGeom prst="roundRect">
            <a:avLst/>
          </a:prstGeom>
          <a:solidFill>
            <a:srgbClr val="6B355A"/>
          </a:solidFill>
          <a:ln>
            <a:solidFill>
              <a:srgbClr val="72087A"/>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377">
              <a:lnSpc>
                <a:spcPct val="90000"/>
              </a:lnSpc>
              <a:defRPr/>
            </a:pPr>
            <a:r>
              <a:rPr lang="en-GB" sz="2400" dirty="0">
                <a:solidFill>
                  <a:schemeClr val="bg1"/>
                </a:solidFill>
                <a:latin typeface="Arial" panose="020B0604020202020204" pitchFamily="34" charset="0"/>
                <a:cs typeface="Arial" panose="020B0604020202020204" pitchFamily="34" charset="0"/>
              </a:rPr>
              <a:t>Autonomous vehicles and intelligent mobility</a:t>
            </a:r>
          </a:p>
        </p:txBody>
      </p:sp>
      <p:pic>
        <p:nvPicPr>
          <p:cNvPr id="10" name="Picture 9" descr="An image of a person working on robotics&#10;">
            <a:hlinkClick r:id="rId3"/>
            <a:extLst>
              <a:ext uri="{FF2B5EF4-FFF2-40B4-BE49-F238E27FC236}">
                <a16:creationId xmlns:a16="http://schemas.microsoft.com/office/drawing/2014/main" id="{82DCFB86-1FF7-41A5-8E58-13401E07E0C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1286" y="4396783"/>
            <a:ext cx="2410488" cy="1638780"/>
          </a:xfrm>
          <a:prstGeom prst="rect">
            <a:avLst/>
          </a:prstGeom>
        </p:spPr>
      </p:pic>
      <p:pic>
        <p:nvPicPr>
          <p:cNvPr id="11" name="Picture 10" descr="An image containing an autonomous vehicle.">
            <a:extLst>
              <a:ext uri="{FF2B5EF4-FFF2-40B4-BE49-F238E27FC236}">
                <a16:creationId xmlns:a16="http://schemas.microsoft.com/office/drawing/2014/main" id="{A27E78DD-D8C3-4A31-B631-2497E67D99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691"/>
          <a:stretch/>
        </p:blipFill>
        <p:spPr>
          <a:xfrm>
            <a:off x="4879214" y="4254302"/>
            <a:ext cx="2410488" cy="1840329"/>
          </a:xfrm>
          <a:prstGeom prst="rect">
            <a:avLst/>
          </a:prstGeom>
        </p:spPr>
      </p:pic>
      <p:pic>
        <p:nvPicPr>
          <p:cNvPr id="12" name="Picture 11" descr="An image of a drone. ">
            <a:extLst>
              <a:ext uri="{FF2B5EF4-FFF2-40B4-BE49-F238E27FC236}">
                <a16:creationId xmlns:a16="http://schemas.microsoft.com/office/drawing/2014/main" id="{CBC5932B-BBAA-4492-AC92-98FCF8F2DD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09206" y="4296008"/>
            <a:ext cx="2337212" cy="1638780"/>
          </a:xfrm>
          <a:prstGeom prst="rect">
            <a:avLst/>
          </a:prstGeom>
        </p:spPr>
      </p:pic>
    </p:spTree>
    <p:extLst>
      <p:ext uri="{BB962C8B-B14F-4D97-AF65-F5344CB8AC3E}">
        <p14:creationId xmlns:p14="http://schemas.microsoft.com/office/powerpoint/2010/main" val="269378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ppt_x"/>
                                          </p:val>
                                        </p:tav>
                                        <p:tav tm="100000">
                                          <p:val>
                                            <p:strVal val="#ppt_x"/>
                                          </p:val>
                                        </p:tav>
                                      </p:tavLst>
                                    </p:anim>
                                    <p:anim calcmode="lin" valueType="num">
                                      <p:cBhvr additive="base">
                                        <p:cTn id="10" dur="500" fill="hold"/>
                                        <p:tgtEl>
                                          <p:spTgt spid="11"/>
                                        </p:tgtEl>
                                        <p:attrNameLst>
                                          <p:attrName>ppt_y</p:attrName>
                                        </p:attrNameLst>
                                      </p:cBhvr>
                                      <p:tavLst>
                                        <p:tav tm="0">
                                          <p:val>
                                            <p:strVal val="1+#ppt_h/2"/>
                                          </p:val>
                                        </p:tav>
                                        <p:tav tm="100000">
                                          <p:val>
                                            <p:strVal val="#ppt_y"/>
                                          </p:val>
                                        </p:tav>
                                      </p:tavLst>
                                    </p:anim>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Digital Skills List</a:t>
            </a:r>
            <a:br>
              <a:rPr lang="en-GB" dirty="0"/>
            </a:br>
            <a:r>
              <a:rPr lang="en-GB" sz="2400" b="0" dirty="0"/>
              <a:t>Digital skills can be split into 3 areas:</a:t>
            </a:r>
            <a:br>
              <a:rPr lang="en-GB" dirty="0"/>
            </a:br>
            <a:endParaRPr lang="en-GB" dirty="0"/>
          </a:p>
        </p:txBody>
      </p:sp>
      <p:sp>
        <p:nvSpPr>
          <p:cNvPr id="5" name="Rectangle: Rounded Corners 4">
            <a:extLst>
              <a:ext uri="{FF2B5EF4-FFF2-40B4-BE49-F238E27FC236}">
                <a16:creationId xmlns:a16="http://schemas.microsoft.com/office/drawing/2014/main" id="{6ECC5959-2B68-40A7-BAF9-46EE842BDA4A}"/>
              </a:ext>
            </a:extLst>
          </p:cNvPr>
          <p:cNvSpPr/>
          <p:nvPr/>
        </p:nvSpPr>
        <p:spPr>
          <a:xfrm>
            <a:off x="3117431" y="1521174"/>
            <a:ext cx="5957138" cy="1174729"/>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377">
              <a:lnSpc>
                <a:spcPct val="90000"/>
              </a:lnSpc>
              <a:defRPr/>
            </a:pPr>
            <a:r>
              <a:rPr lang="en-GB" sz="2400" b="1" dirty="0">
                <a:solidFill>
                  <a:schemeClr val="bg1"/>
                </a:solidFill>
                <a:latin typeface="Arial" panose="020B0604020202020204" pitchFamily="34" charset="0"/>
                <a:cs typeface="Arial" panose="020B0604020202020204" pitchFamily="34" charset="0"/>
              </a:rPr>
              <a:t>1. Basic Digital Skills</a:t>
            </a:r>
          </a:p>
          <a:p>
            <a:pPr algn="ctr" defTabSz="914377">
              <a:lnSpc>
                <a:spcPct val="90000"/>
              </a:lnSpc>
              <a:defRPr/>
            </a:pPr>
            <a:r>
              <a:rPr lang="en-GB" sz="2400" dirty="0">
                <a:solidFill>
                  <a:schemeClr val="bg1"/>
                </a:solidFill>
                <a:latin typeface="Arial" panose="020B0604020202020204" pitchFamily="34" charset="0"/>
                <a:ea typeface="Calibri" panose="020F0502020204030204" pitchFamily="34" charset="0"/>
                <a:cs typeface="Arial" panose="020B0604020202020204" pitchFamily="34" charset="0"/>
              </a:rPr>
              <a:t>Basic online activities (emails, searching for information, banking, etc.)</a:t>
            </a:r>
          </a:p>
        </p:txBody>
      </p:sp>
      <p:sp>
        <p:nvSpPr>
          <p:cNvPr id="8" name="Rectangle: Rounded Corners 7">
            <a:extLst>
              <a:ext uri="{FF2B5EF4-FFF2-40B4-BE49-F238E27FC236}">
                <a16:creationId xmlns:a16="http://schemas.microsoft.com/office/drawing/2014/main" id="{0EB42360-A8B6-4882-8410-C892DF8AF563}"/>
              </a:ext>
            </a:extLst>
          </p:cNvPr>
          <p:cNvSpPr/>
          <p:nvPr/>
        </p:nvSpPr>
        <p:spPr>
          <a:xfrm>
            <a:off x="1911369" y="2962843"/>
            <a:ext cx="8369262" cy="1174729"/>
          </a:xfrm>
          <a:prstGeom prst="roundRect">
            <a:avLst/>
          </a:prstGeom>
          <a:solidFill>
            <a:srgbClr val="6B355A"/>
          </a:solidFill>
          <a:ln>
            <a:solidFill>
              <a:srgbClr val="993366"/>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377">
              <a:lnSpc>
                <a:spcPct val="90000"/>
              </a:lnSpc>
              <a:defRPr/>
            </a:pPr>
            <a:r>
              <a:rPr lang="en-GB" sz="2400" b="1" dirty="0">
                <a:solidFill>
                  <a:schemeClr val="bg1"/>
                </a:solidFill>
                <a:latin typeface="Arial" panose="020B0604020202020204" pitchFamily="34" charset="0"/>
                <a:cs typeface="Arial" panose="020B0604020202020204" pitchFamily="34" charset="0"/>
              </a:rPr>
              <a:t>2. Digital Literacy </a:t>
            </a:r>
          </a:p>
          <a:p>
            <a:pPr algn="ctr" defTabSz="914377">
              <a:lnSpc>
                <a:spcPct val="90000"/>
              </a:lnSpc>
              <a:defRPr/>
            </a:pPr>
            <a:r>
              <a:rPr lang="en-GB" sz="2400" dirty="0">
                <a:solidFill>
                  <a:schemeClr val="bg1"/>
                </a:solidFill>
                <a:latin typeface="Arial" panose="020B0604020202020204" pitchFamily="34" charset="0"/>
                <a:ea typeface="Calibri" panose="020F0502020204030204" pitchFamily="34" charset="0"/>
                <a:cs typeface="Arial" panose="020B0604020202020204" pitchFamily="34" charset="0"/>
              </a:rPr>
              <a:t>Use of spreadsheets, word processing and presentation software, along with personal and business data protection.</a:t>
            </a:r>
          </a:p>
        </p:txBody>
      </p:sp>
      <p:sp>
        <p:nvSpPr>
          <p:cNvPr id="7" name="Rectangle: Rounded Corners 6">
            <a:extLst>
              <a:ext uri="{FF2B5EF4-FFF2-40B4-BE49-F238E27FC236}">
                <a16:creationId xmlns:a16="http://schemas.microsoft.com/office/drawing/2014/main" id="{7FC701EB-DA8E-47FF-AA32-2BF883AE0183}"/>
              </a:ext>
            </a:extLst>
          </p:cNvPr>
          <p:cNvSpPr/>
          <p:nvPr/>
        </p:nvSpPr>
        <p:spPr>
          <a:xfrm>
            <a:off x="413645" y="4404513"/>
            <a:ext cx="11364710" cy="1546003"/>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377">
              <a:lnSpc>
                <a:spcPct val="90000"/>
              </a:lnSpc>
              <a:defRPr/>
            </a:pPr>
            <a:endParaRPr lang="en-GB" sz="2200" b="1" dirty="0">
              <a:solidFill>
                <a:schemeClr val="bg1"/>
              </a:solidFill>
              <a:latin typeface="Arial" panose="020B0604020202020204" pitchFamily="34" charset="0"/>
              <a:cs typeface="Arial" panose="020B0604020202020204" pitchFamily="34" charset="0"/>
            </a:endParaRPr>
          </a:p>
          <a:p>
            <a:pPr algn="ctr" defTabSz="914377">
              <a:lnSpc>
                <a:spcPct val="90000"/>
              </a:lnSpc>
              <a:defRPr/>
            </a:pPr>
            <a:r>
              <a:rPr lang="en-GB" sz="2200" b="1" dirty="0">
                <a:solidFill>
                  <a:schemeClr val="bg1"/>
                </a:solidFill>
                <a:latin typeface="Arial" panose="020B0604020202020204" pitchFamily="34" charset="0"/>
                <a:cs typeface="Arial" panose="020B0604020202020204" pitchFamily="34" charset="0"/>
              </a:rPr>
              <a:t>3. Specialist Digital Skills.</a:t>
            </a:r>
          </a:p>
          <a:p>
            <a:pPr algn="ctr" defTabSz="914377">
              <a:lnSpc>
                <a:spcPct val="90000"/>
              </a:lnSpc>
              <a:defRPr/>
            </a:pPr>
            <a:r>
              <a:rPr lang="en-GB" sz="2200" dirty="0">
                <a:solidFill>
                  <a:schemeClr val="bg1"/>
                </a:solidFill>
                <a:latin typeface="Arial" panose="020B0604020202020204" pitchFamily="34" charset="0"/>
                <a:cs typeface="Arial" panose="020B0604020202020204" pitchFamily="34" charset="0"/>
              </a:rPr>
              <a:t>Relate to specific digital jobs Hardware/Infrastructure support in roles such as: </a:t>
            </a:r>
          </a:p>
          <a:p>
            <a:pPr algn="ctr" defTabSz="914377">
              <a:lnSpc>
                <a:spcPct val="90000"/>
              </a:lnSpc>
              <a:defRPr/>
            </a:pPr>
            <a:r>
              <a:rPr lang="en-GB" sz="2200" dirty="0">
                <a:solidFill>
                  <a:schemeClr val="bg1"/>
                </a:solidFill>
                <a:latin typeface="Arial" panose="020B0604020202020204" pitchFamily="34" charset="0"/>
                <a:cs typeface="Arial" panose="020B0604020202020204" pitchFamily="34" charset="0"/>
              </a:rPr>
              <a:t>P</a:t>
            </a:r>
            <a:r>
              <a:rPr lang="en-GB" sz="2200" dirty="0">
                <a:solidFill>
                  <a:schemeClr val="bg1"/>
                </a:solidFill>
                <a:latin typeface="Arial" panose="020B0604020202020204" pitchFamily="34" charset="0"/>
                <a:ea typeface="Calibri" panose="020F0502020204030204" pitchFamily="34" charset="0"/>
                <a:cs typeface="Arial" panose="020B0604020202020204" pitchFamily="34" charset="0"/>
              </a:rPr>
              <a:t>rogramming, Data analysis, Digital design, Digital marketing, Cyber security</a:t>
            </a:r>
            <a:endParaRPr lang="en-GB" sz="2400" b="1" dirty="0">
              <a:solidFill>
                <a:schemeClr val="bg1"/>
              </a:solidFill>
              <a:latin typeface="Arial" panose="020B0604020202020204" pitchFamily="34" charset="0"/>
              <a:cs typeface="Arial" panose="020B0604020202020204" pitchFamily="34" charset="0"/>
            </a:endParaRPr>
          </a:p>
          <a:p>
            <a:pPr algn="ctr" defTabSz="914377">
              <a:lnSpc>
                <a:spcPct val="90000"/>
              </a:lnSpc>
              <a:defRPr/>
            </a:pP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165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464318"/>
            <a:ext cx="10515600" cy="1325563"/>
          </a:xfrm>
        </p:spPr>
        <p:txBody>
          <a:bodyPr/>
          <a:lstStyle/>
          <a:p>
            <a:pPr algn="ctr"/>
            <a:r>
              <a:rPr lang="en-GB" dirty="0"/>
              <a:t>Activity</a:t>
            </a:r>
            <a:br>
              <a:rPr lang="en-GB" dirty="0"/>
            </a:br>
            <a:r>
              <a:rPr lang="en-GB" sz="2400" b="0" dirty="0"/>
              <a:t>Skills, skills, skills!</a:t>
            </a:r>
            <a:endParaRPr lang="en-GB" dirty="0"/>
          </a:p>
        </p:txBody>
      </p:sp>
      <p:pic>
        <p:nvPicPr>
          <p:cNvPr id="5" name="Picture 4" descr="Image of 5 minute clock.">
            <a:extLst>
              <a:ext uri="{FF2B5EF4-FFF2-40B4-BE49-F238E27FC236}">
                <a16:creationId xmlns:a16="http://schemas.microsoft.com/office/drawing/2014/main" id="{0A6B12C2-C412-42EC-AC65-11EFBF2B6922}"/>
              </a:ext>
            </a:extLst>
          </p:cNvPr>
          <p:cNvPicPr>
            <a:picLocks noChangeAspect="1"/>
          </p:cNvPicPr>
          <p:nvPr/>
        </p:nvPicPr>
        <p:blipFill>
          <a:blip r:embed="rId3"/>
          <a:stretch>
            <a:fillRect/>
          </a:stretch>
        </p:blipFill>
        <p:spPr>
          <a:xfrm>
            <a:off x="252705" y="159276"/>
            <a:ext cx="1911967" cy="1935645"/>
          </a:xfrm>
          <a:prstGeom prst="rect">
            <a:avLst/>
          </a:prstGeom>
        </p:spPr>
      </p:pic>
      <p:sp>
        <p:nvSpPr>
          <p:cNvPr id="7" name="Rectangle: Rounded Corners 6">
            <a:extLst>
              <a:ext uri="{FF2B5EF4-FFF2-40B4-BE49-F238E27FC236}">
                <a16:creationId xmlns:a16="http://schemas.microsoft.com/office/drawing/2014/main" id="{576CE2AB-FFA4-41E3-B3F4-022DF76BD0A6}"/>
              </a:ext>
            </a:extLst>
          </p:cNvPr>
          <p:cNvSpPr/>
          <p:nvPr/>
        </p:nvSpPr>
        <p:spPr>
          <a:xfrm>
            <a:off x="5686825" y="1748000"/>
            <a:ext cx="5666975" cy="1935645"/>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solidFill>
                <a:schemeClr val="bg1"/>
              </a:solidFill>
            </a:endParaRPr>
          </a:p>
          <a:p>
            <a:pPr algn="ctr"/>
            <a:r>
              <a:rPr lang="en-GB" sz="2400" dirty="0">
                <a:solidFill>
                  <a:schemeClr val="bg1"/>
                </a:solidFill>
              </a:rPr>
              <a:t>Research from Pearson, Nesta and the Oxford Martin School and SEMELP is showing that skills are how you will future proof yourself for a chosen career. </a:t>
            </a:r>
          </a:p>
          <a:p>
            <a:pPr algn="ctr"/>
            <a:endParaRPr lang="en-GB" sz="2400" dirty="0">
              <a:solidFill>
                <a:schemeClr val="bg1"/>
              </a:solidFill>
            </a:endParaRPr>
          </a:p>
        </p:txBody>
      </p:sp>
      <p:sp>
        <p:nvSpPr>
          <p:cNvPr id="8" name="Rectangle: Rounded Corners 7">
            <a:extLst>
              <a:ext uri="{FF2B5EF4-FFF2-40B4-BE49-F238E27FC236}">
                <a16:creationId xmlns:a16="http://schemas.microsoft.com/office/drawing/2014/main" id="{1EECFE44-C068-4F39-AB35-A17CA823AD85}"/>
              </a:ext>
            </a:extLst>
          </p:cNvPr>
          <p:cNvSpPr/>
          <p:nvPr/>
        </p:nvSpPr>
        <p:spPr>
          <a:xfrm>
            <a:off x="5686825" y="3999504"/>
            <a:ext cx="5666975" cy="1935645"/>
          </a:xfrm>
          <a:prstGeom prst="roundRect">
            <a:avLst/>
          </a:prstGeom>
          <a:solidFill>
            <a:srgbClr val="993366"/>
          </a:solidFill>
          <a:ln>
            <a:solidFill>
              <a:srgbClr val="99336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solidFill>
                <a:schemeClr val="bg1"/>
              </a:solidFill>
            </a:endParaRPr>
          </a:p>
          <a:p>
            <a:pPr algn="ctr"/>
            <a:r>
              <a:rPr lang="en-GB" sz="2400" dirty="0">
                <a:solidFill>
                  <a:schemeClr val="bg1"/>
                </a:solidFill>
              </a:rPr>
              <a:t>Task:</a:t>
            </a:r>
          </a:p>
          <a:p>
            <a:pPr algn="ctr"/>
            <a:r>
              <a:rPr lang="en-GB" sz="2400" dirty="0">
                <a:solidFill>
                  <a:schemeClr val="bg1"/>
                </a:solidFill>
              </a:rPr>
              <a:t>Call out a skills that you think employers will be looking for.</a:t>
            </a:r>
          </a:p>
          <a:p>
            <a:pPr algn="ctr"/>
            <a:endParaRPr lang="en-GB" sz="2400" dirty="0">
              <a:solidFill>
                <a:schemeClr val="bg1"/>
              </a:solidFill>
            </a:endParaRPr>
          </a:p>
        </p:txBody>
      </p:sp>
      <p:pic>
        <p:nvPicPr>
          <p:cNvPr id="1026" name="Picture 2" descr="Woman in a suit calling out using a megaphone to be heard">
            <a:extLst>
              <a:ext uri="{FF2B5EF4-FFF2-40B4-BE49-F238E27FC236}">
                <a16:creationId xmlns:a16="http://schemas.microsoft.com/office/drawing/2014/main" id="{74D5A8A0-E3C1-4A99-A3C0-19F1C9E95A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658" y="1748000"/>
            <a:ext cx="2539894" cy="385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757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270726"/>
            <a:ext cx="10515600" cy="1325563"/>
          </a:xfrm>
        </p:spPr>
        <p:txBody>
          <a:bodyPr/>
          <a:lstStyle/>
          <a:p>
            <a:pPr algn="ctr"/>
            <a:r>
              <a:rPr lang="en-GB" dirty="0"/>
              <a:t>So many skills</a:t>
            </a:r>
          </a:p>
        </p:txBody>
      </p:sp>
      <p:sp>
        <p:nvSpPr>
          <p:cNvPr id="3" name="Text Placeholder 2">
            <a:extLst>
              <a:ext uri="{FF2B5EF4-FFF2-40B4-BE49-F238E27FC236}">
                <a16:creationId xmlns:a16="http://schemas.microsoft.com/office/drawing/2014/main" id="{090B35D6-CAB4-4F75-87D8-570023F42089}"/>
              </a:ext>
            </a:extLst>
          </p:cNvPr>
          <p:cNvSpPr>
            <a:spLocks noGrp="1"/>
          </p:cNvSpPr>
          <p:nvPr>
            <p:ph type="body" sz="quarter" idx="10"/>
          </p:nvPr>
        </p:nvSpPr>
        <p:spPr>
          <a:xfrm>
            <a:off x="838200" y="1079221"/>
            <a:ext cx="10515600" cy="4002088"/>
          </a:xfrm>
        </p:spPr>
        <p:txBody>
          <a:bodyPr/>
          <a:lstStyle/>
          <a:p>
            <a:pPr marL="0" indent="0" algn="ctr">
              <a:buNone/>
            </a:pPr>
            <a:r>
              <a:rPr lang="en-GB" b="0" dirty="0">
                <a:solidFill>
                  <a:schemeClr val="tx1"/>
                </a:solidFill>
              </a:rPr>
              <a:t>SEMLEP found Employers are looking for the following skills</a:t>
            </a:r>
          </a:p>
        </p:txBody>
      </p:sp>
      <p:sp>
        <p:nvSpPr>
          <p:cNvPr id="5" name="Rectangle: Rounded Corners 4">
            <a:extLst>
              <a:ext uri="{FF2B5EF4-FFF2-40B4-BE49-F238E27FC236}">
                <a16:creationId xmlns:a16="http://schemas.microsoft.com/office/drawing/2014/main" id="{6ECC5959-2B68-40A7-BAF9-46EE842BDA4A}"/>
              </a:ext>
            </a:extLst>
          </p:cNvPr>
          <p:cNvSpPr/>
          <p:nvPr/>
        </p:nvSpPr>
        <p:spPr>
          <a:xfrm>
            <a:off x="1313848" y="2392555"/>
            <a:ext cx="2900926" cy="1325564"/>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en-GB" sz="2400" kern="0" dirty="0">
              <a:solidFill>
                <a:schemeClr val="bg1"/>
              </a:solidFill>
              <a:latin typeface="Arial" panose="020B0604020202020204" pitchFamily="34" charset="0"/>
              <a:cs typeface="Arial" panose="020B0604020202020204" pitchFamily="34" charset="0"/>
            </a:endParaRPr>
          </a:p>
          <a:p>
            <a:pPr algn="ctr">
              <a:defRPr/>
            </a:pPr>
            <a:r>
              <a:rPr lang="en-GB" sz="2400" kern="0" dirty="0">
                <a:solidFill>
                  <a:schemeClr val="bg1"/>
                </a:solidFill>
                <a:latin typeface="Arial" panose="020B0604020202020204" pitchFamily="34" charset="0"/>
                <a:cs typeface="Arial" panose="020B0604020202020204" pitchFamily="34" charset="0"/>
              </a:rPr>
              <a:t>Core Competencies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i="0" u="none" strike="noStrike" kern="1200" cap="none" spc="0" normalizeH="0" baseline="0" noProof="0" dirty="0">
              <a:ln>
                <a:noFill/>
              </a:ln>
              <a:solidFill>
                <a:schemeClr val="bg1"/>
              </a:solidFill>
              <a:effectLst/>
              <a:uLnTx/>
              <a:uFillTx/>
              <a:latin typeface="Arial"/>
              <a:ea typeface="+mn-ea"/>
              <a:cs typeface="+mn-cs"/>
            </a:endParaRPr>
          </a:p>
        </p:txBody>
      </p:sp>
      <p:sp>
        <p:nvSpPr>
          <p:cNvPr id="15" name="Rectangle: Rounded Corners 14">
            <a:extLst>
              <a:ext uri="{FF2B5EF4-FFF2-40B4-BE49-F238E27FC236}">
                <a16:creationId xmlns:a16="http://schemas.microsoft.com/office/drawing/2014/main" id="{250A172E-7E81-4ED2-B276-07E4B62A9ABF}"/>
              </a:ext>
            </a:extLst>
          </p:cNvPr>
          <p:cNvSpPr/>
          <p:nvPr/>
        </p:nvSpPr>
        <p:spPr>
          <a:xfrm>
            <a:off x="1313849" y="4244894"/>
            <a:ext cx="2900925" cy="1325563"/>
          </a:xfrm>
          <a:prstGeom prst="roundRect">
            <a:avLst/>
          </a:prstGeom>
          <a:solidFill>
            <a:srgbClr val="6B355A"/>
          </a:solidFill>
          <a:ln>
            <a:solidFill>
              <a:srgbClr val="72087A"/>
            </a:solidFill>
          </a:ln>
        </p:spPr>
        <p:style>
          <a:lnRef idx="2">
            <a:schemeClr val="accent2"/>
          </a:lnRef>
          <a:fillRef idx="1">
            <a:schemeClr val="lt1"/>
          </a:fillRef>
          <a:effectRef idx="0">
            <a:schemeClr val="accent2"/>
          </a:effectRef>
          <a:fontRef idx="minor">
            <a:schemeClr val="dk1"/>
          </a:fontRef>
        </p:style>
        <p:txBody>
          <a:bodyPr rtlCol="0" anchor="ctr"/>
          <a:lstStyle/>
          <a:p>
            <a:pPr lvl="0" algn="ctr"/>
            <a:endParaRPr lang="en-GB" sz="2400" dirty="0">
              <a:solidFill>
                <a:prstClr val="white"/>
              </a:solidFill>
            </a:endParaRPr>
          </a:p>
          <a:p>
            <a:pPr lvl="0" algn="ctr"/>
            <a:r>
              <a:rPr lang="en-GB" sz="2400" dirty="0">
                <a:solidFill>
                  <a:prstClr val="white"/>
                </a:solidFill>
              </a:rPr>
              <a:t>Attitudes &amp; Behaviours</a:t>
            </a:r>
          </a:p>
          <a:p>
            <a:pPr algn="ctr"/>
            <a:endParaRPr lang="en-GB" sz="2400" dirty="0">
              <a:solidFill>
                <a:schemeClr val="bg1"/>
              </a:solidFill>
            </a:endParaRPr>
          </a:p>
        </p:txBody>
      </p:sp>
      <p:sp>
        <p:nvSpPr>
          <p:cNvPr id="16" name="Rectangle: Rounded Corners 15">
            <a:extLst>
              <a:ext uri="{FF2B5EF4-FFF2-40B4-BE49-F238E27FC236}">
                <a16:creationId xmlns:a16="http://schemas.microsoft.com/office/drawing/2014/main" id="{28E78104-48DA-451E-9762-9C58751C8E89}"/>
              </a:ext>
            </a:extLst>
          </p:cNvPr>
          <p:cNvSpPr/>
          <p:nvPr/>
        </p:nvSpPr>
        <p:spPr>
          <a:xfrm>
            <a:off x="7888963" y="2392557"/>
            <a:ext cx="2900925" cy="1325562"/>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lvl="0" algn="ctr"/>
            <a:endParaRPr lang="en-GB" sz="2400" dirty="0">
              <a:solidFill>
                <a:prstClr val="white"/>
              </a:solidFill>
            </a:endParaRPr>
          </a:p>
          <a:p>
            <a:pPr lvl="0" algn="ctr"/>
            <a:r>
              <a:rPr lang="en-GB" sz="2400" dirty="0">
                <a:solidFill>
                  <a:prstClr val="white"/>
                </a:solidFill>
              </a:rPr>
              <a:t>Technical/</a:t>
            </a:r>
          </a:p>
          <a:p>
            <a:pPr lvl="0" algn="ctr"/>
            <a:r>
              <a:rPr lang="en-GB" sz="2400" dirty="0">
                <a:solidFill>
                  <a:prstClr val="white"/>
                </a:solidFill>
              </a:rPr>
              <a:t>Vocational Skills</a:t>
            </a:r>
          </a:p>
          <a:p>
            <a:pPr algn="ctr"/>
            <a:endParaRPr lang="en-GB" sz="2400" dirty="0">
              <a:solidFill>
                <a:schemeClr val="bg1"/>
              </a:solidFill>
            </a:endParaRPr>
          </a:p>
        </p:txBody>
      </p:sp>
      <p:sp>
        <p:nvSpPr>
          <p:cNvPr id="17" name="Rectangle: Rounded Corners 16">
            <a:extLst>
              <a:ext uri="{FF2B5EF4-FFF2-40B4-BE49-F238E27FC236}">
                <a16:creationId xmlns:a16="http://schemas.microsoft.com/office/drawing/2014/main" id="{B6EDEBDD-2EDB-4B42-B91F-26C7EE81FAA8}"/>
              </a:ext>
            </a:extLst>
          </p:cNvPr>
          <p:cNvSpPr/>
          <p:nvPr/>
        </p:nvSpPr>
        <p:spPr>
          <a:xfrm>
            <a:off x="7888963" y="4244894"/>
            <a:ext cx="2900925" cy="1325562"/>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lvl="0" algn="ctr"/>
            <a:endParaRPr lang="en-GB" sz="2400" dirty="0">
              <a:solidFill>
                <a:prstClr val="white"/>
              </a:solidFill>
            </a:endParaRPr>
          </a:p>
          <a:p>
            <a:pPr lvl="0" algn="ctr"/>
            <a:r>
              <a:rPr lang="en-GB" sz="2400" dirty="0">
                <a:solidFill>
                  <a:prstClr val="white"/>
                </a:solidFill>
              </a:rPr>
              <a:t>Basic Skills</a:t>
            </a:r>
          </a:p>
          <a:p>
            <a:pPr algn="ctr"/>
            <a:endParaRPr lang="en-GB" sz="2400" dirty="0">
              <a:solidFill>
                <a:schemeClr val="bg1"/>
              </a:solidFill>
            </a:endParaRPr>
          </a:p>
        </p:txBody>
      </p:sp>
      <p:pic>
        <p:nvPicPr>
          <p:cNvPr id="2050" name="Picture 2" descr="Picture of a brain with different skills shooting off it such as creativity, communication, intuition and organisation.">
            <a:extLst>
              <a:ext uri="{FF2B5EF4-FFF2-40B4-BE49-F238E27FC236}">
                <a16:creationId xmlns:a16="http://schemas.microsoft.com/office/drawing/2014/main" id="{35973DA2-5D7B-48AA-BE87-DDCAF5D08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686" y="2481067"/>
            <a:ext cx="2634627" cy="291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708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9589-1DB8-4201-B95E-77BB0B9C51A3}"/>
              </a:ext>
            </a:extLst>
          </p:cNvPr>
          <p:cNvSpPr>
            <a:spLocks noGrp="1"/>
          </p:cNvSpPr>
          <p:nvPr>
            <p:ph type="title"/>
          </p:nvPr>
        </p:nvSpPr>
        <p:spPr>
          <a:xfrm>
            <a:off x="864725" y="328191"/>
            <a:ext cx="10515600" cy="1325563"/>
          </a:xfrm>
        </p:spPr>
        <p:txBody>
          <a:bodyPr>
            <a:normAutofit/>
          </a:bodyPr>
          <a:lstStyle/>
          <a:p>
            <a:pPr algn="ctr"/>
            <a:r>
              <a:rPr lang="en-GB" dirty="0"/>
              <a:t>Evidencing Skills </a:t>
            </a:r>
          </a:p>
        </p:txBody>
      </p:sp>
      <p:graphicFrame>
        <p:nvGraphicFramePr>
          <p:cNvPr id="22" name="Content Placeholder 2">
            <a:extLst>
              <a:ext uri="{FF2B5EF4-FFF2-40B4-BE49-F238E27FC236}">
                <a16:creationId xmlns:a16="http://schemas.microsoft.com/office/drawing/2014/main" id="{5F0EE18E-E882-48D5-9BF6-F28BB6997DD7}"/>
              </a:ext>
            </a:extLst>
          </p:cNvPr>
          <p:cNvGraphicFramePr>
            <a:graphicFrameLocks noGrp="1"/>
          </p:cNvGraphicFramePr>
          <p:nvPr>
            <p:ph idx="1"/>
          </p:nvPr>
        </p:nvGraphicFramePr>
        <p:xfrm>
          <a:off x="1203767" y="1918222"/>
          <a:ext cx="9837516" cy="4089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FA10251-E72B-4AD6-BD1B-96F54BD30F03}"/>
              </a:ext>
            </a:extLst>
          </p:cNvPr>
          <p:cNvSpPr txBox="1"/>
          <p:nvPr/>
        </p:nvSpPr>
        <p:spPr>
          <a:xfrm>
            <a:off x="212202" y="1090523"/>
            <a:ext cx="11979798" cy="1126462"/>
          </a:xfrm>
          <a:prstGeom prst="rect">
            <a:avLst/>
          </a:prstGeom>
          <a:noFill/>
        </p:spPr>
        <p:txBody>
          <a:bodyPr wrap="square" rtlCol="0">
            <a:spAutoFit/>
          </a:bodyPr>
          <a:lstStyle/>
          <a:p>
            <a:pPr lvl="0" algn="ctr">
              <a:lnSpc>
                <a:spcPct val="90000"/>
              </a:lnSpc>
              <a:spcBef>
                <a:spcPts val="1000"/>
              </a:spcBef>
            </a:pPr>
            <a:r>
              <a:rPr lang="en-GB" sz="2400" b="1" dirty="0">
                <a:solidFill>
                  <a:srgbClr val="8A5873"/>
                </a:solidFill>
              </a:rPr>
              <a:t>You can gain and improve core competencies from doing some, or all, of the activities shown.</a:t>
            </a:r>
          </a:p>
          <a:p>
            <a:endParaRPr lang="en-GB" sz="2400" dirty="0"/>
          </a:p>
        </p:txBody>
      </p:sp>
    </p:spTree>
    <p:extLst>
      <p:ext uri="{BB962C8B-B14F-4D97-AF65-F5344CB8AC3E}">
        <p14:creationId xmlns:p14="http://schemas.microsoft.com/office/powerpoint/2010/main" val="193583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388620" y="648465"/>
            <a:ext cx="11465560" cy="1325563"/>
          </a:xfrm>
        </p:spPr>
        <p:txBody>
          <a:bodyPr/>
          <a:lstStyle/>
          <a:p>
            <a:pPr algn="ctr"/>
            <a:r>
              <a:rPr lang="en-GB" kern="0" spc="-120" dirty="0">
                <a:latin typeface="Arial" panose="020B0604020202020204" pitchFamily="34" charset="0"/>
                <a:cs typeface="Arial" panose="020B0604020202020204" pitchFamily="34" charset="0"/>
              </a:rPr>
              <a:t>Want this resource in another format?</a:t>
            </a: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lvl="0" algn="ctr">
              <a:defRPr/>
            </a:pPr>
            <a:r>
              <a:rPr lang="en-GB" b="1" kern="0" spc="-120" dirty="0">
                <a:solidFill>
                  <a:prstClr val="white"/>
                </a:solidFill>
                <a:latin typeface="Arial" panose="020B0604020202020204" pitchFamily="34" charset="0"/>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1737360" y="1558529"/>
            <a:ext cx="8717280" cy="830997"/>
          </a:xfrm>
          <a:prstGeom prst="rect">
            <a:avLst/>
          </a:prstGeom>
        </p:spPr>
        <p:txBody>
          <a:bodyPr wrap="square">
            <a:spAutoFit/>
          </a:bodyPr>
          <a:lstStyle/>
          <a:p>
            <a:pPr algn="ctr"/>
            <a:r>
              <a:rPr lang="en-GB" sz="2400" dirty="0"/>
              <a:t>If you require this presentation with an audio voiceover and subtitles, click the link below.</a:t>
            </a:r>
          </a:p>
        </p:txBody>
      </p:sp>
      <p:sp>
        <p:nvSpPr>
          <p:cNvPr id="5" name="Rectangle: Rounded Corners 4" descr="a box with rounded corners that contains the hyperlink to the Aspire Higher survey">
            <a:extLst>
              <a:ext uri="{FF2B5EF4-FFF2-40B4-BE49-F238E27FC236}">
                <a16:creationId xmlns:a16="http://schemas.microsoft.com/office/drawing/2014/main" id="{483F341A-5BC0-4E86-89F3-D457EDCC2C78}"/>
              </a:ext>
            </a:extLst>
          </p:cNvPr>
          <p:cNvSpPr/>
          <p:nvPr/>
        </p:nvSpPr>
        <p:spPr>
          <a:xfrm>
            <a:off x="821466" y="2849505"/>
            <a:ext cx="10549068" cy="711438"/>
          </a:xfrm>
          <a:prstGeom prst="roundRect">
            <a:avLst/>
          </a:prstGeom>
          <a:solidFill>
            <a:srgbClr val="E93752"/>
          </a:solidFill>
          <a:ln w="76200">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400" u="sng" dirty="0">
                <a:solidFill>
                  <a:schemeClr val="bg1"/>
                </a:solidFill>
                <a:hlinkClick r:id="rId3">
                  <a:extLst>
                    <a:ext uri="{A12FA001-AC4F-418D-AE19-62706E023703}">
                      <ahyp:hlinkClr xmlns:ahyp="http://schemas.microsoft.com/office/drawing/2018/hyperlinkcolor" val="tx"/>
                    </a:ext>
                  </a:extLst>
                </a:hlinkClick>
              </a:rPr>
              <a:t>Click Here for Jobs of the Future Presentation with Audio and Subtitles - No Activities</a:t>
            </a:r>
            <a:endParaRPr lang="en-GB" sz="3200" b="1" u="sng" dirty="0">
              <a:solidFill>
                <a:schemeClr val="bg1"/>
              </a:solidFill>
            </a:endParaRPr>
          </a:p>
        </p:txBody>
      </p:sp>
      <p:pic>
        <p:nvPicPr>
          <p:cNvPr id="1026" name="Picture 2" descr="See the source image">
            <a:extLst>
              <a:ext uri="{FF2B5EF4-FFF2-40B4-BE49-F238E27FC236}">
                <a16:creationId xmlns:a16="http://schemas.microsoft.com/office/drawing/2014/main" id="{03F8A590-EE4B-4B6F-A725-7257940B7B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75" b="9783"/>
          <a:stretch/>
        </p:blipFill>
        <p:spPr bwMode="auto">
          <a:xfrm>
            <a:off x="3268153" y="3660225"/>
            <a:ext cx="1305411" cy="1072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ECF02244-299B-4498-BA31-BB67AEEAEA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44" b="12557"/>
          <a:stretch/>
        </p:blipFill>
        <p:spPr bwMode="auto">
          <a:xfrm>
            <a:off x="7618438" y="3701839"/>
            <a:ext cx="1361540" cy="10306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descr="a box with rounded corners that contains the hyperlink to the Aspire Higher survey">
            <a:extLst>
              <a:ext uri="{FF2B5EF4-FFF2-40B4-BE49-F238E27FC236}">
                <a16:creationId xmlns:a16="http://schemas.microsoft.com/office/drawing/2014/main" id="{8E48B07E-4409-4196-A72E-64F97926A640}"/>
              </a:ext>
            </a:extLst>
          </p:cNvPr>
          <p:cNvSpPr/>
          <p:nvPr/>
        </p:nvSpPr>
        <p:spPr>
          <a:xfrm>
            <a:off x="2735580" y="5118092"/>
            <a:ext cx="6720840" cy="645564"/>
          </a:xfrm>
          <a:prstGeom prst="roundRect">
            <a:avLst/>
          </a:prstGeom>
          <a:solidFill>
            <a:srgbClr val="6B355A"/>
          </a:solidFill>
          <a:ln w="76200">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400" dirty="0">
                <a:solidFill>
                  <a:schemeClr val="bg1"/>
                </a:solidFill>
              </a:rPr>
              <a:t>Use  the       button to adjust subtitle options </a:t>
            </a:r>
          </a:p>
        </p:txBody>
      </p:sp>
      <p:pic>
        <p:nvPicPr>
          <p:cNvPr id="6" name="Picture 5">
            <a:extLst>
              <a:ext uri="{FF2B5EF4-FFF2-40B4-BE49-F238E27FC236}">
                <a16:creationId xmlns:a16="http://schemas.microsoft.com/office/drawing/2014/main" id="{FC5E098D-910A-41C2-B24A-F947EE8939A9}"/>
              </a:ext>
            </a:extLst>
          </p:cNvPr>
          <p:cNvPicPr>
            <a:picLocks noChangeAspect="1"/>
          </p:cNvPicPr>
          <p:nvPr/>
        </p:nvPicPr>
        <p:blipFill>
          <a:blip r:embed="rId6"/>
          <a:stretch>
            <a:fillRect/>
          </a:stretch>
        </p:blipFill>
        <p:spPr>
          <a:xfrm>
            <a:off x="4390134" y="5257444"/>
            <a:ext cx="366859" cy="366859"/>
          </a:xfrm>
          <a:prstGeom prst="rect">
            <a:avLst/>
          </a:prstGeom>
        </p:spPr>
      </p:pic>
    </p:spTree>
    <p:extLst>
      <p:ext uri="{BB962C8B-B14F-4D97-AF65-F5344CB8AC3E}">
        <p14:creationId xmlns:p14="http://schemas.microsoft.com/office/powerpoint/2010/main" val="4213740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531812"/>
            <a:ext cx="10515600" cy="1325563"/>
          </a:xfrm>
        </p:spPr>
        <p:txBody>
          <a:bodyPr/>
          <a:lstStyle/>
          <a:p>
            <a:pPr algn="ctr"/>
            <a:r>
              <a:rPr lang="en-GB" dirty="0"/>
              <a:t>Follow up Activity</a:t>
            </a:r>
          </a:p>
        </p:txBody>
      </p:sp>
      <p:pic>
        <p:nvPicPr>
          <p:cNvPr id="6" name="Picture 5" descr="Image of &quot;over to you&quot;&quot; sign.">
            <a:extLst>
              <a:ext uri="{FF2B5EF4-FFF2-40B4-BE49-F238E27FC236}">
                <a16:creationId xmlns:a16="http://schemas.microsoft.com/office/drawing/2014/main" id="{AE7C14B2-EDE0-4876-9414-F541F4803AEE}"/>
              </a:ext>
            </a:extLst>
          </p:cNvPr>
          <p:cNvPicPr>
            <a:picLocks noChangeAspect="1"/>
          </p:cNvPicPr>
          <p:nvPr/>
        </p:nvPicPr>
        <p:blipFill>
          <a:blip r:embed="rId3"/>
          <a:stretch>
            <a:fillRect/>
          </a:stretch>
        </p:blipFill>
        <p:spPr>
          <a:xfrm>
            <a:off x="3797968" y="3322768"/>
            <a:ext cx="4596061" cy="2366834"/>
          </a:xfrm>
          <a:prstGeom prst="rect">
            <a:avLst/>
          </a:prstGeom>
        </p:spPr>
      </p:pic>
      <p:sp>
        <p:nvSpPr>
          <p:cNvPr id="5" name="Rectangle: Rounded Corners 4">
            <a:extLst>
              <a:ext uri="{FF2B5EF4-FFF2-40B4-BE49-F238E27FC236}">
                <a16:creationId xmlns:a16="http://schemas.microsoft.com/office/drawing/2014/main" id="{788CF23C-6C84-434B-A68A-6608E8961C12}"/>
              </a:ext>
            </a:extLst>
          </p:cNvPr>
          <p:cNvSpPr/>
          <p:nvPr/>
        </p:nvSpPr>
        <p:spPr>
          <a:xfrm>
            <a:off x="1812524" y="1504933"/>
            <a:ext cx="8566950" cy="1325562"/>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lvl="0" algn="ctr"/>
            <a:endParaRPr lang="en-GB" sz="2400" dirty="0">
              <a:solidFill>
                <a:schemeClr val="bg1"/>
              </a:solidFill>
            </a:endParaRPr>
          </a:p>
          <a:p>
            <a:pPr algn="ctr"/>
            <a:r>
              <a:rPr lang="en-US" sz="2400" dirty="0">
                <a:solidFill>
                  <a:schemeClr val="bg1"/>
                </a:solidFill>
              </a:rPr>
              <a:t>Choose 1 skill and 1 digital skill, consider what experience you are going to get to evidence these in preparation for your future career. </a:t>
            </a:r>
          </a:p>
          <a:p>
            <a:pPr algn="ctr"/>
            <a:endParaRPr lang="en-GB" sz="2400" dirty="0">
              <a:solidFill>
                <a:schemeClr val="bg1"/>
              </a:solidFill>
            </a:endParaRPr>
          </a:p>
        </p:txBody>
      </p:sp>
      <p:pic>
        <p:nvPicPr>
          <p:cNvPr id="8" name="Picture 7" descr="Image of 5 minute clock.">
            <a:extLst>
              <a:ext uri="{FF2B5EF4-FFF2-40B4-BE49-F238E27FC236}">
                <a16:creationId xmlns:a16="http://schemas.microsoft.com/office/drawing/2014/main" id="{F16FB306-81FA-406D-A833-B28D9AD0900A}"/>
              </a:ext>
            </a:extLst>
          </p:cNvPr>
          <p:cNvPicPr>
            <a:picLocks noChangeAspect="1"/>
          </p:cNvPicPr>
          <p:nvPr/>
        </p:nvPicPr>
        <p:blipFill>
          <a:blip r:embed="rId4"/>
          <a:stretch>
            <a:fillRect/>
          </a:stretch>
        </p:blipFill>
        <p:spPr>
          <a:xfrm>
            <a:off x="10137685" y="50550"/>
            <a:ext cx="1911967" cy="1935645"/>
          </a:xfrm>
          <a:prstGeom prst="rect">
            <a:avLst/>
          </a:prstGeom>
        </p:spPr>
      </p:pic>
    </p:spTree>
    <p:extLst>
      <p:ext uri="{BB962C8B-B14F-4D97-AF65-F5344CB8AC3E}">
        <p14:creationId xmlns:p14="http://schemas.microsoft.com/office/powerpoint/2010/main" val="378422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531812"/>
            <a:ext cx="10515600" cy="1325563"/>
          </a:xfrm>
        </p:spPr>
        <p:txBody>
          <a:bodyPr/>
          <a:lstStyle/>
          <a:p>
            <a:pPr algn="ctr"/>
            <a:r>
              <a:rPr lang="en-GB" dirty="0"/>
              <a:t>In Summary</a:t>
            </a:r>
          </a:p>
        </p:txBody>
      </p:sp>
      <p:sp>
        <p:nvSpPr>
          <p:cNvPr id="4" name="Rectangle: Rounded Corners 3">
            <a:extLst>
              <a:ext uri="{FF2B5EF4-FFF2-40B4-BE49-F238E27FC236}">
                <a16:creationId xmlns:a16="http://schemas.microsoft.com/office/drawing/2014/main" id="{6E9947F1-0B57-4650-9910-A383B8293C71}"/>
              </a:ext>
            </a:extLst>
          </p:cNvPr>
          <p:cNvSpPr/>
          <p:nvPr/>
        </p:nvSpPr>
        <p:spPr>
          <a:xfrm>
            <a:off x="1812525" y="1387762"/>
            <a:ext cx="8566950" cy="939225"/>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chemeClr val="bg1"/>
                </a:solidFill>
              </a:rPr>
              <a:t>Jobs are ever evolving and changing.</a:t>
            </a:r>
          </a:p>
        </p:txBody>
      </p:sp>
      <p:sp>
        <p:nvSpPr>
          <p:cNvPr id="5" name="Rectangle: Rounded Corners 4">
            <a:extLst>
              <a:ext uri="{FF2B5EF4-FFF2-40B4-BE49-F238E27FC236}">
                <a16:creationId xmlns:a16="http://schemas.microsoft.com/office/drawing/2014/main" id="{6AEB0A50-3D46-44EC-BAC1-DFBA5B0D946D}"/>
              </a:ext>
            </a:extLst>
          </p:cNvPr>
          <p:cNvSpPr/>
          <p:nvPr/>
        </p:nvSpPr>
        <p:spPr>
          <a:xfrm>
            <a:off x="1812525" y="2585627"/>
            <a:ext cx="8566950" cy="939225"/>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chemeClr val="bg1"/>
                </a:solidFill>
              </a:rPr>
              <a:t>You can prepare by increasing your skills/core competencies and evidencing these. </a:t>
            </a:r>
          </a:p>
        </p:txBody>
      </p:sp>
      <p:sp>
        <p:nvSpPr>
          <p:cNvPr id="6" name="Rectangle: Rounded Corners 5">
            <a:extLst>
              <a:ext uri="{FF2B5EF4-FFF2-40B4-BE49-F238E27FC236}">
                <a16:creationId xmlns:a16="http://schemas.microsoft.com/office/drawing/2014/main" id="{B774E57C-4521-499B-8C17-A4080A79D90A}"/>
              </a:ext>
            </a:extLst>
          </p:cNvPr>
          <p:cNvSpPr/>
          <p:nvPr/>
        </p:nvSpPr>
        <p:spPr>
          <a:xfrm>
            <a:off x="1812525" y="3783492"/>
            <a:ext cx="8566950" cy="939225"/>
          </a:xfrm>
          <a:prstGeom prst="roundRect">
            <a:avLst/>
          </a:prstGeom>
          <a:solidFill>
            <a:srgbClr val="9A6CA8"/>
          </a:solidFill>
          <a:ln>
            <a:solidFill>
              <a:srgbClr val="9A6CA8"/>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chemeClr val="bg1"/>
                </a:solidFill>
              </a:rPr>
              <a:t> </a:t>
            </a:r>
            <a:r>
              <a:rPr lang="en-GB" sz="2400" dirty="0">
                <a:solidFill>
                  <a:schemeClr val="bg1"/>
                </a:solidFill>
              </a:rPr>
              <a:t>Digital skills are having an increasing impact on the majority of job roles and careers. </a:t>
            </a:r>
          </a:p>
        </p:txBody>
      </p:sp>
      <p:sp>
        <p:nvSpPr>
          <p:cNvPr id="9" name="Rectangle: Rounded Corners 8">
            <a:extLst>
              <a:ext uri="{FF2B5EF4-FFF2-40B4-BE49-F238E27FC236}">
                <a16:creationId xmlns:a16="http://schemas.microsoft.com/office/drawing/2014/main" id="{7F456907-1EA1-4D59-949F-A54437D4D674}"/>
              </a:ext>
            </a:extLst>
          </p:cNvPr>
          <p:cNvSpPr/>
          <p:nvPr/>
        </p:nvSpPr>
        <p:spPr>
          <a:xfrm>
            <a:off x="1812525" y="4981357"/>
            <a:ext cx="8566950" cy="939225"/>
          </a:xfrm>
          <a:prstGeom prst="roundRect">
            <a:avLst/>
          </a:prstGeom>
          <a:solidFill>
            <a:srgbClr val="993366"/>
          </a:solidFill>
          <a:ln>
            <a:solidFill>
              <a:srgbClr val="9933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It is essential to be digitally competent in order to maximize your employability for the future. </a:t>
            </a:r>
          </a:p>
        </p:txBody>
      </p:sp>
    </p:spTree>
    <p:extLst>
      <p:ext uri="{BB962C8B-B14F-4D97-AF65-F5344CB8AC3E}">
        <p14:creationId xmlns:p14="http://schemas.microsoft.com/office/powerpoint/2010/main" val="2659166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1D62-B922-4519-8A5C-144253A51206}"/>
              </a:ext>
            </a:extLst>
          </p:cNvPr>
          <p:cNvSpPr>
            <a:spLocks noGrp="1"/>
          </p:cNvSpPr>
          <p:nvPr>
            <p:ph type="title"/>
          </p:nvPr>
        </p:nvSpPr>
        <p:spPr>
          <a:xfrm>
            <a:off x="3314181" y="1399937"/>
            <a:ext cx="5496560" cy="451339"/>
          </a:xfrm>
        </p:spPr>
        <p:txBody>
          <a:bodyPr/>
          <a:lstStyle/>
          <a:p>
            <a:r>
              <a:rPr lang="en-GB" sz="2400" dirty="0">
                <a:solidFill>
                  <a:srgbClr val="6B355A"/>
                </a:solidFill>
              </a:rPr>
              <a:t>Don’t forget to complete our survey!</a:t>
            </a:r>
          </a:p>
        </p:txBody>
      </p:sp>
      <p:sp>
        <p:nvSpPr>
          <p:cNvPr id="3" name="Rectangle: Rounded Corners 2">
            <a:extLst>
              <a:ext uri="{FF2B5EF4-FFF2-40B4-BE49-F238E27FC236}">
                <a16:creationId xmlns:a16="http://schemas.microsoft.com/office/drawing/2014/main" id="{8FE6BD03-188B-4D20-83FE-CB11A57A484D}"/>
              </a:ext>
            </a:extLst>
          </p:cNvPr>
          <p:cNvSpPr/>
          <p:nvPr/>
        </p:nvSpPr>
        <p:spPr>
          <a:xfrm>
            <a:off x="3690101" y="472374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defRPr/>
            </a:pPr>
            <a:r>
              <a:rPr lang="en-GB" sz="2400" b="1" dirty="0">
                <a:solidFill>
                  <a:schemeClr val="tx2">
                    <a:lumMod val="20000"/>
                    <a:lumOff val="80000"/>
                  </a:schemeClr>
                </a:solidFill>
                <a:hlinkClick r:id="rId3">
                  <a:extLst>
                    <a:ext uri="{A12FA001-AC4F-418D-AE19-62706E023703}">
                      <ahyp:hlinkClr xmlns:ahyp="http://schemas.microsoft.com/office/drawing/2018/hyperlinkcolor" val="tx"/>
                    </a:ext>
                  </a:extLst>
                </a:hlinkClick>
              </a:rPr>
              <a:t>Click here for survey</a:t>
            </a:r>
            <a:endParaRPr lang="en-GB" sz="2400" b="1" u="sng" dirty="0">
              <a:solidFill>
                <a:schemeClr val="tx2">
                  <a:lumMod val="20000"/>
                  <a:lumOff val="80000"/>
                </a:schemeClr>
              </a:solidFill>
            </a:endParaRPr>
          </a:p>
        </p:txBody>
      </p:sp>
      <p:sp>
        <p:nvSpPr>
          <p:cNvPr id="6" name="Title 1">
            <a:extLst>
              <a:ext uri="{FF2B5EF4-FFF2-40B4-BE49-F238E27FC236}">
                <a16:creationId xmlns:a16="http://schemas.microsoft.com/office/drawing/2014/main" id="{129AEF85-45A4-4B3F-84D3-FBCF58774AE6}"/>
              </a:ext>
            </a:extLst>
          </p:cNvPr>
          <p:cNvSpPr txBox="1">
            <a:spLocks/>
          </p:cNvSpPr>
          <p:nvPr/>
        </p:nvSpPr>
        <p:spPr>
          <a:xfrm>
            <a:off x="746760" y="563236"/>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pic>
        <p:nvPicPr>
          <p:cNvPr id="7" name="Picture 6" descr="Image Hanging sign don't forget. ">
            <a:extLst>
              <a:ext uri="{FF2B5EF4-FFF2-40B4-BE49-F238E27FC236}">
                <a16:creationId xmlns:a16="http://schemas.microsoft.com/office/drawing/2014/main" id="{F326BC29-8FBD-418F-9FA2-13154C632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6050">
            <a:off x="4053340" y="1490998"/>
            <a:ext cx="3902441" cy="3242470"/>
          </a:xfrm>
          <a:prstGeom prst="rect">
            <a:avLst/>
          </a:prstGeom>
        </p:spPr>
      </p:pic>
      <p:pic>
        <p:nvPicPr>
          <p:cNvPr id="9" name="Picture 2" descr="Clock showing 10 minutes. ">
            <a:extLst>
              <a:ext uri="{FF2B5EF4-FFF2-40B4-BE49-F238E27FC236}">
                <a16:creationId xmlns:a16="http://schemas.microsoft.com/office/drawing/2014/main" id="{D425CCBD-83FF-459F-9E82-8695BDB80B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spire logo.">
            <a:extLst>
              <a:ext uri="{FF2B5EF4-FFF2-40B4-BE49-F238E27FC236}">
                <a16:creationId xmlns:a16="http://schemas.microsoft.com/office/drawing/2014/main" id="{391917D6-3B1D-4E32-944F-45EC914F3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8639" y="4281629"/>
            <a:ext cx="884223" cy="884223"/>
          </a:xfrm>
          <a:prstGeom prst="rect">
            <a:avLst/>
          </a:prstGeom>
        </p:spPr>
      </p:pic>
      <p:sp>
        <p:nvSpPr>
          <p:cNvPr id="23" name="Rectangle 22">
            <a:extLst>
              <a:ext uri="{FF2B5EF4-FFF2-40B4-BE49-F238E27FC236}">
                <a16:creationId xmlns:a16="http://schemas.microsoft.com/office/drawing/2014/main" id="{6C3E9D83-64A1-488F-868D-CFAA7C4428FC}"/>
              </a:ext>
            </a:extLst>
          </p:cNvPr>
          <p:cNvSpPr/>
          <p:nvPr/>
        </p:nvSpPr>
        <p:spPr>
          <a:xfrm>
            <a:off x="8933060" y="5115140"/>
            <a:ext cx="2111475" cy="369332"/>
          </a:xfrm>
          <a:prstGeom prst="rect">
            <a:avLst/>
          </a:prstGeom>
        </p:spPr>
        <p:txBody>
          <a:bodyPr wrap="none">
            <a:spAutoFit/>
          </a:bodyPr>
          <a:lstStyle/>
          <a:p>
            <a:r>
              <a:rPr lang="en-GB" dirty="0">
                <a:solidFill>
                  <a:srgbClr val="A53959"/>
                </a:solidFill>
                <a:hlinkClick r:id="rId7">
                  <a:extLst>
                    <a:ext uri="{A12FA001-AC4F-418D-AE19-62706E023703}">
                      <ahyp:hlinkClr xmlns:ahyp="http://schemas.microsoft.com/office/drawing/2018/hyperlinkcolor" val="tx"/>
                    </a:ext>
                  </a:extLst>
                </a:hlinkClick>
              </a:rPr>
              <a:t>@AspireHigherNet</a:t>
            </a:r>
            <a:endParaRPr lang="en-GB" dirty="0">
              <a:solidFill>
                <a:srgbClr val="A53959"/>
              </a:solidFill>
            </a:endParaRPr>
          </a:p>
        </p:txBody>
      </p:sp>
      <p:sp>
        <p:nvSpPr>
          <p:cNvPr id="24" name="Rectangle 23">
            <a:hlinkClick r:id="rId8"/>
            <a:extLst>
              <a:ext uri="{FF2B5EF4-FFF2-40B4-BE49-F238E27FC236}">
                <a16:creationId xmlns:a16="http://schemas.microsoft.com/office/drawing/2014/main" id="{EBF75375-05E6-40BB-B678-B0680A22BA6A}"/>
              </a:ext>
            </a:extLst>
          </p:cNvPr>
          <p:cNvSpPr/>
          <p:nvPr/>
        </p:nvSpPr>
        <p:spPr>
          <a:xfrm>
            <a:off x="929640" y="5115140"/>
            <a:ext cx="2262222" cy="369332"/>
          </a:xfrm>
          <a:prstGeom prst="rect">
            <a:avLst/>
          </a:prstGeom>
        </p:spPr>
        <p:txBody>
          <a:bodyPr wrap="none">
            <a:spAutoFit/>
          </a:bodyPr>
          <a:lstStyle/>
          <a:p>
            <a:r>
              <a:rPr lang="en-GB" dirty="0">
                <a:solidFill>
                  <a:srgbClr val="A53959"/>
                </a:solidFill>
                <a:hlinkClick r:id="rId8">
                  <a:extLst>
                    <a:ext uri="{A12FA001-AC4F-418D-AE19-62706E023703}">
                      <ahyp:hlinkClr xmlns:ahyp="http://schemas.microsoft.com/office/drawing/2018/hyperlinkcolor" val="tx"/>
                    </a:ext>
                  </a:extLst>
                </a:hlinkClick>
              </a:rPr>
              <a:t>aspire-higher.co.uk/</a:t>
            </a:r>
            <a:r>
              <a:rPr lang="en-GB" dirty="0">
                <a:solidFill>
                  <a:srgbClr val="A53959"/>
                </a:solidFill>
              </a:rPr>
              <a:t> </a:t>
            </a:r>
          </a:p>
        </p:txBody>
      </p:sp>
      <p:pic>
        <p:nvPicPr>
          <p:cNvPr id="26" name="Picture 25" descr="Twitter sign ">
            <a:extLst>
              <a:ext uri="{FF2B5EF4-FFF2-40B4-BE49-F238E27FC236}">
                <a16:creationId xmlns:a16="http://schemas.microsoft.com/office/drawing/2014/main" id="{F593BA71-C0F8-4ABA-812E-A589C3A506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3156" y="4419004"/>
            <a:ext cx="585773" cy="609475"/>
          </a:xfrm>
          <a:prstGeom prst="rect">
            <a:avLst/>
          </a:prstGeom>
        </p:spPr>
      </p:pic>
    </p:spTree>
    <p:extLst>
      <p:ext uri="{BB962C8B-B14F-4D97-AF65-F5344CB8AC3E}">
        <p14:creationId xmlns:p14="http://schemas.microsoft.com/office/powerpoint/2010/main" val="1243511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p:txBody>
          <a:bodyPr/>
          <a:lstStyle/>
          <a:p>
            <a:br>
              <a:rPr lang="en-GB" dirty="0"/>
            </a:br>
            <a:r>
              <a:rPr lang="en-GB" dirty="0"/>
              <a:t>Jobs of the Future </a:t>
            </a:r>
          </a:p>
        </p:txBody>
      </p:sp>
    </p:spTree>
    <p:extLst>
      <p:ext uri="{BB962C8B-B14F-4D97-AF65-F5344CB8AC3E}">
        <p14:creationId xmlns:p14="http://schemas.microsoft.com/office/powerpoint/2010/main" val="22140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838200" y="632810"/>
            <a:ext cx="10515600" cy="1325563"/>
          </a:xfrm>
        </p:spPr>
        <p:txBody>
          <a:body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lvl="0" algn="ctr">
              <a:defRPr/>
            </a:pPr>
            <a:r>
              <a:rPr lang="en-GB" b="1" kern="0" spc="-120" dirty="0">
                <a:solidFill>
                  <a:prstClr val="white"/>
                </a:solidFill>
                <a:latin typeface="Arial" panose="020B0604020202020204" pitchFamily="34" charset="0"/>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518160" y="1558530"/>
            <a:ext cx="11206480" cy="830997"/>
          </a:xfrm>
          <a:prstGeom prst="rect">
            <a:avLst/>
          </a:prstGeom>
        </p:spPr>
        <p:txBody>
          <a:bodyPr wrap="square">
            <a:spAutoFit/>
          </a:bodyPr>
          <a:lstStyle/>
          <a:p>
            <a:pPr algn="ctr"/>
            <a:r>
              <a:rPr lang="en-GB" sz="2400" b="1" dirty="0">
                <a:solidFill>
                  <a:srgbClr val="6B355A"/>
                </a:solidFill>
              </a:rPr>
              <a:t>Please complete the survey – it takes just 2 minutes!</a:t>
            </a:r>
          </a:p>
          <a:p>
            <a:pPr algn="ctr"/>
            <a:r>
              <a:rPr lang="en-GB" sz="2400" b="1" dirty="0">
                <a:solidFill>
                  <a:srgbClr val="6B355A"/>
                </a:solidFill>
              </a:rPr>
              <a:t>It will help us support you more in the future!</a:t>
            </a:r>
          </a:p>
        </p:txBody>
      </p:sp>
      <p:sp>
        <p:nvSpPr>
          <p:cNvPr id="5" name="Rectangle: Rounded Corners 4">
            <a:extLst>
              <a:ext uri="{FF2B5EF4-FFF2-40B4-BE49-F238E27FC236}">
                <a16:creationId xmlns:a16="http://schemas.microsoft.com/office/drawing/2014/main" id="{483F341A-5BC0-4E86-89F3-D457EDCC2C78}"/>
              </a:ext>
            </a:extLst>
          </p:cNvPr>
          <p:cNvSpPr/>
          <p:nvPr/>
        </p:nvSpPr>
        <p:spPr>
          <a:xfrm>
            <a:off x="3749040" y="494665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defRPr/>
            </a:pPr>
            <a:r>
              <a:rPr lang="en-GB" sz="2400" b="1" dirty="0">
                <a:solidFill>
                  <a:schemeClr val="tx2">
                    <a:lumMod val="20000"/>
                    <a:lumOff val="80000"/>
                  </a:schemeClr>
                </a:solidFill>
                <a:hlinkClick r:id="rId3">
                  <a:extLst>
                    <a:ext uri="{A12FA001-AC4F-418D-AE19-62706E023703}">
                      <ahyp:hlinkClr xmlns:ahyp="http://schemas.microsoft.com/office/drawing/2018/hyperlinkcolor" val="tx"/>
                    </a:ext>
                  </a:extLst>
                </a:hlinkClick>
              </a:rPr>
              <a:t>Click here for survey</a:t>
            </a:r>
            <a:r>
              <a:rPr lang="en-GB" sz="2400" b="1" dirty="0">
                <a:solidFill>
                  <a:schemeClr val="tx2">
                    <a:lumMod val="20000"/>
                    <a:lumOff val="80000"/>
                  </a:schemeClr>
                </a:solidFill>
              </a:rPr>
              <a:t> </a:t>
            </a:r>
            <a:endParaRPr lang="en-GB" sz="2400" b="1" u="sng" dirty="0">
              <a:solidFill>
                <a:schemeClr val="tx2">
                  <a:lumMod val="20000"/>
                  <a:lumOff val="80000"/>
                </a:schemeClr>
              </a:solidFill>
            </a:endParaRPr>
          </a:p>
        </p:txBody>
      </p:sp>
      <p:pic>
        <p:nvPicPr>
          <p:cNvPr id="2050" name="Picture 2" descr="Picture of a clock showing 2 minutes. ">
            <a:extLst>
              <a:ext uri="{FF2B5EF4-FFF2-40B4-BE49-F238E27FC236}">
                <a16:creationId xmlns:a16="http://schemas.microsoft.com/office/drawing/2014/main" id="{A27B71C1-78EE-4035-895E-F7A7E9C586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15"/>
          <a:stretch/>
        </p:blipFill>
        <p:spPr bwMode="auto">
          <a:xfrm rot="606653">
            <a:off x="10114310" y="142840"/>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icture of speach bubbles in different colours. ">
            <a:extLst>
              <a:ext uri="{FF2B5EF4-FFF2-40B4-BE49-F238E27FC236}">
                <a16:creationId xmlns:a16="http://schemas.microsoft.com/office/drawing/2014/main" id="{35B81C69-2B51-47FE-9BA8-A34736CA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981" y="1958373"/>
            <a:ext cx="5715000" cy="3057525"/>
          </a:xfrm>
          <a:prstGeom prst="rect">
            <a:avLst/>
          </a:prstGeom>
        </p:spPr>
      </p:pic>
    </p:spTree>
    <p:extLst>
      <p:ext uri="{BB962C8B-B14F-4D97-AF65-F5344CB8AC3E}">
        <p14:creationId xmlns:p14="http://schemas.microsoft.com/office/powerpoint/2010/main" val="275927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1E4A85-1C48-764E-9A34-349BB3ED3021}"/>
              </a:ext>
            </a:extLst>
          </p:cNvPr>
          <p:cNvSpPr txBox="1"/>
          <p:nvPr/>
        </p:nvSpPr>
        <p:spPr>
          <a:xfrm>
            <a:off x="1115209" y="339852"/>
            <a:ext cx="9961581" cy="861774"/>
          </a:xfrm>
          <a:prstGeom prst="rect">
            <a:avLst/>
          </a:prstGeom>
          <a:noFill/>
        </p:spPr>
        <p:txBody>
          <a:bodyPr wrap="square" rtlCol="0">
            <a:spAutoFit/>
          </a:bodyPr>
          <a:lstStyle/>
          <a:p>
            <a:pPr algn="ctr"/>
            <a:r>
              <a:rPr lang="en-GB" sz="5000" b="1" u="sng" spc="-130" dirty="0">
                <a:latin typeface="Arial" panose="020B0604020202020204" pitchFamily="34" charset="0"/>
                <a:cs typeface="Arial" panose="020B0604020202020204" pitchFamily="34" charset="0"/>
              </a:rPr>
              <a:t>Content of the session</a:t>
            </a:r>
          </a:p>
        </p:txBody>
      </p:sp>
      <p:sp>
        <p:nvSpPr>
          <p:cNvPr id="29" name="TextBox 28">
            <a:extLst>
              <a:ext uri="{FF2B5EF4-FFF2-40B4-BE49-F238E27FC236}">
                <a16:creationId xmlns:a16="http://schemas.microsoft.com/office/drawing/2014/main" id="{6BD9D304-CA23-4B29-B661-2EE21D7AEC7E}"/>
              </a:ext>
            </a:extLst>
          </p:cNvPr>
          <p:cNvSpPr txBox="1"/>
          <p:nvPr/>
        </p:nvSpPr>
        <p:spPr>
          <a:xfrm>
            <a:off x="531225" y="1687369"/>
            <a:ext cx="10832192" cy="286232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How can we see that jobs are already evolving?</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Where can you find reliable information about future jobs?</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What is future proofing and how can it be evidenced?</a:t>
            </a: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spc="-120" dirty="0">
              <a:solidFill>
                <a:srgbClr val="9C5FB5"/>
              </a:solidFill>
            </a:endParaRPr>
          </a:p>
        </p:txBody>
      </p:sp>
    </p:spTree>
    <p:extLst>
      <p:ext uri="{BB962C8B-B14F-4D97-AF65-F5344CB8AC3E}">
        <p14:creationId xmlns:p14="http://schemas.microsoft.com/office/powerpoint/2010/main" val="4078792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115209" y="761935"/>
            <a:ext cx="9961581" cy="4555093"/>
          </a:xfrm>
          <a:prstGeom prst="rect">
            <a:avLst/>
          </a:prstGeom>
          <a:noFill/>
        </p:spPr>
        <p:txBody>
          <a:bodyPr wrap="square" rtlCol="0">
            <a:spAutoFit/>
          </a:bodyPr>
          <a:lstStyle/>
          <a:p>
            <a:pPr algn="ctr">
              <a:defRPr/>
            </a:pPr>
            <a:r>
              <a:rPr lang="en-GB" sz="6000" b="1" kern="0" spc="-120" dirty="0">
                <a:solidFill>
                  <a:prstClr val="white"/>
                </a:solidFill>
                <a:latin typeface="Arial" panose="020B0604020202020204" pitchFamily="34" charset="0"/>
                <a:cs typeface="Arial" panose="020B0604020202020204" pitchFamily="34" charset="0"/>
              </a:rPr>
              <a:t>How can we see that jobs are already evolving?</a:t>
            </a:r>
          </a:p>
          <a:p>
            <a:pPr lvl="0" algn="ctr">
              <a:defRPr/>
            </a:pPr>
            <a:endParaRPr lang="en-GB" sz="6000" b="1" kern="0" spc="-120" dirty="0">
              <a:solidFill>
                <a:prstClr val="white"/>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EF011DAA-99A3-49A2-92A7-AD823BF6FB2E}"/>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400" dirty="0">
                <a:solidFill>
                  <a:prstClr val="black"/>
                </a:solidFill>
                <a:latin typeface="Arial MT Lt"/>
              </a:rPr>
              <a:t>The more reflective you are the more effective you are…</a:t>
            </a:r>
          </a:p>
        </p:txBody>
      </p:sp>
    </p:spTree>
    <p:extLst>
      <p:ext uri="{BB962C8B-B14F-4D97-AF65-F5344CB8AC3E}">
        <p14:creationId xmlns:p14="http://schemas.microsoft.com/office/powerpoint/2010/main" val="337334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393539" y="324091"/>
            <a:ext cx="11285317" cy="1366598"/>
          </a:xfrm>
        </p:spPr>
        <p:txBody>
          <a:bodyPr/>
          <a:lstStyle/>
          <a:p>
            <a:pPr algn="ctr"/>
            <a:r>
              <a:rPr lang="en-GB" dirty="0"/>
              <a:t>Employers and job roles move with the times and are ever changing.</a:t>
            </a:r>
            <a:br>
              <a:rPr lang="en-GB" dirty="0"/>
            </a:br>
            <a:endParaRPr lang="en-GB" dirty="0"/>
          </a:p>
        </p:txBody>
      </p:sp>
      <p:sp>
        <p:nvSpPr>
          <p:cNvPr id="3" name="Text Placeholder 2">
            <a:extLst>
              <a:ext uri="{FF2B5EF4-FFF2-40B4-BE49-F238E27FC236}">
                <a16:creationId xmlns:a16="http://schemas.microsoft.com/office/drawing/2014/main" id="{090B35D6-CAB4-4F75-87D8-570023F42089}"/>
              </a:ext>
            </a:extLst>
          </p:cNvPr>
          <p:cNvSpPr>
            <a:spLocks noGrp="1"/>
          </p:cNvSpPr>
          <p:nvPr>
            <p:ph type="body" sz="quarter" idx="10"/>
          </p:nvPr>
        </p:nvSpPr>
        <p:spPr>
          <a:xfrm>
            <a:off x="838200" y="1962940"/>
            <a:ext cx="10515600" cy="4002088"/>
          </a:xfrm>
        </p:spPr>
        <p:txBody>
          <a:bodyPr lIns="91440" tIns="45720" rIns="91440" bIns="45720" anchor="t"/>
          <a:lstStyle/>
          <a:p>
            <a:pPr marL="0" indent="0" algn="ctr">
              <a:buNone/>
            </a:pPr>
            <a:r>
              <a:rPr lang="en-GB" dirty="0"/>
              <a:t>Employers are creating spaces they feel are more productive and better for staff wellbeing. </a:t>
            </a:r>
            <a:br>
              <a:rPr lang="en-GB" dirty="0"/>
            </a:br>
            <a:br>
              <a:rPr lang="en-GB" dirty="0"/>
            </a:br>
            <a:endParaRPr lang="en-GB" b="0" dirty="0">
              <a:solidFill>
                <a:schemeClr val="tx1"/>
              </a:solidFill>
              <a:cs typeface="Arial"/>
            </a:endParaRPr>
          </a:p>
        </p:txBody>
      </p:sp>
      <p:pic>
        <p:nvPicPr>
          <p:cNvPr id="15" name="Picture 14" descr="Image of offices desks that look like hot air balloons.">
            <a:extLst>
              <a:ext uri="{FF2B5EF4-FFF2-40B4-BE49-F238E27FC236}">
                <a16:creationId xmlns:a16="http://schemas.microsoft.com/office/drawing/2014/main" id="{ACDA748F-B1E2-4221-80DD-5A3AC54E1CEF}"/>
              </a:ext>
            </a:extLst>
          </p:cNvPr>
          <p:cNvPicPr>
            <a:picLocks noChangeAspect="1"/>
          </p:cNvPicPr>
          <p:nvPr/>
        </p:nvPicPr>
        <p:blipFill rotWithShape="1">
          <a:blip r:embed="rId3"/>
          <a:srcRect l="10064" r="9336"/>
          <a:stretch/>
        </p:blipFill>
        <p:spPr>
          <a:xfrm>
            <a:off x="838198" y="2886935"/>
            <a:ext cx="3198341" cy="2768013"/>
          </a:xfrm>
          <a:prstGeom prst="rect">
            <a:avLst/>
          </a:prstGeom>
        </p:spPr>
      </p:pic>
      <p:pic>
        <p:nvPicPr>
          <p:cNvPr id="16" name="Picture 15" descr="Image of an office with a large slide from the first floor to the ground floor">
            <a:extLst>
              <a:ext uri="{FF2B5EF4-FFF2-40B4-BE49-F238E27FC236}">
                <a16:creationId xmlns:a16="http://schemas.microsoft.com/office/drawing/2014/main" id="{E3040203-4793-4622-B130-2524EFBAFCC9}"/>
              </a:ext>
            </a:extLst>
          </p:cNvPr>
          <p:cNvPicPr>
            <a:picLocks noChangeAspect="1"/>
          </p:cNvPicPr>
          <p:nvPr/>
        </p:nvPicPr>
        <p:blipFill rotWithShape="1">
          <a:blip r:embed="rId4">
            <a:extLst>
              <a:ext uri="{28A0092B-C50C-407E-A947-70E740481C1C}">
                <a14:useLocalDpi xmlns:a14="http://schemas.microsoft.com/office/drawing/2010/main" val="0"/>
              </a:ext>
            </a:extLst>
          </a:blip>
          <a:srcRect r="7106" b="-4"/>
          <a:stretch/>
        </p:blipFill>
        <p:spPr>
          <a:xfrm>
            <a:off x="4340735" y="2886934"/>
            <a:ext cx="3510529" cy="2754383"/>
          </a:xfrm>
          <a:prstGeom prst="rect">
            <a:avLst/>
          </a:prstGeom>
        </p:spPr>
      </p:pic>
      <p:pic>
        <p:nvPicPr>
          <p:cNvPr id="17" name="Content Placeholder 4" descr="Image of an office in a forest with a large glass wall.">
            <a:extLst>
              <a:ext uri="{FF2B5EF4-FFF2-40B4-BE49-F238E27FC236}">
                <a16:creationId xmlns:a16="http://schemas.microsoft.com/office/drawing/2014/main" id="{FFCBF739-C8AA-4C84-9A2B-B10310427076}"/>
              </a:ext>
            </a:extLst>
          </p:cNvPr>
          <p:cNvPicPr>
            <a:picLocks noChangeAspect="1"/>
          </p:cNvPicPr>
          <p:nvPr/>
        </p:nvPicPr>
        <p:blipFill rotWithShape="1">
          <a:blip r:embed="rId5">
            <a:extLst>
              <a:ext uri="{28A0092B-C50C-407E-A947-70E740481C1C}">
                <a14:useLocalDpi xmlns:a14="http://schemas.microsoft.com/office/drawing/2010/main" val="0"/>
              </a:ext>
            </a:extLst>
          </a:blip>
          <a:srcRect l="7110" r="-4" b="-4"/>
          <a:stretch/>
        </p:blipFill>
        <p:spPr>
          <a:xfrm>
            <a:off x="8155459" y="2886935"/>
            <a:ext cx="3198341" cy="2754383"/>
          </a:xfrm>
          <a:prstGeom prst="rect">
            <a:avLst/>
          </a:prstGeom>
        </p:spPr>
      </p:pic>
    </p:spTree>
    <p:extLst>
      <p:ext uri="{BB962C8B-B14F-4D97-AF65-F5344CB8AC3E}">
        <p14:creationId xmlns:p14="http://schemas.microsoft.com/office/powerpoint/2010/main" val="3402659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283779" y="365125"/>
            <a:ext cx="11524593" cy="1325563"/>
          </a:xfrm>
        </p:spPr>
        <p:txBody>
          <a:bodyPr/>
          <a:lstStyle/>
          <a:p>
            <a:pPr algn="ctr"/>
            <a:r>
              <a:rPr lang="en-GB" dirty="0"/>
              <a:t>Some jobs didn’t exist 10 years ago</a:t>
            </a:r>
          </a:p>
        </p:txBody>
      </p:sp>
      <p:sp>
        <p:nvSpPr>
          <p:cNvPr id="15" name="Rectangle: Rounded Corners 14">
            <a:extLst>
              <a:ext uri="{FF2B5EF4-FFF2-40B4-BE49-F238E27FC236}">
                <a16:creationId xmlns:a16="http://schemas.microsoft.com/office/drawing/2014/main" id="{EE26A489-FC8F-495D-9EEA-DB4428CC7239}"/>
              </a:ext>
            </a:extLst>
          </p:cNvPr>
          <p:cNvSpPr/>
          <p:nvPr/>
        </p:nvSpPr>
        <p:spPr>
          <a:xfrm>
            <a:off x="625772" y="1352507"/>
            <a:ext cx="2889813" cy="876826"/>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Cloud Computing Specialist </a:t>
            </a:r>
          </a:p>
        </p:txBody>
      </p:sp>
      <p:sp>
        <p:nvSpPr>
          <p:cNvPr id="16" name="Rectangle: Rounded Corners 15">
            <a:extLst>
              <a:ext uri="{FF2B5EF4-FFF2-40B4-BE49-F238E27FC236}">
                <a16:creationId xmlns:a16="http://schemas.microsoft.com/office/drawing/2014/main" id="{91919939-6D1D-4F09-96FD-F9507331C98F}"/>
              </a:ext>
            </a:extLst>
          </p:cNvPr>
          <p:cNvSpPr/>
          <p:nvPr/>
        </p:nvSpPr>
        <p:spPr>
          <a:xfrm>
            <a:off x="4647820" y="1352507"/>
            <a:ext cx="2889813" cy="876826"/>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Big Data Analyst</a:t>
            </a:r>
          </a:p>
        </p:txBody>
      </p:sp>
      <p:sp>
        <p:nvSpPr>
          <p:cNvPr id="17" name="Rectangle: Rounded Corners 16">
            <a:extLst>
              <a:ext uri="{FF2B5EF4-FFF2-40B4-BE49-F238E27FC236}">
                <a16:creationId xmlns:a16="http://schemas.microsoft.com/office/drawing/2014/main" id="{929C8629-E843-417A-B11C-B72A9FCBB205}"/>
              </a:ext>
            </a:extLst>
          </p:cNvPr>
          <p:cNvSpPr/>
          <p:nvPr/>
        </p:nvSpPr>
        <p:spPr>
          <a:xfrm>
            <a:off x="8676415" y="1352507"/>
            <a:ext cx="2889813" cy="876826"/>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App Developer</a:t>
            </a:r>
          </a:p>
        </p:txBody>
      </p:sp>
      <p:sp>
        <p:nvSpPr>
          <p:cNvPr id="18" name="Rectangle: Rounded Corners 17">
            <a:extLst>
              <a:ext uri="{FF2B5EF4-FFF2-40B4-BE49-F238E27FC236}">
                <a16:creationId xmlns:a16="http://schemas.microsoft.com/office/drawing/2014/main" id="{D40FA969-5D7D-416F-9F2D-1D46F9024993}"/>
              </a:ext>
            </a:extLst>
          </p:cNvPr>
          <p:cNvSpPr/>
          <p:nvPr/>
        </p:nvSpPr>
        <p:spPr>
          <a:xfrm>
            <a:off x="625771" y="5211371"/>
            <a:ext cx="2889813" cy="876826"/>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Social Media Manager</a:t>
            </a:r>
          </a:p>
        </p:txBody>
      </p:sp>
      <p:sp>
        <p:nvSpPr>
          <p:cNvPr id="19" name="Rectangle: Rounded Corners 18">
            <a:extLst>
              <a:ext uri="{FF2B5EF4-FFF2-40B4-BE49-F238E27FC236}">
                <a16:creationId xmlns:a16="http://schemas.microsoft.com/office/drawing/2014/main" id="{67F746E4-F2A7-4974-8DFF-37F7BCDD8E9B}"/>
              </a:ext>
            </a:extLst>
          </p:cNvPr>
          <p:cNvSpPr/>
          <p:nvPr/>
        </p:nvSpPr>
        <p:spPr>
          <a:xfrm>
            <a:off x="8676413" y="2638795"/>
            <a:ext cx="2889813" cy="876826"/>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Uber Driver</a:t>
            </a:r>
          </a:p>
        </p:txBody>
      </p:sp>
      <p:sp>
        <p:nvSpPr>
          <p:cNvPr id="20" name="Rectangle: Rounded Corners 19">
            <a:extLst>
              <a:ext uri="{FF2B5EF4-FFF2-40B4-BE49-F238E27FC236}">
                <a16:creationId xmlns:a16="http://schemas.microsoft.com/office/drawing/2014/main" id="{7A033E9D-A710-4EFE-8F24-B0A871199E5A}"/>
              </a:ext>
            </a:extLst>
          </p:cNvPr>
          <p:cNvSpPr/>
          <p:nvPr/>
        </p:nvSpPr>
        <p:spPr>
          <a:xfrm>
            <a:off x="8676412" y="5211371"/>
            <a:ext cx="2889813" cy="876826"/>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SEO Specialist</a:t>
            </a:r>
          </a:p>
        </p:txBody>
      </p:sp>
      <p:sp>
        <p:nvSpPr>
          <p:cNvPr id="21" name="Rectangle: Rounded Corners 20">
            <a:extLst>
              <a:ext uri="{FF2B5EF4-FFF2-40B4-BE49-F238E27FC236}">
                <a16:creationId xmlns:a16="http://schemas.microsoft.com/office/drawing/2014/main" id="{34474E60-E3DE-4F9C-B185-CD423A49A615}"/>
              </a:ext>
            </a:extLst>
          </p:cNvPr>
          <p:cNvSpPr/>
          <p:nvPr/>
        </p:nvSpPr>
        <p:spPr>
          <a:xfrm>
            <a:off x="4647819" y="5211371"/>
            <a:ext cx="2889813" cy="876826"/>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Blogger</a:t>
            </a:r>
          </a:p>
        </p:txBody>
      </p:sp>
      <p:sp>
        <p:nvSpPr>
          <p:cNvPr id="22" name="Rectangle: Rounded Corners 21">
            <a:extLst>
              <a:ext uri="{FF2B5EF4-FFF2-40B4-BE49-F238E27FC236}">
                <a16:creationId xmlns:a16="http://schemas.microsoft.com/office/drawing/2014/main" id="{C7013A76-696E-426E-88F4-B074B26D22E9}"/>
              </a:ext>
            </a:extLst>
          </p:cNvPr>
          <p:cNvSpPr/>
          <p:nvPr/>
        </p:nvSpPr>
        <p:spPr>
          <a:xfrm>
            <a:off x="625771" y="3925083"/>
            <a:ext cx="2889813" cy="876826"/>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Digital Marketing Specialist</a:t>
            </a:r>
          </a:p>
        </p:txBody>
      </p:sp>
      <p:pic>
        <p:nvPicPr>
          <p:cNvPr id="23" name="Picture 2" descr="A green square which has people inside dressed in office wear doing different jobs with mobile phones.">
            <a:extLst>
              <a:ext uri="{FF2B5EF4-FFF2-40B4-BE49-F238E27FC236}">
                <a16:creationId xmlns:a16="http://schemas.microsoft.com/office/drawing/2014/main" id="{F052F8FD-A132-4481-83FA-754E61517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878" y="2427606"/>
            <a:ext cx="3878238" cy="258549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0F01D868-2EE9-4548-8AD6-14B562C9F865}"/>
              </a:ext>
            </a:extLst>
          </p:cNvPr>
          <p:cNvSpPr/>
          <p:nvPr/>
        </p:nvSpPr>
        <p:spPr>
          <a:xfrm>
            <a:off x="8676412" y="3925083"/>
            <a:ext cx="2889813" cy="876826"/>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Chief Listening Officer</a:t>
            </a:r>
          </a:p>
        </p:txBody>
      </p:sp>
      <p:sp>
        <p:nvSpPr>
          <p:cNvPr id="25" name="Rectangle: Rounded Corners 24">
            <a:extLst>
              <a:ext uri="{FF2B5EF4-FFF2-40B4-BE49-F238E27FC236}">
                <a16:creationId xmlns:a16="http://schemas.microsoft.com/office/drawing/2014/main" id="{2AAA2840-39AD-4BF5-B2DE-95437C3D80A1}"/>
              </a:ext>
            </a:extLst>
          </p:cNvPr>
          <p:cNvSpPr/>
          <p:nvPr/>
        </p:nvSpPr>
        <p:spPr>
          <a:xfrm>
            <a:off x="625770" y="2638795"/>
            <a:ext cx="2889813" cy="876826"/>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App Designer</a:t>
            </a:r>
          </a:p>
        </p:txBody>
      </p:sp>
    </p:spTree>
    <p:extLst>
      <p:ext uri="{BB962C8B-B14F-4D97-AF65-F5344CB8AC3E}">
        <p14:creationId xmlns:p14="http://schemas.microsoft.com/office/powerpoint/2010/main" val="3129302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Activity</a:t>
            </a:r>
            <a:br>
              <a:rPr lang="en-GB" dirty="0"/>
            </a:br>
            <a:r>
              <a:rPr lang="en-GB" sz="2400" b="0" dirty="0"/>
              <a:t>Try this short activity</a:t>
            </a:r>
            <a:endParaRPr lang="en-GB" dirty="0"/>
          </a:p>
        </p:txBody>
      </p:sp>
      <p:pic>
        <p:nvPicPr>
          <p:cNvPr id="4" name="Picture 3">
            <a:extLst>
              <a:ext uri="{FF2B5EF4-FFF2-40B4-BE49-F238E27FC236}">
                <a16:creationId xmlns:a16="http://schemas.microsoft.com/office/drawing/2014/main" id="{390E97FF-3CBF-4034-BFBF-A7747CED9A1F}"/>
              </a:ext>
            </a:extLst>
          </p:cNvPr>
          <p:cNvPicPr>
            <a:picLocks noChangeAspect="1"/>
          </p:cNvPicPr>
          <p:nvPr/>
        </p:nvPicPr>
        <p:blipFill rotWithShape="1">
          <a:blip r:embed="rId3"/>
          <a:srcRect l="869" r="2" b="2"/>
          <a:stretch/>
        </p:blipFill>
        <p:spPr>
          <a:xfrm rot="872183">
            <a:off x="10312434" y="23200"/>
            <a:ext cx="1828280" cy="1867147"/>
          </a:xfrm>
          <a:prstGeom prst="rect">
            <a:avLst/>
          </a:prstGeom>
          <a:effectLst/>
        </p:spPr>
      </p:pic>
      <p:sp>
        <p:nvSpPr>
          <p:cNvPr id="6" name="Rectangle: Rounded Corners 5">
            <a:extLst>
              <a:ext uri="{FF2B5EF4-FFF2-40B4-BE49-F238E27FC236}">
                <a16:creationId xmlns:a16="http://schemas.microsoft.com/office/drawing/2014/main" id="{3BA4447F-BE36-45CB-A1FC-28EE78FDA17A}"/>
              </a:ext>
            </a:extLst>
          </p:cNvPr>
          <p:cNvSpPr/>
          <p:nvPr/>
        </p:nvSpPr>
        <p:spPr>
          <a:xfrm>
            <a:off x="684741" y="2991041"/>
            <a:ext cx="3872655" cy="1394414"/>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Think of a difference between life now and when you were younger</a:t>
            </a:r>
          </a:p>
        </p:txBody>
      </p:sp>
      <p:sp>
        <p:nvSpPr>
          <p:cNvPr id="7" name="Rectangle: Rounded Corners 6">
            <a:extLst>
              <a:ext uri="{FF2B5EF4-FFF2-40B4-BE49-F238E27FC236}">
                <a16:creationId xmlns:a16="http://schemas.microsoft.com/office/drawing/2014/main" id="{108FCE12-8190-4D90-AC67-E192F556118F}"/>
              </a:ext>
            </a:extLst>
          </p:cNvPr>
          <p:cNvSpPr/>
          <p:nvPr/>
        </p:nvSpPr>
        <p:spPr>
          <a:xfrm>
            <a:off x="7634604" y="2991041"/>
            <a:ext cx="3872655" cy="1394415"/>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Can teachers/staff name a job from now that was not around 10 years ago?</a:t>
            </a:r>
          </a:p>
        </p:txBody>
      </p:sp>
      <p:pic>
        <p:nvPicPr>
          <p:cNvPr id="1026" name="Picture 2" descr="Image of lady wearing a purple top thinking about something with a thought bubble coming out of the top of her head.">
            <a:extLst>
              <a:ext uri="{FF2B5EF4-FFF2-40B4-BE49-F238E27FC236}">
                <a16:creationId xmlns:a16="http://schemas.microsoft.com/office/drawing/2014/main" id="{06F73DA1-AD8E-407C-9A8B-F48E79063B4C}"/>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7396" y="1925647"/>
            <a:ext cx="3077208" cy="352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254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992864" y="761935"/>
            <a:ext cx="9961581" cy="3631763"/>
          </a:xfrm>
          <a:prstGeom prst="rect">
            <a:avLst/>
          </a:prstGeom>
          <a:noFill/>
        </p:spPr>
        <p:txBody>
          <a:bodyPr wrap="square" rtlCol="0">
            <a:spAutoFit/>
          </a:bodyPr>
          <a:lstStyle/>
          <a:p>
            <a:pPr lvl="0" algn="ctr">
              <a:defRPr/>
            </a:pPr>
            <a:r>
              <a:rPr lang="en-GB" sz="6000" b="1" kern="0" spc="-120" dirty="0">
                <a:solidFill>
                  <a:prstClr val="white"/>
                </a:solidFill>
                <a:latin typeface="Arial" panose="020B0604020202020204" pitchFamily="34" charset="0"/>
                <a:cs typeface="Arial" panose="020B0604020202020204" pitchFamily="34" charset="0"/>
              </a:rPr>
              <a:t>Where can you find reliable information about future jobs? </a:t>
            </a: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EF011DAA-99A3-49A2-92A7-AD823BF6FB2E}"/>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MT Lt"/>
              </a:rPr>
              <a:t>Fake news or facts?</a:t>
            </a:r>
          </a:p>
        </p:txBody>
      </p:sp>
    </p:spTree>
    <p:extLst>
      <p:ext uri="{BB962C8B-B14F-4D97-AF65-F5344CB8AC3E}">
        <p14:creationId xmlns:p14="http://schemas.microsoft.com/office/powerpoint/2010/main" val="56452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e9ee432-0e1b-47be-908a-5d8697065c1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99EC0106CD24C9E494FE677B99E76" ma:contentTypeVersion="12" ma:contentTypeDescription="Create a new document." ma:contentTypeScope="" ma:versionID="7d27de631b135d17277fd3e00c879fa1">
  <xsd:schema xmlns:xsd="http://www.w3.org/2001/XMLSchema" xmlns:xs="http://www.w3.org/2001/XMLSchema" xmlns:p="http://schemas.microsoft.com/office/2006/metadata/properties" xmlns:ns2="21ede475-8dd6-476c-9b3d-8a2310c3645b" xmlns:ns3="ce9ee432-0e1b-47be-908a-5d8697065c14" targetNamespace="http://schemas.microsoft.com/office/2006/metadata/properties" ma:root="true" ma:fieldsID="e1eea30642e6687358e877b4693c6e2b" ns2:_="" ns3:_="">
    <xsd:import namespace="21ede475-8dd6-476c-9b3d-8a2310c3645b"/>
    <xsd:import namespace="ce9ee432-0e1b-47be-908a-5d8697065c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de475-8dd6-476c-9b3d-8a2310c36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ee432-0e1b-47be-908a-5d8697065c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ACB49D-F4C4-4BAA-A3D5-15878D9B1F3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4F1AEE9-8AD5-418B-911A-4B0FA554E5A8}"/>
</file>

<file path=customXml/itemProps3.xml><?xml version="1.0" encoding="utf-8"?>
<ds:datastoreItem xmlns:ds="http://schemas.openxmlformats.org/officeDocument/2006/customXml" ds:itemID="{1CDE459A-B9D2-413D-9A99-F1A206E92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4138</TotalTime>
  <Words>2082</Words>
  <Application>Microsoft Office PowerPoint</Application>
  <PresentationFormat>Widescreen</PresentationFormat>
  <Paragraphs>332</Paragraphs>
  <Slides>23</Slides>
  <Notes>23</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23</vt:i4>
      </vt:variant>
    </vt:vector>
  </HeadingPairs>
  <TitlesOfParts>
    <vt:vector size="31" baseType="lpstr">
      <vt:lpstr>Arial</vt:lpstr>
      <vt:lpstr>Arial MT Lt</vt:lpstr>
      <vt:lpstr>Calibri</vt:lpstr>
      <vt:lpstr>Office Theme</vt:lpstr>
      <vt:lpstr>Custom Design</vt:lpstr>
      <vt:lpstr>1_Custom Design</vt:lpstr>
      <vt:lpstr>3_Custom Design</vt:lpstr>
      <vt:lpstr>2_Custom Design</vt:lpstr>
      <vt:lpstr> Jobs of the Future </vt:lpstr>
      <vt:lpstr>Want this resource in another format?</vt:lpstr>
      <vt:lpstr>Help us to help you! </vt:lpstr>
      <vt:lpstr>PowerPoint Presentation</vt:lpstr>
      <vt:lpstr>PowerPoint Presentation</vt:lpstr>
      <vt:lpstr>Employers and job roles move with the times and are ever changing. </vt:lpstr>
      <vt:lpstr>Some jobs didn’t exist 10 years ago</vt:lpstr>
      <vt:lpstr>Activity Try this short activity</vt:lpstr>
      <vt:lpstr>PowerPoint Presentation</vt:lpstr>
      <vt:lpstr>Reliable Source 1 Pearson, Nesta and the Oxford Martin School created the report “Future of Skills Employment in 2030”  </vt:lpstr>
      <vt:lpstr>Activity What skills do you need?</vt:lpstr>
      <vt:lpstr>PowerPoint Presentation</vt:lpstr>
      <vt:lpstr>PowerPoint Presentation</vt:lpstr>
      <vt:lpstr>PowerPoint Presentation</vt:lpstr>
      <vt:lpstr>Spot Light on Digital Skills </vt:lpstr>
      <vt:lpstr>Digital Skills List Digital skills can be split into 3 areas: </vt:lpstr>
      <vt:lpstr>Activity Skills, skills, skills!</vt:lpstr>
      <vt:lpstr>So many skills</vt:lpstr>
      <vt:lpstr>Evidencing Skills </vt:lpstr>
      <vt:lpstr>Follow up Activity</vt:lpstr>
      <vt:lpstr>In Summary</vt:lpstr>
      <vt:lpstr>Don’t forget to complete our survey!</vt:lpstr>
      <vt:lpstr> Jobs of the Future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Pearce</dc:creator>
  <cp:lastModifiedBy>Simon Chapman</cp:lastModifiedBy>
  <cp:revision>538</cp:revision>
  <dcterms:created xsi:type="dcterms:W3CDTF">2019-09-11T07:44:27Z</dcterms:created>
  <dcterms:modified xsi:type="dcterms:W3CDTF">2020-11-09T16:18:53Z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0x010100B2199EC0106CD24C9E494FE677B99E76</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ies>
</file>