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68" r:id="rId6"/>
    <p:sldMasterId id="2147483672" r:id="rId7"/>
  </p:sldMasterIdLst>
  <p:notesMasterIdLst>
    <p:notesMasterId r:id="rId28"/>
  </p:notesMasterIdLst>
  <p:sldIdLst>
    <p:sldId id="257" r:id="rId8"/>
    <p:sldId id="264" r:id="rId9"/>
    <p:sldId id="451" r:id="rId10"/>
    <p:sldId id="258" r:id="rId11"/>
    <p:sldId id="453" r:id="rId12"/>
    <p:sldId id="458" r:id="rId13"/>
    <p:sldId id="460" r:id="rId14"/>
    <p:sldId id="461" r:id="rId15"/>
    <p:sldId id="459" r:id="rId16"/>
    <p:sldId id="466" r:id="rId17"/>
    <p:sldId id="462" r:id="rId18"/>
    <p:sldId id="465" r:id="rId19"/>
    <p:sldId id="467" r:id="rId20"/>
    <p:sldId id="468" r:id="rId21"/>
    <p:sldId id="469" r:id="rId22"/>
    <p:sldId id="470" r:id="rId23"/>
    <p:sldId id="471" r:id="rId24"/>
    <p:sldId id="473" r:id="rId25"/>
    <p:sldId id="476" r:id="rId26"/>
    <p:sldId id="26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A5873"/>
    <a:srgbClr val="A53959"/>
    <a:srgbClr val="6B355A"/>
    <a:srgbClr val="FCB8C5"/>
    <a:srgbClr val="E93752"/>
    <a:srgbClr val="9C5FB5"/>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B0376B-21D5-420D-8B5E-20DE8594500C}" v="39" dt="2020-04-22T12:39:47.5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75" autoAdjust="0"/>
    <p:restoredTop sz="94660"/>
  </p:normalViewPr>
  <p:slideViewPr>
    <p:cSldViewPr snapToGrid="0">
      <p:cViewPr varScale="1">
        <p:scale>
          <a:sx n="69" d="100"/>
          <a:sy n="69" d="100"/>
        </p:scale>
        <p:origin x="62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70967D-F207-4652-9448-5BB8DAE81DAF}" type="datetimeFigureOut">
              <a:rPr lang="en-GB" smtClean="0"/>
              <a:t>28/07/2022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37C9D1-CDB2-4F96-A64D-1F58BFE53F84}" type="slidenum">
              <a:rPr lang="en-GB" smtClean="0"/>
              <a:t>‹#›</a:t>
            </a:fld>
            <a:endParaRPr lang="en-GB"/>
          </a:p>
        </p:txBody>
      </p:sp>
    </p:spTree>
    <p:extLst>
      <p:ext uri="{BB962C8B-B14F-4D97-AF65-F5344CB8AC3E}">
        <p14:creationId xmlns:p14="http://schemas.microsoft.com/office/powerpoint/2010/main" val="2666279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listening.  Please visit our website for more useful links and resources.  If you have a question you can contact us via our Twitter handle.  Please click on ‘Tell us what you think’ to answer a short survey. The information you give will help us to support students and develop more resources.</a:t>
            </a:r>
          </a:p>
        </p:txBody>
      </p:sp>
      <p:sp>
        <p:nvSpPr>
          <p:cNvPr id="4" name="Slide Number Placeholder 3"/>
          <p:cNvSpPr>
            <a:spLocks noGrp="1"/>
          </p:cNvSpPr>
          <p:nvPr>
            <p:ph type="sldNum" sz="quarter" idx="5"/>
          </p:nvPr>
        </p:nvSpPr>
        <p:spPr/>
        <p:txBody>
          <a:bodyPr/>
          <a:lstStyle/>
          <a:p>
            <a:fld id="{6587CC65-1F46-4EB8-856E-D07FEEDE49BE}" type="slidenum">
              <a:rPr lang="en-GB" smtClean="0"/>
              <a:t>19</a:t>
            </a:fld>
            <a:endParaRPr lang="en-GB"/>
          </a:p>
        </p:txBody>
      </p:sp>
    </p:spTree>
    <p:extLst>
      <p:ext uri="{BB962C8B-B14F-4D97-AF65-F5344CB8AC3E}">
        <p14:creationId xmlns:p14="http://schemas.microsoft.com/office/powerpoint/2010/main" val="2941021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7B3A0CD-EA1B-4366-9D69-A8521BBF4A2C}"/>
              </a:ext>
            </a:extLst>
          </p:cNvPr>
          <p:cNvSpPr>
            <a:spLocks noGrp="1"/>
          </p:cNvSpPr>
          <p:nvPr>
            <p:ph type="title"/>
          </p:nvPr>
        </p:nvSpPr>
        <p:spPr>
          <a:xfrm>
            <a:off x="660919" y="4097370"/>
            <a:ext cx="10515600" cy="1325563"/>
          </a:xfrm>
          <a:prstGeom prst="rect">
            <a:avLst/>
          </a:prstGeom>
        </p:spPr>
        <p:txBody>
          <a:bodyPr/>
          <a:lstStyle>
            <a:lvl1pPr>
              <a:defRPr sz="5000" b="1"/>
            </a:lvl1pPr>
          </a:lstStyle>
          <a:p>
            <a:r>
              <a:rPr lang="en-US"/>
              <a:t>Click to edit Master title style</a:t>
            </a:r>
            <a:endParaRPr lang="en-GB"/>
          </a:p>
        </p:txBody>
      </p:sp>
    </p:spTree>
    <p:extLst>
      <p:ext uri="{BB962C8B-B14F-4D97-AF65-F5344CB8AC3E}">
        <p14:creationId xmlns:p14="http://schemas.microsoft.com/office/powerpoint/2010/main" val="450096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29C4ADA-FDBB-4660-A068-990C45311629}"/>
              </a:ext>
            </a:extLst>
          </p:cNvPr>
          <p:cNvSpPr>
            <a:spLocks noGrp="1"/>
          </p:cNvSpPr>
          <p:nvPr>
            <p:ph type="title"/>
          </p:nvPr>
        </p:nvSpPr>
        <p:spPr>
          <a:xfrm>
            <a:off x="838200" y="365125"/>
            <a:ext cx="10515600" cy="1325563"/>
          </a:xfrm>
          <a:prstGeom prst="rect">
            <a:avLst/>
          </a:prstGeom>
        </p:spPr>
        <p:txBody>
          <a:bodyPr/>
          <a:lstStyle>
            <a:lvl1pPr>
              <a:defRPr sz="5000" b="1"/>
            </a:lvl1pPr>
          </a:lstStyle>
          <a:p>
            <a:r>
              <a:rPr lang="en-US"/>
              <a:t>Click to edit Master title style</a:t>
            </a:r>
            <a:endParaRPr lang="en-GB"/>
          </a:p>
        </p:txBody>
      </p:sp>
      <p:sp>
        <p:nvSpPr>
          <p:cNvPr id="9" name="Text Placeholder 8">
            <a:extLst>
              <a:ext uri="{FF2B5EF4-FFF2-40B4-BE49-F238E27FC236}">
                <a16:creationId xmlns:a16="http://schemas.microsoft.com/office/drawing/2014/main" id="{B4010133-EE09-4484-83F8-599A6C332357}"/>
              </a:ext>
            </a:extLst>
          </p:cNvPr>
          <p:cNvSpPr>
            <a:spLocks noGrp="1"/>
          </p:cNvSpPr>
          <p:nvPr>
            <p:ph type="body" sz="quarter" idx="10"/>
          </p:nvPr>
        </p:nvSpPr>
        <p:spPr>
          <a:xfrm>
            <a:off x="838200" y="1857375"/>
            <a:ext cx="10515600" cy="4002088"/>
          </a:xfrm>
          <a:prstGeom prst="rect">
            <a:avLst/>
          </a:prstGeom>
        </p:spPr>
        <p:txBody>
          <a:bodyPr/>
          <a:lstStyle>
            <a:lvl1pPr>
              <a:defRPr sz="2400" b="1">
                <a:solidFill>
                  <a:srgbClr val="8A5873"/>
                </a:solidFill>
              </a:defRPr>
            </a:lvl1pPr>
            <a:lvl2pPr>
              <a:defRPr sz="2400" b="1">
                <a:solidFill>
                  <a:srgbClr val="8A5873"/>
                </a:solidFill>
              </a:defRPr>
            </a:lvl2pPr>
            <a:lvl3pPr>
              <a:defRPr sz="2400" b="1">
                <a:solidFill>
                  <a:srgbClr val="8A5873"/>
                </a:solidFill>
              </a:defRPr>
            </a:lvl3pPr>
            <a:lvl4pPr>
              <a:defRPr sz="2400" b="1">
                <a:solidFill>
                  <a:srgbClr val="8A5873"/>
                </a:solidFill>
              </a:defRPr>
            </a:lvl4pPr>
            <a:lvl5pPr>
              <a:defRPr sz="2400" b="1">
                <a:solidFill>
                  <a:srgbClr val="8A5873"/>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02813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531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8A5873"/>
        </a:solid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926F3361-9F1F-40D9-BA07-D9F16844BA27}"/>
              </a:ext>
            </a:extLst>
          </p:cNvPr>
          <p:cNvSpPr>
            <a:spLocks noGrp="1"/>
          </p:cNvSpPr>
          <p:nvPr>
            <p:ph type="body" sz="quarter" idx="10"/>
          </p:nvPr>
        </p:nvSpPr>
        <p:spPr>
          <a:xfrm>
            <a:off x="784225" y="1790700"/>
            <a:ext cx="10636250" cy="4124908"/>
          </a:xfrm>
          <a:prstGeom prst="rect">
            <a:avLst/>
          </a:prstGeom>
        </p:spPr>
        <p:txBody>
          <a:bodyPr/>
          <a:lstStyle>
            <a:lvl1pPr>
              <a:defRPr sz="2400" b="1">
                <a:solidFill>
                  <a:schemeClr val="bg1"/>
                </a:solidFill>
                <a:latin typeface="+mn-lt"/>
              </a:defRPr>
            </a:lvl1pPr>
            <a:lvl2pPr>
              <a:defRPr sz="2400" b="1">
                <a:solidFill>
                  <a:schemeClr val="bg1"/>
                </a:solidFill>
                <a:latin typeface="+mn-lt"/>
              </a:defRPr>
            </a:lvl2pPr>
            <a:lvl3pPr>
              <a:defRPr sz="2400" b="1">
                <a:solidFill>
                  <a:schemeClr val="bg1"/>
                </a:solidFill>
                <a:latin typeface="+mn-lt"/>
              </a:defRPr>
            </a:lvl3pPr>
            <a:lvl4pPr>
              <a:defRPr sz="2400" b="1">
                <a:solidFill>
                  <a:schemeClr val="bg1"/>
                </a:solidFill>
                <a:latin typeface="+mn-lt"/>
              </a:defRPr>
            </a:lvl4pPr>
            <a:lvl5pPr>
              <a:defRPr sz="2400" b="1">
                <a:solidFill>
                  <a:schemeClr val="bg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1">
            <a:extLst>
              <a:ext uri="{FF2B5EF4-FFF2-40B4-BE49-F238E27FC236}">
                <a16:creationId xmlns:a16="http://schemas.microsoft.com/office/drawing/2014/main" id="{F1874924-807A-4A0E-8E01-08BF20E8FECC}"/>
              </a:ext>
            </a:extLst>
          </p:cNvPr>
          <p:cNvSpPr>
            <a:spLocks noGrp="1"/>
          </p:cNvSpPr>
          <p:nvPr>
            <p:ph type="title"/>
          </p:nvPr>
        </p:nvSpPr>
        <p:spPr>
          <a:xfrm>
            <a:off x="784225" y="365125"/>
            <a:ext cx="10636250" cy="1325563"/>
          </a:xfrm>
          <a:prstGeom prst="rect">
            <a:avLst/>
          </a:prstGeom>
        </p:spPr>
        <p:txBody>
          <a:bodyPr/>
          <a:lstStyle>
            <a:lvl1pPr>
              <a:defRPr sz="5000"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164051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8A5873"/>
        </a:soli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E6471FA7-3818-41E3-B76E-BB9FF839682D}"/>
              </a:ext>
            </a:extLst>
          </p:cNvPr>
          <p:cNvSpPr>
            <a:spLocks noGrp="1"/>
          </p:cNvSpPr>
          <p:nvPr>
            <p:ph type="body" sz="quarter" idx="10"/>
          </p:nvPr>
        </p:nvSpPr>
        <p:spPr>
          <a:xfrm>
            <a:off x="784225" y="1790700"/>
            <a:ext cx="10636250" cy="2398713"/>
          </a:xfrm>
          <a:prstGeom prst="rect">
            <a:avLst/>
          </a:prstGeom>
        </p:spPr>
        <p:txBody>
          <a:bodyPr/>
          <a:lstStyle>
            <a:lvl1pPr>
              <a:defRPr sz="2400" b="1">
                <a:solidFill>
                  <a:schemeClr val="bg1"/>
                </a:solidFill>
                <a:latin typeface="+mn-lt"/>
              </a:defRPr>
            </a:lvl1pPr>
            <a:lvl2pPr>
              <a:defRPr sz="2400" b="1">
                <a:solidFill>
                  <a:schemeClr val="bg1"/>
                </a:solidFill>
                <a:latin typeface="+mn-lt"/>
              </a:defRPr>
            </a:lvl2pPr>
            <a:lvl3pPr>
              <a:defRPr sz="2400" b="1">
                <a:solidFill>
                  <a:schemeClr val="bg1"/>
                </a:solidFill>
                <a:latin typeface="+mn-lt"/>
              </a:defRPr>
            </a:lvl3pPr>
            <a:lvl4pPr>
              <a:defRPr sz="2400" b="1">
                <a:solidFill>
                  <a:schemeClr val="bg1"/>
                </a:solidFill>
                <a:latin typeface="+mn-lt"/>
              </a:defRPr>
            </a:lvl4pPr>
            <a:lvl5pPr>
              <a:defRPr sz="2400" b="1">
                <a:solidFill>
                  <a:schemeClr val="bg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itle 11">
            <a:extLst>
              <a:ext uri="{FF2B5EF4-FFF2-40B4-BE49-F238E27FC236}">
                <a16:creationId xmlns:a16="http://schemas.microsoft.com/office/drawing/2014/main" id="{513A2BAB-820F-4BD6-89A5-5CD699043830}"/>
              </a:ext>
            </a:extLst>
          </p:cNvPr>
          <p:cNvSpPr>
            <a:spLocks noGrp="1"/>
          </p:cNvSpPr>
          <p:nvPr>
            <p:ph type="title"/>
          </p:nvPr>
        </p:nvSpPr>
        <p:spPr>
          <a:xfrm>
            <a:off x="784225" y="365125"/>
            <a:ext cx="10636250" cy="1325563"/>
          </a:xfrm>
          <a:prstGeom prst="rect">
            <a:avLst/>
          </a:prstGeom>
        </p:spPr>
        <p:txBody>
          <a:bodyPr/>
          <a:lstStyle>
            <a:lvl1pPr>
              <a:defRPr sz="5000"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8910965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5.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69649C6-EC0C-4833-89A0-8A43444F39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9705" y="953609"/>
            <a:ext cx="3073230" cy="2604238"/>
          </a:xfrm>
          <a:prstGeom prst="rect">
            <a:avLst/>
          </a:prstGeom>
        </p:spPr>
      </p:pic>
      <p:pic>
        <p:nvPicPr>
          <p:cNvPr id="14" name="Picture 13">
            <a:extLst>
              <a:ext uri="{FF2B5EF4-FFF2-40B4-BE49-F238E27FC236}">
                <a16:creationId xmlns:a16="http://schemas.microsoft.com/office/drawing/2014/main" id="{E495AD1C-2332-4996-9711-6EDAAB7713C2}"/>
              </a:ext>
            </a:extLst>
          </p:cNvPr>
          <p:cNvPicPr>
            <a:picLocks noChangeAspect="1"/>
          </p:cNvPicPr>
          <p:nvPr userDrawn="1"/>
        </p:nvPicPr>
        <p:blipFill>
          <a:blip r:embed="rId4"/>
          <a:stretch>
            <a:fillRect/>
          </a:stretch>
        </p:blipFill>
        <p:spPr>
          <a:xfrm>
            <a:off x="4676900" y="948490"/>
            <a:ext cx="6816179" cy="4901266"/>
          </a:xfrm>
          <a:prstGeom prst="rect">
            <a:avLst/>
          </a:prstGeom>
        </p:spPr>
      </p:pic>
      <p:pic>
        <p:nvPicPr>
          <p:cNvPr id="2" name="Picture 1">
            <a:extLst>
              <a:ext uri="{FF2B5EF4-FFF2-40B4-BE49-F238E27FC236}">
                <a16:creationId xmlns:a16="http://schemas.microsoft.com/office/drawing/2014/main" id="{FB1239FB-C71E-4FF0-9EA6-1A4A43AEFCB4}"/>
              </a:ext>
            </a:extLst>
          </p:cNvPr>
          <p:cNvPicPr>
            <a:picLocks noChangeAspect="1"/>
          </p:cNvPicPr>
          <p:nvPr userDrawn="1"/>
        </p:nvPicPr>
        <p:blipFill>
          <a:blip r:embed="rId5"/>
          <a:stretch>
            <a:fillRect/>
          </a:stretch>
        </p:blipFill>
        <p:spPr>
          <a:xfrm>
            <a:off x="6892119" y="6318913"/>
            <a:ext cx="4600960" cy="416258"/>
          </a:xfrm>
          <a:prstGeom prst="rect">
            <a:avLst/>
          </a:prstGeom>
        </p:spPr>
      </p:pic>
    </p:spTree>
    <p:extLst>
      <p:ext uri="{BB962C8B-B14F-4D97-AF65-F5344CB8AC3E}">
        <p14:creationId xmlns:p14="http://schemas.microsoft.com/office/powerpoint/2010/main" val="2563975209"/>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4A8A67-955A-44F8-B433-5592ACA453AF}"/>
              </a:ext>
            </a:extLst>
          </p:cNvPr>
          <p:cNvPicPr>
            <a:picLocks noChangeAspect="1"/>
          </p:cNvPicPr>
          <p:nvPr userDrawn="1"/>
        </p:nvPicPr>
        <p:blipFill>
          <a:blip r:embed="rId4"/>
          <a:stretch>
            <a:fillRect/>
          </a:stretch>
        </p:blipFill>
        <p:spPr>
          <a:xfrm>
            <a:off x="6892119" y="6318913"/>
            <a:ext cx="4600960" cy="416258"/>
          </a:xfrm>
          <a:prstGeom prst="rect">
            <a:avLst/>
          </a:prstGeom>
        </p:spPr>
      </p:pic>
    </p:spTree>
    <p:extLst>
      <p:ext uri="{BB962C8B-B14F-4D97-AF65-F5344CB8AC3E}">
        <p14:creationId xmlns:p14="http://schemas.microsoft.com/office/powerpoint/2010/main" val="4046601478"/>
      </p:ext>
    </p:extLst>
  </p:cSld>
  <p:clrMap bg1="lt1" tx1="dk1" bg2="lt2" tx2="dk2" accent1="accent1" accent2="accent2" accent3="accent3" accent4="accent4" accent5="accent5" accent6="accent6" hlink="hlink" folHlink="folHlink"/>
  <p:sldLayoutIdLst>
    <p:sldLayoutId id="2147483662" r:id="rId1"/>
    <p:sldLayoutId id="214748366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8A587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4758B0-1A83-4467-AF53-6901573133EB}"/>
              </a:ext>
            </a:extLst>
          </p:cNvPr>
          <p:cNvPicPr>
            <a:picLocks noChangeAspect="1"/>
          </p:cNvPicPr>
          <p:nvPr userDrawn="1"/>
        </p:nvPicPr>
        <p:blipFill>
          <a:blip r:embed="rId3"/>
          <a:stretch>
            <a:fillRect/>
          </a:stretch>
        </p:blipFill>
        <p:spPr>
          <a:xfrm>
            <a:off x="6892119" y="6318913"/>
            <a:ext cx="4600960" cy="416258"/>
          </a:xfrm>
          <a:prstGeom prst="rect">
            <a:avLst/>
          </a:prstGeom>
        </p:spPr>
      </p:pic>
    </p:spTree>
    <p:extLst>
      <p:ext uri="{BB962C8B-B14F-4D97-AF65-F5344CB8AC3E}">
        <p14:creationId xmlns:p14="http://schemas.microsoft.com/office/powerpoint/2010/main" val="3728423558"/>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8A5873"/>
        </a:solidFill>
        <a:effectLst/>
      </p:bgPr>
    </p:bg>
    <p:spTree>
      <p:nvGrpSpPr>
        <p:cNvPr id="1" name=""/>
        <p:cNvGrpSpPr/>
        <p:nvPr/>
      </p:nvGrpSpPr>
      <p:grpSpPr>
        <a:xfrm>
          <a:off x="0" y="0"/>
          <a:ext cx="0" cy="0"/>
          <a:chOff x="0" y="0"/>
          <a:chExt cx="0" cy="0"/>
        </a:xfrm>
      </p:grpSpPr>
      <p:sp>
        <p:nvSpPr>
          <p:cNvPr id="13" name="Text Placeholder 14">
            <a:extLst>
              <a:ext uri="{FF2B5EF4-FFF2-40B4-BE49-F238E27FC236}">
                <a16:creationId xmlns:a16="http://schemas.microsoft.com/office/drawing/2014/main" id="{A35C66BD-DF0B-467C-B18A-A19D8E0EF143}"/>
              </a:ext>
            </a:extLst>
          </p:cNvPr>
          <p:cNvSpPr txBox="1">
            <a:spLocks/>
          </p:cNvSpPr>
          <p:nvPr userDrawn="1"/>
        </p:nvSpPr>
        <p:spPr>
          <a:xfrm>
            <a:off x="6257970" y="4348738"/>
            <a:ext cx="4058124" cy="838404"/>
          </a:xfrm>
          <a:prstGeom prst="rect">
            <a:avLst/>
          </a:prstGeom>
        </p:spPr>
        <p:txBody>
          <a:bodyPr/>
          <a:lstStyle>
            <a:lvl1pPr marL="390525" indent="-390525" algn="l" defTabSz="520700" rtl="0" eaLnBrk="1" fontAlgn="base" hangingPunct="1">
              <a:spcBef>
                <a:spcPct val="20000"/>
              </a:spcBef>
              <a:spcAft>
                <a:spcPct val="0"/>
              </a:spcAft>
              <a:buFont typeface="Arial" panose="020B0604020202020204" pitchFamily="34" charset="0"/>
              <a:buChar char="•"/>
              <a:defRPr sz="3200" kern="1200">
                <a:solidFill>
                  <a:schemeClr val="tx1"/>
                </a:solidFill>
                <a:latin typeface="Arial MT Lt"/>
                <a:ea typeface="MS PGothic" panose="020B0600070205080204" pitchFamily="34" charset="-128"/>
                <a:cs typeface="Arial MT Lt"/>
              </a:defRPr>
            </a:lvl1pPr>
            <a:lvl2pPr marL="846138" indent="-325438" algn="l" defTabSz="5207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Arial MT Lt"/>
                <a:cs typeface="Arial MT Lt"/>
              </a:defRPr>
            </a:lvl2pPr>
            <a:lvl3pPr marL="1303338" indent="-260350" algn="l" defTabSz="520700" rtl="0" eaLnBrk="1" fontAlgn="base" hangingPunct="1">
              <a:spcBef>
                <a:spcPct val="20000"/>
              </a:spcBef>
              <a:spcAft>
                <a:spcPct val="0"/>
              </a:spcAft>
              <a:buFont typeface="Arial" panose="020B0604020202020204" pitchFamily="34" charset="0"/>
              <a:buChar char="•"/>
              <a:defRPr sz="2700" kern="1200">
                <a:solidFill>
                  <a:schemeClr val="tx1"/>
                </a:solidFill>
                <a:latin typeface="+mn-lt"/>
                <a:ea typeface="Arial MT Lt"/>
                <a:cs typeface="Arial MT Lt"/>
              </a:defRPr>
            </a:lvl3pPr>
            <a:lvl4pPr marL="1824038" indent="-260350" algn="l" defTabSz="520700" rtl="0" eaLnBrk="1" fontAlgn="base" hangingPunct="1">
              <a:spcBef>
                <a:spcPct val="20000"/>
              </a:spcBef>
              <a:spcAft>
                <a:spcPct val="0"/>
              </a:spcAft>
              <a:buFont typeface="Arial" panose="020B0604020202020204" pitchFamily="34" charset="0"/>
              <a:buChar char="–"/>
              <a:defRPr sz="2300" kern="1200">
                <a:solidFill>
                  <a:schemeClr val="tx1"/>
                </a:solidFill>
                <a:latin typeface="+mn-lt"/>
                <a:ea typeface="Arial MT Lt"/>
                <a:cs typeface="Arial MT Lt"/>
              </a:defRPr>
            </a:lvl4pPr>
            <a:lvl5pPr marL="2346325" indent="-260350" algn="l" defTabSz="520700" rtl="0" eaLnBrk="1" fontAlgn="base" hangingPunct="1">
              <a:spcBef>
                <a:spcPct val="20000"/>
              </a:spcBef>
              <a:spcAft>
                <a:spcPct val="0"/>
              </a:spcAft>
              <a:buFont typeface="Arial" panose="020B0604020202020204" pitchFamily="34" charset="0"/>
              <a:buChar char="»"/>
              <a:defRPr sz="2300" kern="1200">
                <a:solidFill>
                  <a:schemeClr val="tx1"/>
                </a:solidFill>
                <a:latin typeface="+mn-lt"/>
                <a:ea typeface="Arial MT Lt"/>
                <a:cs typeface="Arial MT Lt"/>
              </a:defRPr>
            </a:lvl5pPr>
            <a:lvl6pPr marL="2867901" indent="-260718" algn="l" defTabSz="521437" rtl="0" eaLnBrk="1" latinLnBrk="0" hangingPunct="1">
              <a:spcBef>
                <a:spcPct val="20000"/>
              </a:spcBef>
              <a:buFont typeface="Arial"/>
              <a:buChar char="•"/>
              <a:defRPr sz="2300" kern="1200">
                <a:solidFill>
                  <a:schemeClr val="tx1"/>
                </a:solidFill>
                <a:latin typeface="+mn-lt"/>
                <a:ea typeface="+mn-ea"/>
                <a:cs typeface="+mn-cs"/>
              </a:defRPr>
            </a:lvl6pPr>
            <a:lvl7pPr marL="3389338" indent="-260718" algn="l" defTabSz="521437" rtl="0" eaLnBrk="1" latinLnBrk="0" hangingPunct="1">
              <a:spcBef>
                <a:spcPct val="20000"/>
              </a:spcBef>
              <a:buFont typeface="Arial"/>
              <a:buChar char="•"/>
              <a:defRPr sz="2300" kern="1200">
                <a:solidFill>
                  <a:schemeClr val="tx1"/>
                </a:solidFill>
                <a:latin typeface="+mn-lt"/>
                <a:ea typeface="+mn-ea"/>
                <a:cs typeface="+mn-cs"/>
              </a:defRPr>
            </a:lvl7pPr>
            <a:lvl8pPr marL="3910775" indent="-260718" algn="l" defTabSz="521437" rtl="0" eaLnBrk="1" latinLnBrk="0" hangingPunct="1">
              <a:spcBef>
                <a:spcPct val="20000"/>
              </a:spcBef>
              <a:buFont typeface="Arial"/>
              <a:buChar char="•"/>
              <a:defRPr sz="2300" kern="1200">
                <a:solidFill>
                  <a:schemeClr val="tx1"/>
                </a:solidFill>
                <a:latin typeface="+mn-lt"/>
                <a:ea typeface="+mn-ea"/>
                <a:cs typeface="+mn-cs"/>
              </a:defRPr>
            </a:lvl8pPr>
            <a:lvl9pPr marL="4432211" indent="-260718" algn="l" defTabSz="521437" rtl="0" eaLnBrk="1" latinLnBrk="0" hangingPunct="1">
              <a:spcBef>
                <a:spcPct val="20000"/>
              </a:spcBef>
              <a:buFont typeface="Arial"/>
              <a:buChar char="•"/>
              <a:defRPr sz="2300" kern="1200">
                <a:solidFill>
                  <a:schemeClr val="tx1"/>
                </a:solidFill>
                <a:latin typeface="+mn-lt"/>
                <a:ea typeface="+mn-ea"/>
                <a:cs typeface="+mn-cs"/>
              </a:defRPr>
            </a:lvl9pPr>
          </a:lstStyle>
          <a:p>
            <a:pPr marL="0" indent="0">
              <a:buFont typeface="Arial" panose="020B0604020202020204" pitchFamily="34" charset="0"/>
              <a:buNone/>
            </a:pPr>
            <a:r>
              <a:rPr lang="en-GB" sz="3200" b="1" dirty="0">
                <a:solidFill>
                  <a:srgbClr val="FFFFFF"/>
                </a:solidFill>
              </a:rPr>
              <a:t>@</a:t>
            </a:r>
            <a:r>
              <a:rPr lang="en-GB" sz="3200" b="1" dirty="0" err="1">
                <a:solidFill>
                  <a:srgbClr val="FFFFFF"/>
                </a:solidFill>
              </a:rPr>
              <a:t>AspireHigherNet</a:t>
            </a:r>
            <a:endParaRPr lang="en-GB" sz="3200" b="1" dirty="0">
              <a:solidFill>
                <a:srgbClr val="FFFFFF"/>
              </a:solidFill>
            </a:endParaRPr>
          </a:p>
        </p:txBody>
      </p:sp>
      <p:pic>
        <p:nvPicPr>
          <p:cNvPr id="14" name="Picture 13">
            <a:extLst>
              <a:ext uri="{FF2B5EF4-FFF2-40B4-BE49-F238E27FC236}">
                <a16:creationId xmlns:a16="http://schemas.microsoft.com/office/drawing/2014/main" id="{8B4E578E-234A-4E9C-B30D-FAB9A1425FC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2466" y="3614854"/>
            <a:ext cx="1886988" cy="1886988"/>
          </a:xfrm>
          <a:prstGeom prst="rect">
            <a:avLst/>
          </a:prstGeom>
        </p:spPr>
      </p:pic>
      <p:pic>
        <p:nvPicPr>
          <p:cNvPr id="5" name="Picture 4">
            <a:extLst>
              <a:ext uri="{FF2B5EF4-FFF2-40B4-BE49-F238E27FC236}">
                <a16:creationId xmlns:a16="http://schemas.microsoft.com/office/drawing/2014/main" id="{6460592C-23F3-40D1-A5D6-462863BB8026}"/>
              </a:ext>
            </a:extLst>
          </p:cNvPr>
          <p:cNvPicPr>
            <a:picLocks noChangeAspect="1"/>
          </p:cNvPicPr>
          <p:nvPr userDrawn="1"/>
        </p:nvPicPr>
        <p:blipFill>
          <a:blip r:embed="rId4"/>
          <a:stretch>
            <a:fillRect/>
          </a:stretch>
        </p:blipFill>
        <p:spPr>
          <a:xfrm>
            <a:off x="6892119" y="6318913"/>
            <a:ext cx="4600960" cy="416258"/>
          </a:xfrm>
          <a:prstGeom prst="rect">
            <a:avLst/>
          </a:prstGeom>
        </p:spPr>
      </p:pic>
    </p:spTree>
    <p:extLst>
      <p:ext uri="{BB962C8B-B14F-4D97-AF65-F5344CB8AC3E}">
        <p14:creationId xmlns:p14="http://schemas.microsoft.com/office/powerpoint/2010/main" val="2559185053"/>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hyperlink" Target="https://aspire-higher.co.uk/"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forms.office.com/Pages/ResponsePage.aspx?id=3NszMWQ82kumanUURaGSdTYVsa3l5sxGvzZiMcMDZRFUQko3RlRQQjVQVVlZRzhENEQ5U1YwOExMQi4u" TargetMode="External"/><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hyperlink" Target="https://www.viacharacter.org/survey/account/register#youth"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DAB3-C95F-4F20-B38B-A4798143F2AF}"/>
              </a:ext>
            </a:extLst>
          </p:cNvPr>
          <p:cNvSpPr>
            <a:spLocks noGrp="1"/>
          </p:cNvSpPr>
          <p:nvPr>
            <p:ph type="title"/>
          </p:nvPr>
        </p:nvSpPr>
        <p:spPr>
          <a:xfrm>
            <a:off x="134446" y="4143552"/>
            <a:ext cx="10515600" cy="1325563"/>
          </a:xfrm>
        </p:spPr>
        <p:txBody>
          <a:bodyPr/>
          <a:lstStyle/>
          <a:p>
            <a:r>
              <a:rPr lang="en-GB" dirty="0"/>
              <a:t>Resilience for Students </a:t>
            </a:r>
            <a:br>
              <a:rPr lang="en-GB" dirty="0"/>
            </a:br>
            <a:r>
              <a:rPr lang="en-GB" dirty="0"/>
              <a:t>DNA –V Approach</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2654" y="6061364"/>
            <a:ext cx="406400" cy="406400"/>
          </a:xfrm>
          <a:prstGeom prst="rect">
            <a:avLst/>
          </a:prstGeom>
        </p:spPr>
      </p:pic>
    </p:spTree>
    <p:extLst>
      <p:ext uri="{BB962C8B-B14F-4D97-AF65-F5344CB8AC3E}">
        <p14:creationId xmlns:p14="http://schemas.microsoft.com/office/powerpoint/2010/main" val="2266487152"/>
      </p:ext>
    </p:extLst>
  </p:cSld>
  <p:clrMapOvr>
    <a:masterClrMapping/>
  </p:clrMapOvr>
  <mc:AlternateContent xmlns:mc="http://schemas.openxmlformats.org/markup-compatibility/2006" xmlns:p14="http://schemas.microsoft.com/office/powerpoint/2010/main">
    <mc:Choice Requires="p14">
      <p:transition spd="slow" p14:dur="2000" advTm="9345"/>
    </mc:Choice>
    <mc:Fallback xmlns="">
      <p:transition spd="slow" advTm="9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5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57" objId="5"/>
        <p14:stopEvt time="8640"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3561" y="2167162"/>
            <a:ext cx="10695708" cy="3785652"/>
          </a:xfrm>
          <a:prstGeom prst="rect">
            <a:avLst/>
          </a:prstGeom>
        </p:spPr>
        <p:txBody>
          <a:bodyPr wrap="square">
            <a:spAutoFit/>
          </a:bodyPr>
          <a:lstStyle/>
          <a:p>
            <a:pPr marL="342900" indent="-342900">
              <a:spcAft>
                <a:spcPts val="0"/>
              </a:spcAft>
              <a:buFont typeface="+mj-lt"/>
              <a:buAutoNum type="arabicPeriod"/>
            </a:pPr>
            <a:r>
              <a:rPr lang="en-GB" sz="2000" dirty="0">
                <a:solidFill>
                  <a:srgbClr val="8A5873"/>
                </a:solidFill>
                <a:latin typeface="Arial" panose="020B0604020202020204" pitchFamily="34" charset="0"/>
                <a:ea typeface="Calibri" panose="020F0502020204030204" pitchFamily="34" charset="0"/>
                <a:cs typeface="Arial" panose="020B0604020202020204" pitchFamily="34" charset="0"/>
              </a:rPr>
              <a:t>Roll the dice, move however many steps forward. When you land on the place you need to be on, you must decide to keep or throw. </a:t>
            </a:r>
          </a:p>
          <a:p>
            <a:pPr marL="342900" indent="-342900">
              <a:spcAft>
                <a:spcPts val="0"/>
              </a:spcAft>
              <a:buFont typeface="+mj-lt"/>
              <a:buAutoNum type="arabicPeriod"/>
            </a:pPr>
            <a:endParaRPr lang="en-GB" sz="2000" dirty="0">
              <a:solidFill>
                <a:srgbClr val="8A5873"/>
              </a:solidFill>
              <a:latin typeface="Arial" panose="020B0604020202020204" pitchFamily="34" charset="0"/>
              <a:ea typeface="Calibri" panose="020F0502020204030204" pitchFamily="34" charset="0"/>
              <a:cs typeface="Arial" panose="020B0604020202020204" pitchFamily="34" charset="0"/>
            </a:endParaRPr>
          </a:p>
          <a:p>
            <a:pPr marL="342900" indent="-342900">
              <a:spcAft>
                <a:spcPts val="0"/>
              </a:spcAft>
              <a:buFont typeface="+mj-lt"/>
              <a:buAutoNum type="arabicPeriod"/>
            </a:pPr>
            <a:r>
              <a:rPr lang="en-GB" sz="2000" dirty="0">
                <a:solidFill>
                  <a:srgbClr val="8A5873"/>
                </a:solidFill>
                <a:latin typeface="Arial" panose="020B0604020202020204" pitchFamily="34" charset="0"/>
                <a:ea typeface="Calibri" panose="020F0502020204030204" pitchFamily="34" charset="0"/>
                <a:cs typeface="Arial" panose="020B0604020202020204" pitchFamily="34" charset="0"/>
              </a:rPr>
              <a:t>If you are keeping the comment, then you need to use the DNA - V model to explain why you would want to keep it (it might be handy to have your values written down in front of them for reference), this doesn’t need to be too in depth as when keeping something it is most likely positive. </a:t>
            </a:r>
          </a:p>
          <a:p>
            <a:pPr marL="342900" indent="-342900">
              <a:spcAft>
                <a:spcPts val="0"/>
              </a:spcAft>
              <a:buFont typeface="+mj-lt"/>
              <a:buAutoNum type="arabicPeriod"/>
            </a:pPr>
            <a:endParaRPr lang="en-GB" sz="2000" dirty="0">
              <a:solidFill>
                <a:srgbClr val="8A5873"/>
              </a:solidFill>
              <a:latin typeface="Arial" panose="020B0604020202020204" pitchFamily="34" charset="0"/>
              <a:ea typeface="Calibri" panose="020F0502020204030204" pitchFamily="34" charset="0"/>
              <a:cs typeface="Arial" panose="020B0604020202020204" pitchFamily="34" charset="0"/>
            </a:endParaRPr>
          </a:p>
          <a:p>
            <a:pPr marL="342900" indent="-342900">
              <a:spcAft>
                <a:spcPts val="0"/>
              </a:spcAft>
              <a:buFont typeface="+mj-lt"/>
              <a:buAutoNum type="arabicPeriod"/>
            </a:pPr>
            <a:r>
              <a:rPr lang="en-GB" sz="2000" dirty="0">
                <a:solidFill>
                  <a:srgbClr val="8A5873"/>
                </a:solidFill>
                <a:latin typeface="Arial" panose="020B0604020202020204" pitchFamily="34" charset="0"/>
                <a:ea typeface="Calibri" panose="020F0502020204030204" pitchFamily="34" charset="0"/>
                <a:cs typeface="Arial" panose="020B0604020202020204" pitchFamily="34" charset="0"/>
              </a:rPr>
              <a:t>If you want to throw the comment away, you need to do the same. Notice what would happen if you were to keep this comment, advise yourself what to do with this comment, discover what your options are and explain why it does not fit your values. If the reasoning is valid enough then you may throw the comment away</a:t>
            </a:r>
            <a:r>
              <a:rPr lang="en-GB" sz="2000" dirty="0">
                <a:latin typeface="Arial" panose="020B0604020202020204" pitchFamily="34" charset="0"/>
                <a:ea typeface="Calibri" panose="020F0502020204030204" pitchFamily="34" charset="0"/>
                <a:cs typeface="Arial" panose="020B0604020202020204" pitchFamily="34" charset="0"/>
              </a:rPr>
              <a:t>. </a:t>
            </a:r>
            <a:endParaRPr lang="en-GB"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393561" y="327199"/>
            <a:ext cx="7249420" cy="1569660"/>
          </a:xfrm>
          <a:prstGeom prst="rect">
            <a:avLst/>
          </a:prstGeom>
        </p:spPr>
        <p:txBody>
          <a:bodyPr wrap="none">
            <a:spAutoFit/>
          </a:bodyPr>
          <a:lstStyle/>
          <a:p>
            <a:r>
              <a:rPr lang="en-GB" sz="4800" b="1" spc="-130" dirty="0">
                <a:latin typeface="Arial" panose="020B0604020202020204" pitchFamily="34" charset="0"/>
                <a:cs typeface="Arial" panose="020B0604020202020204" pitchFamily="34" charset="0"/>
              </a:rPr>
              <a:t>Lesson 2: GAME OF LIFE</a:t>
            </a:r>
          </a:p>
          <a:p>
            <a:endParaRPr lang="en-GB" sz="4800" b="1" spc="-130" dirty="0">
              <a:latin typeface="Arial" panose="020B0604020202020204" pitchFamily="34" charset="0"/>
              <a:cs typeface="Arial" panose="020B0604020202020204" pitchFamily="34" charset="0"/>
            </a:endParaRPr>
          </a:p>
        </p:txBody>
      </p:sp>
      <p:sp>
        <p:nvSpPr>
          <p:cNvPr id="4" name="Rectangle 3"/>
          <p:cNvSpPr/>
          <p:nvPr/>
        </p:nvSpPr>
        <p:spPr>
          <a:xfrm>
            <a:off x="393561" y="1443243"/>
            <a:ext cx="1944763" cy="461665"/>
          </a:xfrm>
          <a:prstGeom prst="rect">
            <a:avLst/>
          </a:prstGeom>
        </p:spPr>
        <p:txBody>
          <a:bodyPr wrap="none">
            <a:spAutoFit/>
          </a:bodyPr>
          <a:lstStyle/>
          <a:p>
            <a:r>
              <a:rPr lang="en-GB" sz="2400" b="1" dirty="0">
                <a:solidFill>
                  <a:srgbClr val="8A5873"/>
                </a:solidFill>
              </a:rPr>
              <a:t>Instructions</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7309" y="6223117"/>
            <a:ext cx="406400" cy="406400"/>
          </a:xfrm>
          <a:prstGeom prst="rect">
            <a:avLst/>
          </a:prstGeom>
        </p:spPr>
      </p:pic>
    </p:spTree>
    <p:extLst>
      <p:ext uri="{BB962C8B-B14F-4D97-AF65-F5344CB8AC3E}">
        <p14:creationId xmlns:p14="http://schemas.microsoft.com/office/powerpoint/2010/main" val="1592415569"/>
      </p:ext>
    </p:extLst>
  </p:cSld>
  <p:clrMapOvr>
    <a:masterClrMapping/>
  </p:clrMapOvr>
  <mc:AlternateContent xmlns:mc="http://schemas.openxmlformats.org/markup-compatibility/2006" xmlns:p14="http://schemas.microsoft.com/office/powerpoint/2010/main">
    <mc:Choice Requires="p14">
      <p:transition spd="slow" p14:dur="2000" advTm="61571"/>
    </mc:Choice>
    <mc:Fallback xmlns="">
      <p:transition spd="slow" advTm="61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8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stopEvt time="60974" objId="5"/>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049713" y="2414819"/>
            <a:ext cx="3117706" cy="2335270"/>
          </a:xfrm>
          <a:prstGeom prst="rect">
            <a:avLst/>
          </a:prstGeom>
        </p:spPr>
      </p:pic>
      <p:sp>
        <p:nvSpPr>
          <p:cNvPr id="3" name="Rectangle 2"/>
          <p:cNvSpPr/>
          <p:nvPr/>
        </p:nvSpPr>
        <p:spPr>
          <a:xfrm>
            <a:off x="1243829" y="464187"/>
            <a:ext cx="9724778" cy="1569660"/>
          </a:xfrm>
          <a:prstGeom prst="rect">
            <a:avLst/>
          </a:prstGeom>
        </p:spPr>
        <p:txBody>
          <a:bodyPr wrap="none">
            <a:spAutoFit/>
          </a:bodyPr>
          <a:lstStyle/>
          <a:p>
            <a:r>
              <a:rPr lang="en-GB" sz="4800" b="1" spc="-130" dirty="0">
                <a:latin typeface="Arial" panose="020B0604020202020204" pitchFamily="34" charset="0"/>
                <a:cs typeface="Arial" panose="020B0604020202020204" pitchFamily="34" charset="0"/>
              </a:rPr>
              <a:t>Lesson 2: Design a poster of your </a:t>
            </a:r>
          </a:p>
          <a:p>
            <a:r>
              <a:rPr lang="en-GB" sz="4800" b="1" spc="-130" dirty="0">
                <a:latin typeface="Arial" panose="020B0604020202020204" pitchFamily="34" charset="0"/>
                <a:cs typeface="Arial" panose="020B0604020202020204" pitchFamily="34" charset="0"/>
              </a:rPr>
              <a:t>character strengths </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1793" y="6218381"/>
            <a:ext cx="406400" cy="406400"/>
          </a:xfrm>
          <a:prstGeom prst="rect">
            <a:avLst/>
          </a:prstGeom>
        </p:spPr>
      </p:pic>
    </p:spTree>
    <p:extLst>
      <p:ext uri="{BB962C8B-B14F-4D97-AF65-F5344CB8AC3E}">
        <p14:creationId xmlns:p14="http://schemas.microsoft.com/office/powerpoint/2010/main" val="2996662716"/>
      </p:ext>
    </p:extLst>
  </p:cSld>
  <p:clrMapOvr>
    <a:masterClrMapping/>
  </p:clrMapOvr>
  <mc:AlternateContent xmlns:mc="http://schemas.openxmlformats.org/markup-compatibility/2006" xmlns:p14="http://schemas.microsoft.com/office/powerpoint/2010/main">
    <mc:Choice Requires="p14">
      <p:transition spd="slow" p14:dur="2000" advTm="24317"/>
    </mc:Choice>
    <mc:Fallback xmlns="">
      <p:transition spd="slow" advTm="24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0" objId="6"/>
        <p14:stopEvt time="23439" objId="6"/>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0B35D6-CAB4-4F75-87D8-570023F42089}"/>
              </a:ext>
            </a:extLst>
          </p:cNvPr>
          <p:cNvSpPr>
            <a:spLocks noGrp="1"/>
          </p:cNvSpPr>
          <p:nvPr>
            <p:ph type="body" sz="quarter" idx="10"/>
          </p:nvPr>
        </p:nvSpPr>
        <p:spPr>
          <a:xfrm>
            <a:off x="838200" y="2444516"/>
            <a:ext cx="10515600" cy="4002088"/>
          </a:xfrm>
        </p:spPr>
        <p:txBody>
          <a:bodyPr/>
          <a:lstStyle/>
          <a:p>
            <a:r>
              <a:rPr lang="en-GB" b="0" dirty="0"/>
              <a:t>Would you change this game and have different categories in the game to choose from? Please explain your answer.</a:t>
            </a:r>
          </a:p>
          <a:p>
            <a:pPr marL="0" indent="0">
              <a:buNone/>
            </a:pPr>
            <a:endParaRPr lang="en-GB" b="0" dirty="0"/>
          </a:p>
          <a:p>
            <a:r>
              <a:rPr lang="en-GB" b="0" dirty="0"/>
              <a:t>Bring your answers with you to the next lesson!</a:t>
            </a:r>
          </a:p>
          <a:p>
            <a:endParaRPr lang="en-GB" dirty="0"/>
          </a:p>
          <a:p>
            <a:endParaRPr lang="en-GB" dirty="0"/>
          </a:p>
          <a:p>
            <a:endParaRPr lang="en-GB" dirty="0"/>
          </a:p>
          <a:p>
            <a:endParaRPr lang="en-GB" dirty="0"/>
          </a:p>
          <a:p>
            <a:endParaRPr lang="en-GB" b="0" dirty="0"/>
          </a:p>
          <a:p>
            <a:endParaRPr lang="en-GB" b="0" dirty="0"/>
          </a:p>
        </p:txBody>
      </p:sp>
      <p:sp>
        <p:nvSpPr>
          <p:cNvPr id="4" name="Title 3">
            <a:extLst>
              <a:ext uri="{FF2B5EF4-FFF2-40B4-BE49-F238E27FC236}">
                <a16:creationId xmlns:a16="http://schemas.microsoft.com/office/drawing/2014/main" id="{EDBFE51E-AF0F-4784-9679-B2FE647129B7}"/>
              </a:ext>
            </a:extLst>
          </p:cNvPr>
          <p:cNvSpPr txBox="1">
            <a:spLocks noGrp="1"/>
          </p:cNvSpPr>
          <p:nvPr>
            <p:ph type="title"/>
          </p:nvPr>
        </p:nvSpPr>
        <p:spPr>
          <a:xfrm>
            <a:off x="838200" y="365125"/>
            <a:ext cx="10515600" cy="1477328"/>
          </a:xfrm>
          <a:prstGeom prst="rect">
            <a:avLst/>
          </a:prstGeom>
          <a:noFill/>
        </p:spPr>
        <p:txBody>
          <a:bodyPr wrap="square" rtlCol="0">
            <a:spAutoFit/>
          </a:bodyPr>
          <a:lstStyle/>
          <a:p>
            <a:pPr algn="ctr"/>
            <a:r>
              <a:rPr lang="en-GB" spc="-130" dirty="0">
                <a:latin typeface="Arial" panose="020B0604020202020204" pitchFamily="34" charset="0"/>
                <a:cs typeface="Arial" panose="020B0604020202020204" pitchFamily="34" charset="0"/>
              </a:rPr>
              <a:t>Lesson 2: Homework</a:t>
            </a:r>
            <a:br>
              <a:rPr lang="en-GB" spc="-130" dirty="0">
                <a:latin typeface="Arial" panose="020B0604020202020204" pitchFamily="34" charset="0"/>
                <a:cs typeface="Arial" panose="020B0604020202020204" pitchFamily="34" charset="0"/>
              </a:rPr>
            </a:br>
            <a:r>
              <a:rPr lang="en-GB" spc="-130" dirty="0">
                <a:latin typeface="Arial" panose="020B0604020202020204" pitchFamily="34" charset="0"/>
                <a:cs typeface="Arial" panose="020B0604020202020204" pitchFamily="34" charset="0"/>
              </a:rPr>
              <a:t>Feedback on the Game of Life</a:t>
            </a:r>
            <a:endParaRPr lang="en-GB" sz="5000" b="1" spc="-130" dirty="0">
              <a:latin typeface="Arial" panose="020B0604020202020204" pitchFamily="34" charset="0"/>
              <a:cs typeface="Arial" panose="020B0604020202020204"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 y="5895109"/>
            <a:ext cx="406400" cy="406400"/>
          </a:xfrm>
          <a:prstGeom prst="rect">
            <a:avLst/>
          </a:prstGeom>
        </p:spPr>
      </p:pic>
    </p:spTree>
    <p:extLst>
      <p:ext uri="{BB962C8B-B14F-4D97-AF65-F5344CB8AC3E}">
        <p14:creationId xmlns:p14="http://schemas.microsoft.com/office/powerpoint/2010/main" val="4012475009"/>
      </p:ext>
    </p:extLst>
  </p:cSld>
  <p:clrMapOvr>
    <a:masterClrMapping/>
  </p:clrMapOvr>
  <mc:AlternateContent xmlns:mc="http://schemas.openxmlformats.org/markup-compatibility/2006" xmlns:p14="http://schemas.microsoft.com/office/powerpoint/2010/main">
    <mc:Choice Requires="p14">
      <p:transition spd="slow" p14:dur="2000" advTm="17224"/>
    </mc:Choice>
    <mc:Fallback xmlns="">
      <p:transition spd="slow" advTm="17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16762" objId="2"/>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3A2CD-5B56-475C-B7A7-018CDADF7E68}"/>
              </a:ext>
            </a:extLst>
          </p:cNvPr>
          <p:cNvSpPr>
            <a:spLocks noGrp="1"/>
          </p:cNvSpPr>
          <p:nvPr>
            <p:ph type="title"/>
          </p:nvPr>
        </p:nvSpPr>
        <p:spPr/>
        <p:txBody>
          <a:bodyPr/>
          <a:lstStyle/>
          <a:p>
            <a:r>
              <a:rPr lang="en-GB" dirty="0"/>
              <a:t>Lesson 3 – Studying at home </a:t>
            </a:r>
          </a:p>
        </p:txBody>
      </p:sp>
      <p:sp>
        <p:nvSpPr>
          <p:cNvPr id="3" name="Text Placeholder 2">
            <a:extLst>
              <a:ext uri="{FF2B5EF4-FFF2-40B4-BE49-F238E27FC236}">
                <a16:creationId xmlns:a16="http://schemas.microsoft.com/office/drawing/2014/main" id="{090B35D6-CAB4-4F75-87D8-570023F42089}"/>
              </a:ext>
            </a:extLst>
          </p:cNvPr>
          <p:cNvSpPr>
            <a:spLocks noGrp="1"/>
          </p:cNvSpPr>
          <p:nvPr>
            <p:ph type="body" sz="quarter" idx="10"/>
          </p:nvPr>
        </p:nvSpPr>
        <p:spPr>
          <a:xfrm>
            <a:off x="705396" y="1424044"/>
            <a:ext cx="10515600" cy="4002088"/>
          </a:xfrm>
        </p:spPr>
        <p:txBody>
          <a:bodyPr/>
          <a:lstStyle/>
          <a:p>
            <a:r>
              <a:rPr lang="en-GB" b="0" dirty="0"/>
              <a:t>Today we will be using the DNA-V approach and how this can be used to keep you motivated and calm with your studies. To remind you of what the DNA-V approach is:</a:t>
            </a:r>
          </a:p>
          <a:p>
            <a:pPr marL="0" indent="0">
              <a:buNone/>
            </a:pPr>
            <a:endParaRPr lang="en-GB" dirty="0"/>
          </a:p>
          <a:p>
            <a:pPr marL="0" indent="0">
              <a:buNone/>
            </a:pPr>
            <a:endParaRPr lang="en-GB" b="0" dirty="0">
              <a:solidFill>
                <a:schemeClr val="tx1"/>
              </a:solidFill>
            </a:endParaRPr>
          </a:p>
        </p:txBody>
      </p:sp>
      <p:sp>
        <p:nvSpPr>
          <p:cNvPr id="5" name="Rectangle: Rounded Corners 4">
            <a:extLst>
              <a:ext uri="{FF2B5EF4-FFF2-40B4-BE49-F238E27FC236}">
                <a16:creationId xmlns:a16="http://schemas.microsoft.com/office/drawing/2014/main" id="{6ECC5959-2B68-40A7-BAF9-46EE842BDA4A}"/>
              </a:ext>
            </a:extLst>
          </p:cNvPr>
          <p:cNvSpPr/>
          <p:nvPr/>
        </p:nvSpPr>
        <p:spPr>
          <a:xfrm>
            <a:off x="1326154" y="2858005"/>
            <a:ext cx="3577955" cy="2568127"/>
          </a:xfrm>
          <a:prstGeom prst="roundRect">
            <a:avLst/>
          </a:prstGeom>
          <a:solidFill>
            <a:srgbClr val="8A5873"/>
          </a:solidFill>
          <a:ln>
            <a:solidFill>
              <a:srgbClr val="9C5FB5"/>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2400" b="1" dirty="0" err="1">
                <a:solidFill>
                  <a:schemeClr val="bg1"/>
                </a:solidFill>
              </a:rPr>
              <a:t>Noticer</a:t>
            </a:r>
            <a:r>
              <a:rPr lang="en-GB" sz="2400" b="1" dirty="0">
                <a:solidFill>
                  <a:schemeClr val="bg1"/>
                </a:solidFill>
              </a:rPr>
              <a:t> = </a:t>
            </a:r>
            <a:r>
              <a:rPr lang="en-GB" sz="2400" dirty="0">
                <a:solidFill>
                  <a:schemeClr val="bg1"/>
                </a:solidFill>
              </a:rPr>
              <a:t>what is it you notice inside and around yourself?</a:t>
            </a:r>
          </a:p>
        </p:txBody>
      </p:sp>
      <p:sp>
        <p:nvSpPr>
          <p:cNvPr id="8" name="Rectangle: Rounded Corners 7">
            <a:extLst>
              <a:ext uri="{FF2B5EF4-FFF2-40B4-BE49-F238E27FC236}">
                <a16:creationId xmlns:a16="http://schemas.microsoft.com/office/drawing/2014/main" id="{0EB42360-A8B6-4882-8410-C892DF8AF563}"/>
              </a:ext>
            </a:extLst>
          </p:cNvPr>
          <p:cNvSpPr/>
          <p:nvPr/>
        </p:nvSpPr>
        <p:spPr>
          <a:xfrm>
            <a:off x="6619875" y="2940101"/>
            <a:ext cx="4601121" cy="1405990"/>
          </a:xfrm>
          <a:prstGeom prst="roundRect">
            <a:avLst/>
          </a:prstGeom>
          <a:solidFill>
            <a:srgbClr val="6B355A"/>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r>
              <a:rPr lang="en-GB" sz="2400" b="1">
                <a:solidFill>
                  <a:schemeClr val="bg1"/>
                </a:solidFill>
              </a:rPr>
              <a:t>Advisor =  </a:t>
            </a:r>
            <a:r>
              <a:rPr lang="en-GB" sz="2400">
                <a:solidFill>
                  <a:schemeClr val="bg1"/>
                </a:solidFill>
              </a:rPr>
              <a:t>what</a:t>
            </a:r>
            <a:r>
              <a:rPr lang="en-GB" sz="2400" b="1">
                <a:solidFill>
                  <a:schemeClr val="bg1"/>
                </a:solidFill>
              </a:rPr>
              <a:t> </a:t>
            </a:r>
            <a:r>
              <a:rPr lang="en-GB" sz="2400">
                <a:solidFill>
                  <a:schemeClr val="bg1"/>
                </a:solidFill>
              </a:rPr>
              <a:t>advice are you giving yourself about things that are happening.</a:t>
            </a:r>
            <a:endParaRPr lang="en-GB" sz="2400" dirty="0">
              <a:solidFill>
                <a:schemeClr val="bg1"/>
              </a:solidFill>
            </a:endParaRPr>
          </a:p>
        </p:txBody>
      </p:sp>
      <p:sp>
        <p:nvSpPr>
          <p:cNvPr id="9" name="Rectangle: Rounded Corners 8">
            <a:extLst>
              <a:ext uri="{FF2B5EF4-FFF2-40B4-BE49-F238E27FC236}">
                <a16:creationId xmlns:a16="http://schemas.microsoft.com/office/drawing/2014/main" id="{63DF2C8A-3910-493E-BD1B-763B2A37B9CD}"/>
              </a:ext>
            </a:extLst>
          </p:cNvPr>
          <p:cNvSpPr/>
          <p:nvPr/>
        </p:nvSpPr>
        <p:spPr>
          <a:xfrm>
            <a:off x="6579435" y="4561397"/>
            <a:ext cx="4682002" cy="1389631"/>
          </a:xfrm>
          <a:prstGeom prst="roundRect">
            <a:avLst/>
          </a:prstGeom>
          <a:solidFill>
            <a:srgbClr val="E93752"/>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r>
              <a:rPr lang="en-GB" sz="2400" b="1">
                <a:solidFill>
                  <a:schemeClr val="bg1"/>
                </a:solidFill>
              </a:rPr>
              <a:t>Discoverer</a:t>
            </a:r>
            <a:r>
              <a:rPr lang="en-GB" sz="2400">
                <a:solidFill>
                  <a:schemeClr val="bg1"/>
                </a:solidFill>
              </a:rPr>
              <a:t> = what do I do, test, try and track in the world?</a:t>
            </a:r>
            <a:endParaRPr lang="en-GB" sz="2400" dirty="0">
              <a:solidFill>
                <a:schemeClr val="bg1"/>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5396" y="5951028"/>
            <a:ext cx="406400" cy="406400"/>
          </a:xfrm>
          <a:prstGeom prst="rect">
            <a:avLst/>
          </a:prstGeom>
        </p:spPr>
      </p:pic>
    </p:spTree>
    <p:extLst>
      <p:ext uri="{BB962C8B-B14F-4D97-AF65-F5344CB8AC3E}">
        <p14:creationId xmlns:p14="http://schemas.microsoft.com/office/powerpoint/2010/main" val="3432392947"/>
      </p:ext>
    </p:extLst>
  </p:cSld>
  <p:clrMapOvr>
    <a:masterClrMapping/>
  </p:clrMapOvr>
  <mc:AlternateContent xmlns:mc="http://schemas.openxmlformats.org/markup-compatibility/2006" xmlns:p14="http://schemas.microsoft.com/office/powerpoint/2010/main">
    <mc:Choice Requires="p14">
      <p:transition spd="slow" p14:dur="2000" advTm="36076"/>
    </mc:Choice>
    <mc:Fallback xmlns="">
      <p:transition spd="slow" advTm="36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35566" objId="4"/>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3A2CD-5B56-475C-B7A7-018CDADF7E68}"/>
              </a:ext>
            </a:extLst>
          </p:cNvPr>
          <p:cNvSpPr>
            <a:spLocks noGrp="1"/>
          </p:cNvSpPr>
          <p:nvPr>
            <p:ph type="title"/>
          </p:nvPr>
        </p:nvSpPr>
        <p:spPr/>
        <p:txBody>
          <a:bodyPr/>
          <a:lstStyle/>
          <a:p>
            <a:r>
              <a:rPr lang="en-GB" dirty="0"/>
              <a:t>Lesson 3 – Acting still</a:t>
            </a:r>
          </a:p>
        </p:txBody>
      </p:sp>
      <p:sp>
        <p:nvSpPr>
          <p:cNvPr id="3" name="Text Placeholder 2">
            <a:extLst>
              <a:ext uri="{FF2B5EF4-FFF2-40B4-BE49-F238E27FC236}">
                <a16:creationId xmlns:a16="http://schemas.microsoft.com/office/drawing/2014/main" id="{090B35D6-CAB4-4F75-87D8-570023F42089}"/>
              </a:ext>
            </a:extLst>
          </p:cNvPr>
          <p:cNvSpPr>
            <a:spLocks noGrp="1"/>
          </p:cNvSpPr>
          <p:nvPr>
            <p:ph type="body" sz="quarter" idx="10"/>
          </p:nvPr>
        </p:nvSpPr>
        <p:spPr>
          <a:xfrm>
            <a:off x="705396" y="1424044"/>
            <a:ext cx="10515600" cy="4002088"/>
          </a:xfrm>
        </p:spPr>
        <p:txBody>
          <a:bodyPr/>
          <a:lstStyle/>
          <a:p>
            <a:r>
              <a:rPr lang="en-GB" b="0" dirty="0"/>
              <a:t>Create a still image of yourself of how you feel about studying at home - you can either physically perform this or draw a picture of it.</a:t>
            </a:r>
          </a:p>
          <a:p>
            <a:r>
              <a:rPr lang="en-GB" b="0" dirty="0"/>
              <a:t>Now use the DNA-V approach of your feelings around this.</a:t>
            </a:r>
          </a:p>
          <a:p>
            <a:r>
              <a:rPr lang="en-GB" b="0" dirty="0"/>
              <a:t>Now repeat the still image to show how you feel after completing the DNA-V approach.</a:t>
            </a:r>
          </a:p>
          <a:p>
            <a:endParaRPr lang="en-GB" b="0" dirty="0"/>
          </a:p>
          <a:p>
            <a:pPr marL="0" indent="0">
              <a:buNone/>
            </a:pPr>
            <a:endParaRPr lang="en-GB" dirty="0"/>
          </a:p>
          <a:p>
            <a:pPr marL="0" indent="0">
              <a:buNone/>
            </a:pPr>
            <a:endParaRPr lang="en-GB" b="0" dirty="0">
              <a:solidFill>
                <a:schemeClr val="tx1"/>
              </a:solidFill>
            </a:endParaRPr>
          </a:p>
        </p:txBody>
      </p:sp>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0085" y="4263705"/>
            <a:ext cx="3949060" cy="2221346"/>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56796" y="5426132"/>
            <a:ext cx="406400" cy="406400"/>
          </a:xfrm>
          <a:prstGeom prst="rect">
            <a:avLst/>
          </a:prstGeom>
        </p:spPr>
      </p:pic>
    </p:spTree>
    <p:extLst>
      <p:ext uri="{BB962C8B-B14F-4D97-AF65-F5344CB8AC3E}">
        <p14:creationId xmlns:p14="http://schemas.microsoft.com/office/powerpoint/2010/main" val="3406205168"/>
      </p:ext>
    </p:extLst>
  </p:cSld>
  <p:clrMapOvr>
    <a:masterClrMapping/>
  </p:clrMapOvr>
  <mc:AlternateContent xmlns:mc="http://schemas.openxmlformats.org/markup-compatibility/2006" xmlns:p14="http://schemas.microsoft.com/office/powerpoint/2010/main">
    <mc:Choice Requires="p14">
      <p:transition spd="slow" p14:dur="2000" advTm="48524"/>
    </mc:Choice>
    <mc:Fallback xmlns="">
      <p:transition spd="slow" advTm="48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46883" objId="4"/>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3A2CD-5B56-475C-B7A7-018CDADF7E68}"/>
              </a:ext>
            </a:extLst>
          </p:cNvPr>
          <p:cNvSpPr>
            <a:spLocks noGrp="1"/>
          </p:cNvSpPr>
          <p:nvPr>
            <p:ph type="title"/>
          </p:nvPr>
        </p:nvSpPr>
        <p:spPr>
          <a:xfrm>
            <a:off x="1187608" y="340154"/>
            <a:ext cx="10515600" cy="1325563"/>
          </a:xfrm>
        </p:spPr>
        <p:txBody>
          <a:bodyPr/>
          <a:lstStyle/>
          <a:p>
            <a:r>
              <a:rPr lang="en-GB" dirty="0"/>
              <a:t>Lesson 3 – Discussion around support </a:t>
            </a:r>
          </a:p>
        </p:txBody>
      </p:sp>
      <p:sp>
        <p:nvSpPr>
          <p:cNvPr id="3" name="Text Placeholder 2">
            <a:extLst>
              <a:ext uri="{FF2B5EF4-FFF2-40B4-BE49-F238E27FC236}">
                <a16:creationId xmlns:a16="http://schemas.microsoft.com/office/drawing/2014/main" id="{090B35D6-CAB4-4F75-87D8-570023F42089}"/>
              </a:ext>
            </a:extLst>
          </p:cNvPr>
          <p:cNvSpPr>
            <a:spLocks noGrp="1"/>
          </p:cNvSpPr>
          <p:nvPr>
            <p:ph type="body" sz="quarter" idx="10"/>
          </p:nvPr>
        </p:nvSpPr>
        <p:spPr>
          <a:xfrm>
            <a:off x="705396" y="1424044"/>
            <a:ext cx="10515600" cy="4002088"/>
          </a:xfrm>
        </p:spPr>
        <p:txBody>
          <a:bodyPr/>
          <a:lstStyle/>
          <a:p>
            <a:endParaRPr lang="en-GB" b="0" dirty="0"/>
          </a:p>
          <a:p>
            <a:pPr marL="0" indent="0">
              <a:buNone/>
            </a:pPr>
            <a:endParaRPr lang="en-GB" dirty="0"/>
          </a:p>
          <a:p>
            <a:pPr marL="0" indent="0">
              <a:buNone/>
            </a:pPr>
            <a:endParaRPr lang="en-GB" b="0" dirty="0">
              <a:solidFill>
                <a:schemeClr val="tx1"/>
              </a:solidFill>
            </a:endParaRPr>
          </a:p>
        </p:txBody>
      </p:sp>
      <p:sp>
        <p:nvSpPr>
          <p:cNvPr id="4" name="Rectangle: Rounded Corners 4">
            <a:extLst>
              <a:ext uri="{FF2B5EF4-FFF2-40B4-BE49-F238E27FC236}">
                <a16:creationId xmlns:a16="http://schemas.microsoft.com/office/drawing/2014/main" id="{6ECC5959-2B68-40A7-BAF9-46EE842BDA4A}"/>
              </a:ext>
            </a:extLst>
          </p:cNvPr>
          <p:cNvSpPr/>
          <p:nvPr/>
        </p:nvSpPr>
        <p:spPr>
          <a:xfrm>
            <a:off x="1187608" y="2455138"/>
            <a:ext cx="3577955" cy="2568127"/>
          </a:xfrm>
          <a:prstGeom prst="roundRect">
            <a:avLst/>
          </a:prstGeom>
          <a:solidFill>
            <a:srgbClr val="8A5873"/>
          </a:solidFill>
          <a:ln>
            <a:solidFill>
              <a:srgbClr val="9C5FB5"/>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2400" dirty="0">
                <a:solidFill>
                  <a:schemeClr val="bg1"/>
                </a:solidFill>
              </a:rPr>
              <a:t>What can help you to stay calm?</a:t>
            </a:r>
          </a:p>
        </p:txBody>
      </p:sp>
      <p:sp>
        <p:nvSpPr>
          <p:cNvPr id="5" name="Rectangle: Rounded Corners 7">
            <a:extLst>
              <a:ext uri="{FF2B5EF4-FFF2-40B4-BE49-F238E27FC236}">
                <a16:creationId xmlns:a16="http://schemas.microsoft.com/office/drawing/2014/main" id="{0EB42360-A8B6-4882-8410-C892DF8AF563}"/>
              </a:ext>
            </a:extLst>
          </p:cNvPr>
          <p:cNvSpPr/>
          <p:nvPr/>
        </p:nvSpPr>
        <p:spPr>
          <a:xfrm>
            <a:off x="6379729" y="2046612"/>
            <a:ext cx="4601121" cy="1405990"/>
          </a:xfrm>
          <a:prstGeom prst="roundRect">
            <a:avLst/>
          </a:prstGeom>
          <a:solidFill>
            <a:srgbClr val="6B355A"/>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r>
              <a:rPr lang="en-GB" sz="2400" dirty="0">
                <a:solidFill>
                  <a:schemeClr val="bg1"/>
                </a:solidFill>
              </a:rPr>
              <a:t>What practical resources are out there to support you with your studying?</a:t>
            </a:r>
          </a:p>
        </p:txBody>
      </p:sp>
      <p:sp>
        <p:nvSpPr>
          <p:cNvPr id="6" name="Rectangle: Rounded Corners 8">
            <a:extLst>
              <a:ext uri="{FF2B5EF4-FFF2-40B4-BE49-F238E27FC236}">
                <a16:creationId xmlns:a16="http://schemas.microsoft.com/office/drawing/2014/main" id="{63DF2C8A-3910-493E-BD1B-763B2A37B9CD}"/>
              </a:ext>
            </a:extLst>
          </p:cNvPr>
          <p:cNvSpPr/>
          <p:nvPr/>
        </p:nvSpPr>
        <p:spPr>
          <a:xfrm>
            <a:off x="6450126" y="4328450"/>
            <a:ext cx="4682002" cy="1389631"/>
          </a:xfrm>
          <a:prstGeom prst="roundRect">
            <a:avLst/>
          </a:prstGeom>
          <a:solidFill>
            <a:srgbClr val="E93752"/>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r>
              <a:rPr lang="en-GB" sz="2400" dirty="0">
                <a:solidFill>
                  <a:schemeClr val="bg1"/>
                </a:solidFill>
              </a:rPr>
              <a:t>Are you aware of any wellbeing apps e.g. Headspace.</a:t>
            </a:r>
          </a:p>
        </p:txBody>
      </p:sp>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1085" y="5992854"/>
            <a:ext cx="406400" cy="406400"/>
          </a:xfrm>
          <a:prstGeom prst="rect">
            <a:avLst/>
          </a:prstGeom>
        </p:spPr>
      </p:pic>
    </p:spTree>
    <p:extLst>
      <p:ext uri="{BB962C8B-B14F-4D97-AF65-F5344CB8AC3E}">
        <p14:creationId xmlns:p14="http://schemas.microsoft.com/office/powerpoint/2010/main" val="2576658670"/>
      </p:ext>
    </p:extLst>
  </p:cSld>
  <p:clrMapOvr>
    <a:masterClrMapping/>
  </p:clrMapOvr>
  <mc:AlternateContent xmlns:mc="http://schemas.openxmlformats.org/markup-compatibility/2006" xmlns:p14="http://schemas.microsoft.com/office/powerpoint/2010/main">
    <mc:Choice Requires="p14">
      <p:transition spd="slow" p14:dur="2000" advTm="38035"/>
    </mc:Choice>
    <mc:Fallback xmlns="">
      <p:transition spd="slow" advTm="38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25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0" objId="10"/>
        <p14:stopEvt time="38035" objId="10"/>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0B35D6-CAB4-4F75-87D8-570023F42089}"/>
              </a:ext>
            </a:extLst>
          </p:cNvPr>
          <p:cNvSpPr>
            <a:spLocks noGrp="1"/>
          </p:cNvSpPr>
          <p:nvPr>
            <p:ph type="body" sz="quarter" idx="10"/>
          </p:nvPr>
        </p:nvSpPr>
        <p:spPr>
          <a:xfrm>
            <a:off x="736600" y="1659425"/>
            <a:ext cx="10515600" cy="4002088"/>
          </a:xfrm>
        </p:spPr>
        <p:txBody>
          <a:bodyPr/>
          <a:lstStyle/>
          <a:p>
            <a:r>
              <a:rPr lang="en-GB" b="0" dirty="0"/>
              <a:t>Research wellbeing apps that can support you – from the local community and also national apps. </a:t>
            </a:r>
          </a:p>
          <a:p>
            <a:pPr marL="0" indent="0">
              <a:buNone/>
            </a:pPr>
            <a:endParaRPr lang="en-GB" b="0" dirty="0"/>
          </a:p>
          <a:p>
            <a:r>
              <a:rPr lang="en-GB" b="0" dirty="0"/>
              <a:t>Please bring this with you to your next lesson.</a:t>
            </a:r>
          </a:p>
          <a:p>
            <a:pPr marL="0" indent="0">
              <a:buNone/>
            </a:pPr>
            <a:endParaRPr lang="en-GB" dirty="0"/>
          </a:p>
          <a:p>
            <a:endParaRPr lang="en-GB" dirty="0"/>
          </a:p>
          <a:p>
            <a:endParaRPr lang="en-GB" dirty="0"/>
          </a:p>
          <a:p>
            <a:endParaRPr lang="en-GB" dirty="0"/>
          </a:p>
          <a:p>
            <a:endParaRPr lang="en-GB" dirty="0"/>
          </a:p>
          <a:p>
            <a:endParaRPr lang="en-GB" b="0" dirty="0"/>
          </a:p>
          <a:p>
            <a:endParaRPr lang="en-GB" b="0" dirty="0"/>
          </a:p>
        </p:txBody>
      </p:sp>
      <p:sp>
        <p:nvSpPr>
          <p:cNvPr id="4" name="Title 3">
            <a:extLst>
              <a:ext uri="{FF2B5EF4-FFF2-40B4-BE49-F238E27FC236}">
                <a16:creationId xmlns:a16="http://schemas.microsoft.com/office/drawing/2014/main" id="{EDBFE51E-AF0F-4784-9679-B2FE647129B7}"/>
              </a:ext>
            </a:extLst>
          </p:cNvPr>
          <p:cNvSpPr txBox="1">
            <a:spLocks noGrp="1"/>
          </p:cNvSpPr>
          <p:nvPr>
            <p:ph type="title"/>
          </p:nvPr>
        </p:nvSpPr>
        <p:spPr>
          <a:xfrm>
            <a:off x="838200" y="365125"/>
            <a:ext cx="10515600" cy="1477328"/>
          </a:xfrm>
          <a:prstGeom prst="rect">
            <a:avLst/>
          </a:prstGeom>
          <a:noFill/>
        </p:spPr>
        <p:txBody>
          <a:bodyPr wrap="square" rtlCol="0">
            <a:spAutoFit/>
          </a:bodyPr>
          <a:lstStyle/>
          <a:p>
            <a:pPr algn="ctr"/>
            <a:r>
              <a:rPr lang="en-GB" spc="-130" dirty="0">
                <a:latin typeface="Arial" panose="020B0604020202020204" pitchFamily="34" charset="0"/>
                <a:cs typeface="Arial" panose="020B0604020202020204" pitchFamily="34" charset="0"/>
              </a:rPr>
              <a:t>Lesson 3: Homework</a:t>
            </a:r>
            <a:br>
              <a:rPr lang="en-GB" spc="-130" dirty="0">
                <a:latin typeface="Arial" panose="020B0604020202020204" pitchFamily="34" charset="0"/>
                <a:cs typeface="Arial" panose="020B0604020202020204" pitchFamily="34" charset="0"/>
              </a:rPr>
            </a:br>
            <a:endParaRPr lang="en-GB" sz="5000" b="1" spc="-13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1265382" y="5182890"/>
            <a:ext cx="2560060" cy="1438428"/>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48727" y="6023399"/>
            <a:ext cx="406400" cy="406400"/>
          </a:xfrm>
          <a:prstGeom prst="rect">
            <a:avLst/>
          </a:prstGeom>
        </p:spPr>
      </p:pic>
    </p:spTree>
    <p:extLst>
      <p:ext uri="{BB962C8B-B14F-4D97-AF65-F5344CB8AC3E}">
        <p14:creationId xmlns:p14="http://schemas.microsoft.com/office/powerpoint/2010/main" val="1903224548"/>
      </p:ext>
    </p:extLst>
  </p:cSld>
  <p:clrMapOvr>
    <a:masterClrMapping/>
  </p:clrMapOvr>
  <mc:AlternateContent xmlns:mc="http://schemas.openxmlformats.org/markup-compatibility/2006" xmlns:p14="http://schemas.microsoft.com/office/powerpoint/2010/main">
    <mc:Choice Requires="p14">
      <p:transition spd="slow" p14:dur="2000" advTm="17972"/>
    </mc:Choice>
    <mc:Fallback xmlns="">
      <p:transition spd="slow" advTm="17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stopEvt time="16310" objId="5"/>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3A2CD-5B56-475C-B7A7-018CDADF7E68}"/>
              </a:ext>
            </a:extLst>
          </p:cNvPr>
          <p:cNvSpPr>
            <a:spLocks noGrp="1"/>
          </p:cNvSpPr>
          <p:nvPr>
            <p:ph type="title"/>
          </p:nvPr>
        </p:nvSpPr>
        <p:spPr/>
        <p:txBody>
          <a:bodyPr/>
          <a:lstStyle/>
          <a:p>
            <a:r>
              <a:rPr lang="en-GB" dirty="0"/>
              <a:t>Lesson 4: Overview of what you have learnt</a:t>
            </a:r>
          </a:p>
        </p:txBody>
      </p:sp>
      <p:sp>
        <p:nvSpPr>
          <p:cNvPr id="3" name="Text Placeholder 2">
            <a:extLst>
              <a:ext uri="{FF2B5EF4-FFF2-40B4-BE49-F238E27FC236}">
                <a16:creationId xmlns:a16="http://schemas.microsoft.com/office/drawing/2014/main" id="{090B35D6-CAB4-4F75-87D8-570023F42089}"/>
              </a:ext>
            </a:extLst>
          </p:cNvPr>
          <p:cNvSpPr>
            <a:spLocks noGrp="1"/>
          </p:cNvSpPr>
          <p:nvPr>
            <p:ph type="body" sz="quarter" idx="10"/>
          </p:nvPr>
        </p:nvSpPr>
        <p:spPr>
          <a:xfrm>
            <a:off x="745837" y="1254125"/>
            <a:ext cx="10515600" cy="4002088"/>
          </a:xfrm>
        </p:spPr>
        <p:txBody>
          <a:bodyPr/>
          <a:lstStyle/>
          <a:p>
            <a:pPr marL="0" indent="0">
              <a:buNone/>
            </a:pPr>
            <a:endParaRPr lang="en-GB" dirty="0"/>
          </a:p>
          <a:p>
            <a:pPr marL="0" indent="0">
              <a:buNone/>
            </a:pPr>
            <a:endParaRPr lang="en-GB" b="0" dirty="0">
              <a:solidFill>
                <a:schemeClr val="tx1"/>
              </a:solidFill>
            </a:endParaRPr>
          </a:p>
        </p:txBody>
      </p:sp>
      <p:sp>
        <p:nvSpPr>
          <p:cNvPr id="5" name="Rectangle: Rounded Corners 4">
            <a:extLst>
              <a:ext uri="{FF2B5EF4-FFF2-40B4-BE49-F238E27FC236}">
                <a16:creationId xmlns:a16="http://schemas.microsoft.com/office/drawing/2014/main" id="{6ECC5959-2B68-40A7-BAF9-46EE842BDA4A}"/>
              </a:ext>
            </a:extLst>
          </p:cNvPr>
          <p:cNvSpPr/>
          <p:nvPr/>
        </p:nvSpPr>
        <p:spPr>
          <a:xfrm>
            <a:off x="994045" y="3050742"/>
            <a:ext cx="3577955" cy="2568127"/>
          </a:xfrm>
          <a:prstGeom prst="roundRect">
            <a:avLst/>
          </a:prstGeom>
          <a:solidFill>
            <a:srgbClr val="8A5873"/>
          </a:solidFill>
          <a:ln>
            <a:solidFill>
              <a:srgbClr val="9C5FB5"/>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2400" dirty="0">
                <a:solidFill>
                  <a:schemeClr val="bg1"/>
                </a:solidFill>
              </a:rPr>
              <a:t>1. Share your long and short term goals.</a:t>
            </a:r>
          </a:p>
        </p:txBody>
      </p:sp>
      <p:sp>
        <p:nvSpPr>
          <p:cNvPr id="8" name="Rectangle: Rounded Corners 7">
            <a:extLst>
              <a:ext uri="{FF2B5EF4-FFF2-40B4-BE49-F238E27FC236}">
                <a16:creationId xmlns:a16="http://schemas.microsoft.com/office/drawing/2014/main" id="{0EB42360-A8B6-4882-8410-C892DF8AF563}"/>
              </a:ext>
            </a:extLst>
          </p:cNvPr>
          <p:cNvSpPr/>
          <p:nvPr/>
        </p:nvSpPr>
        <p:spPr>
          <a:xfrm>
            <a:off x="6364689" y="2770455"/>
            <a:ext cx="4601121" cy="1405990"/>
          </a:xfrm>
          <a:prstGeom prst="roundRect">
            <a:avLst/>
          </a:prstGeom>
          <a:solidFill>
            <a:srgbClr val="6B355A"/>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2400" dirty="0">
                <a:solidFill>
                  <a:schemeClr val="bg1"/>
                </a:solidFill>
              </a:rPr>
              <a:t>2. What matters to you? What’s important to you?</a:t>
            </a:r>
          </a:p>
        </p:txBody>
      </p:sp>
      <p:sp>
        <p:nvSpPr>
          <p:cNvPr id="9" name="Rectangle: Rounded Corners 8">
            <a:extLst>
              <a:ext uri="{FF2B5EF4-FFF2-40B4-BE49-F238E27FC236}">
                <a16:creationId xmlns:a16="http://schemas.microsoft.com/office/drawing/2014/main" id="{63DF2C8A-3910-493E-BD1B-763B2A37B9CD}"/>
              </a:ext>
            </a:extLst>
          </p:cNvPr>
          <p:cNvSpPr/>
          <p:nvPr/>
        </p:nvSpPr>
        <p:spPr>
          <a:xfrm>
            <a:off x="6364689" y="4515606"/>
            <a:ext cx="4682002" cy="1389631"/>
          </a:xfrm>
          <a:prstGeom prst="roundRect">
            <a:avLst/>
          </a:prstGeom>
          <a:solidFill>
            <a:srgbClr val="E93752"/>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2400" dirty="0">
                <a:solidFill>
                  <a:schemeClr val="bg1"/>
                </a:solidFill>
              </a:rPr>
              <a:t>3. What have you learnt from the DNA-V approach and what will you take from it?</a:t>
            </a:r>
          </a:p>
        </p:txBody>
      </p:sp>
      <p:sp>
        <p:nvSpPr>
          <p:cNvPr id="4" name="Rectangle 3"/>
          <p:cNvSpPr/>
          <p:nvPr/>
        </p:nvSpPr>
        <p:spPr>
          <a:xfrm>
            <a:off x="838200" y="2139882"/>
            <a:ext cx="5099473" cy="461665"/>
          </a:xfrm>
          <a:prstGeom prst="rect">
            <a:avLst/>
          </a:prstGeom>
        </p:spPr>
        <p:txBody>
          <a:bodyPr wrap="none">
            <a:spAutoFit/>
          </a:bodyPr>
          <a:lstStyle/>
          <a:p>
            <a:pPr marL="342900" indent="-342900">
              <a:buFont typeface="Arial" panose="020B0604020202020204" pitchFamily="34" charset="0"/>
              <a:buChar char="•"/>
            </a:pPr>
            <a:r>
              <a:rPr lang="en-GB" sz="2400" dirty="0">
                <a:solidFill>
                  <a:srgbClr val="8A5873"/>
                </a:solidFill>
              </a:rPr>
              <a:t>Discuss these with your students:</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3237" y="6177146"/>
            <a:ext cx="406400" cy="406400"/>
          </a:xfrm>
          <a:prstGeom prst="rect">
            <a:avLst/>
          </a:prstGeom>
        </p:spPr>
      </p:pic>
    </p:spTree>
    <p:extLst>
      <p:ext uri="{BB962C8B-B14F-4D97-AF65-F5344CB8AC3E}">
        <p14:creationId xmlns:p14="http://schemas.microsoft.com/office/powerpoint/2010/main" val="1899028495"/>
      </p:ext>
    </p:extLst>
  </p:cSld>
  <p:clrMapOvr>
    <a:masterClrMapping/>
  </p:clrMapOvr>
  <mc:AlternateContent xmlns:mc="http://schemas.openxmlformats.org/markup-compatibility/2006" xmlns:p14="http://schemas.microsoft.com/office/powerpoint/2010/main">
    <mc:Choice Requires="p14">
      <p:transition spd="slow" p14:dur="2000" advTm="34350"/>
    </mc:Choice>
    <mc:Fallback xmlns="">
      <p:transition spd="slow" advTm="34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0" objId="6"/>
        <p14:stopEvt time="32586" objId="6"/>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3A2CD-5B56-475C-B7A7-018CDADF7E68}"/>
              </a:ext>
            </a:extLst>
          </p:cNvPr>
          <p:cNvSpPr>
            <a:spLocks noGrp="1"/>
          </p:cNvSpPr>
          <p:nvPr>
            <p:ph type="title"/>
          </p:nvPr>
        </p:nvSpPr>
        <p:spPr/>
        <p:txBody>
          <a:bodyPr/>
          <a:lstStyle/>
          <a:p>
            <a:r>
              <a:rPr lang="en-GB" dirty="0"/>
              <a:t>Lesson 4: Youth Advisory Panel</a:t>
            </a:r>
          </a:p>
        </p:txBody>
      </p:sp>
      <p:sp>
        <p:nvSpPr>
          <p:cNvPr id="3" name="Text Placeholder 2">
            <a:extLst>
              <a:ext uri="{FF2B5EF4-FFF2-40B4-BE49-F238E27FC236}">
                <a16:creationId xmlns:a16="http://schemas.microsoft.com/office/drawing/2014/main" id="{090B35D6-CAB4-4F75-87D8-570023F42089}"/>
              </a:ext>
            </a:extLst>
          </p:cNvPr>
          <p:cNvSpPr>
            <a:spLocks noGrp="1"/>
          </p:cNvSpPr>
          <p:nvPr>
            <p:ph type="body" sz="quarter" idx="10"/>
          </p:nvPr>
        </p:nvSpPr>
        <p:spPr>
          <a:xfrm>
            <a:off x="745837" y="1254125"/>
            <a:ext cx="10515600" cy="4002088"/>
          </a:xfrm>
        </p:spPr>
        <p:txBody>
          <a:bodyPr/>
          <a:lstStyle/>
          <a:p>
            <a:pPr marL="0" indent="0">
              <a:buNone/>
            </a:pPr>
            <a:endParaRPr lang="en-GB" dirty="0"/>
          </a:p>
          <a:p>
            <a:pPr marL="0" indent="0">
              <a:buNone/>
            </a:pPr>
            <a:endParaRPr lang="en-GB" b="0" dirty="0">
              <a:solidFill>
                <a:schemeClr val="tx1"/>
              </a:solidFill>
            </a:endParaRPr>
          </a:p>
        </p:txBody>
      </p:sp>
      <p:sp>
        <p:nvSpPr>
          <p:cNvPr id="5" name="Rectangle: Rounded Corners 4">
            <a:extLst>
              <a:ext uri="{FF2B5EF4-FFF2-40B4-BE49-F238E27FC236}">
                <a16:creationId xmlns:a16="http://schemas.microsoft.com/office/drawing/2014/main" id="{6ECC5959-2B68-40A7-BAF9-46EE842BDA4A}"/>
              </a:ext>
            </a:extLst>
          </p:cNvPr>
          <p:cNvSpPr/>
          <p:nvPr/>
        </p:nvSpPr>
        <p:spPr>
          <a:xfrm>
            <a:off x="994045" y="3167940"/>
            <a:ext cx="3577955" cy="2568127"/>
          </a:xfrm>
          <a:prstGeom prst="roundRect">
            <a:avLst/>
          </a:prstGeom>
          <a:solidFill>
            <a:srgbClr val="8A5873"/>
          </a:solidFill>
          <a:ln>
            <a:solidFill>
              <a:srgbClr val="9C5FB5"/>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sz="2400" dirty="0">
              <a:solidFill>
                <a:schemeClr val="bg1"/>
              </a:solidFill>
            </a:endParaRPr>
          </a:p>
        </p:txBody>
      </p:sp>
      <p:sp>
        <p:nvSpPr>
          <p:cNvPr id="8" name="Rectangle: Rounded Corners 7">
            <a:extLst>
              <a:ext uri="{FF2B5EF4-FFF2-40B4-BE49-F238E27FC236}">
                <a16:creationId xmlns:a16="http://schemas.microsoft.com/office/drawing/2014/main" id="{0EB42360-A8B6-4882-8410-C892DF8AF563}"/>
              </a:ext>
            </a:extLst>
          </p:cNvPr>
          <p:cNvSpPr/>
          <p:nvPr/>
        </p:nvSpPr>
        <p:spPr>
          <a:xfrm>
            <a:off x="6296906" y="3046013"/>
            <a:ext cx="4601121" cy="1405990"/>
          </a:xfrm>
          <a:prstGeom prst="roundRect">
            <a:avLst/>
          </a:prstGeom>
          <a:solidFill>
            <a:srgbClr val="6B355A"/>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sz="2400" dirty="0">
              <a:solidFill>
                <a:schemeClr val="bg1"/>
              </a:solidFill>
            </a:endParaRPr>
          </a:p>
        </p:txBody>
      </p:sp>
      <p:sp>
        <p:nvSpPr>
          <p:cNvPr id="9" name="Rectangle: Rounded Corners 8">
            <a:extLst>
              <a:ext uri="{FF2B5EF4-FFF2-40B4-BE49-F238E27FC236}">
                <a16:creationId xmlns:a16="http://schemas.microsoft.com/office/drawing/2014/main" id="{63DF2C8A-3910-493E-BD1B-763B2A37B9CD}"/>
              </a:ext>
            </a:extLst>
          </p:cNvPr>
          <p:cNvSpPr/>
          <p:nvPr/>
        </p:nvSpPr>
        <p:spPr>
          <a:xfrm>
            <a:off x="6296906" y="4655515"/>
            <a:ext cx="4682002" cy="1389631"/>
          </a:xfrm>
          <a:prstGeom prst="roundRect">
            <a:avLst/>
          </a:prstGeom>
          <a:solidFill>
            <a:srgbClr val="E93752"/>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sz="2400" dirty="0">
              <a:solidFill>
                <a:schemeClr val="bg1"/>
              </a:solidFill>
            </a:endParaRPr>
          </a:p>
        </p:txBody>
      </p:sp>
      <p:sp>
        <p:nvSpPr>
          <p:cNvPr id="4" name="Rectangle 3"/>
          <p:cNvSpPr/>
          <p:nvPr/>
        </p:nvSpPr>
        <p:spPr>
          <a:xfrm>
            <a:off x="745837" y="1697762"/>
            <a:ext cx="11550598" cy="830997"/>
          </a:xfrm>
          <a:prstGeom prst="rect">
            <a:avLst/>
          </a:prstGeom>
        </p:spPr>
        <p:txBody>
          <a:bodyPr wrap="none">
            <a:spAutoFit/>
          </a:bodyPr>
          <a:lstStyle/>
          <a:p>
            <a:pPr marL="342900" indent="-342900">
              <a:buFont typeface="Arial" panose="020B0604020202020204" pitchFamily="34" charset="0"/>
              <a:buChar char="•"/>
            </a:pPr>
            <a:r>
              <a:rPr lang="en-GB" sz="2400" dirty="0">
                <a:solidFill>
                  <a:srgbClr val="8A5873"/>
                </a:solidFill>
              </a:rPr>
              <a:t>Is there anything you feel that Aspire Higher can support you with at the moment </a:t>
            </a:r>
          </a:p>
          <a:p>
            <a:r>
              <a:rPr lang="en-GB" sz="2400" dirty="0">
                <a:solidFill>
                  <a:srgbClr val="8A5873"/>
                </a:solidFill>
              </a:rPr>
              <a:t>    with your learning? You can complete these blank boxes with your ideas!</a:t>
            </a: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5000" y="6109464"/>
            <a:ext cx="406400" cy="406400"/>
          </a:xfrm>
          <a:prstGeom prst="rect">
            <a:avLst/>
          </a:prstGeom>
        </p:spPr>
      </p:pic>
    </p:spTree>
    <p:extLst>
      <p:ext uri="{BB962C8B-B14F-4D97-AF65-F5344CB8AC3E}">
        <p14:creationId xmlns:p14="http://schemas.microsoft.com/office/powerpoint/2010/main" val="2700635160"/>
      </p:ext>
    </p:extLst>
  </p:cSld>
  <p:clrMapOvr>
    <a:masterClrMapping/>
  </p:clrMapOvr>
  <mc:AlternateContent xmlns:mc="http://schemas.openxmlformats.org/markup-compatibility/2006" xmlns:p14="http://schemas.microsoft.com/office/powerpoint/2010/main">
    <mc:Choice Requires="p14">
      <p:transition spd="slow" p14:dur="2000" advTm="27384"/>
    </mc:Choice>
    <mc:Fallback xmlns="">
      <p:transition spd="slow" advTm="27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0" objId="7"/>
        <p14:stopEvt time="27198" objId="7"/>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5E5E8D-AF22-451F-A289-DC08A3CDE74B}"/>
              </a:ext>
            </a:extLst>
          </p:cNvPr>
          <p:cNvSpPr txBox="1">
            <a:spLocks noGrp="1"/>
          </p:cNvSpPr>
          <p:nvPr>
            <p:ph type="title"/>
          </p:nvPr>
        </p:nvSpPr>
        <p:spPr>
          <a:xfrm>
            <a:off x="784225" y="857567"/>
            <a:ext cx="106362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spc="-130" dirty="0">
                <a:solidFill>
                  <a:prstClr val="white"/>
                </a:solidFill>
                <a:latin typeface="Arial" panose="020B0604020202020204" pitchFamily="34" charset="0"/>
                <a:ea typeface="+mn-ea"/>
                <a:cs typeface="Arial" panose="020B0604020202020204" pitchFamily="34" charset="0"/>
              </a:rPr>
              <a:t>Thank you for listening.</a:t>
            </a:r>
            <a:endParaRPr kumimoji="0" lang="en-GB" sz="4000" b="1" i="0" u="none" strike="noStrike" kern="1200" cap="none" spc="-13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thank you">
            <a:hlinkClick r:id="" action="ppaction://media"/>
            <a:extLst>
              <a:ext uri="{FF2B5EF4-FFF2-40B4-BE49-F238E27FC236}">
                <a16:creationId xmlns:a16="http://schemas.microsoft.com/office/drawing/2014/main" id="{A907792B-CA62-4DB9-80CA-03842F11D8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8493" y="5756751"/>
            <a:ext cx="487363" cy="487363"/>
          </a:xfrm>
          <a:prstGeom prst="rect">
            <a:avLst/>
          </a:prstGeom>
        </p:spPr>
      </p:pic>
      <p:sp>
        <p:nvSpPr>
          <p:cNvPr id="6" name="TextBox 5">
            <a:extLst>
              <a:ext uri="{FF2B5EF4-FFF2-40B4-BE49-F238E27FC236}">
                <a16:creationId xmlns:a16="http://schemas.microsoft.com/office/drawing/2014/main" id="{05AD43B7-14F9-4538-913C-2F54CF3A564B}"/>
              </a:ext>
            </a:extLst>
          </p:cNvPr>
          <p:cNvSpPr txBox="1"/>
          <p:nvPr/>
        </p:nvSpPr>
        <p:spPr>
          <a:xfrm>
            <a:off x="2791916" y="2113379"/>
            <a:ext cx="7093944" cy="523220"/>
          </a:xfrm>
          <a:prstGeom prst="rect">
            <a:avLst/>
          </a:prstGeom>
          <a:noFill/>
        </p:spPr>
        <p:txBody>
          <a:bodyPr wrap="square" rtlCol="0">
            <a:spAutoFit/>
          </a:bodyPr>
          <a:lstStyle/>
          <a:p>
            <a:pPr algn="ctr"/>
            <a:r>
              <a:rPr lang="en-GB" sz="2800" dirty="0">
                <a:solidFill>
                  <a:schemeClr val="accent1">
                    <a:lumMod val="60000"/>
                    <a:lumOff val="40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xmlns="" val="tx"/>
                    </a:ext>
                  </a:extLst>
                </a:hlinkClick>
              </a:rPr>
              <a:t>Please click here to tell us what you think</a:t>
            </a:r>
            <a:endParaRPr lang="en-GB" sz="2800" dirty="0">
              <a:solidFill>
                <a:schemeClr val="accent1">
                  <a:lumMod val="60000"/>
                  <a:lumOff val="40000"/>
                </a:schemeClr>
              </a:solidFill>
              <a:latin typeface="Arial" panose="020B0604020202020204" pitchFamily="34" charset="0"/>
              <a:cs typeface="Arial" panose="020B0604020202020204" pitchFamily="34" charset="0"/>
            </a:endParaRPr>
          </a:p>
        </p:txBody>
      </p:sp>
      <p:sp>
        <p:nvSpPr>
          <p:cNvPr id="9" name="Text Placeholder 4">
            <a:extLst>
              <a:ext uri="{FF2B5EF4-FFF2-40B4-BE49-F238E27FC236}">
                <a16:creationId xmlns:a16="http://schemas.microsoft.com/office/drawing/2014/main" id="{11E9154B-7D4B-470A-83CD-CEF566D36E44}"/>
              </a:ext>
            </a:extLst>
          </p:cNvPr>
          <p:cNvSpPr txBox="1">
            <a:spLocks/>
          </p:cNvSpPr>
          <p:nvPr/>
        </p:nvSpPr>
        <p:spPr>
          <a:xfrm>
            <a:off x="119336" y="3366062"/>
            <a:ext cx="4871864" cy="1529971"/>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b="1"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b="1"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FontTx/>
              <a:buNone/>
              <a:defRPr/>
            </a:pPr>
            <a:r>
              <a:rPr lang="en-GB" sz="3000" b="0" kern="0" spc="-120">
                <a:solidFill>
                  <a:srgbClr val="9C5FB5"/>
                </a:solidFill>
                <a:latin typeface="Arial" panose="020B0604020202020204" pitchFamily="34" charset="0"/>
                <a:cs typeface="Arial" panose="020B0604020202020204" pitchFamily="34" charset="0"/>
              </a:rPr>
              <a:t> </a:t>
            </a:r>
            <a:endParaRPr lang="en-GB" sz="3000" kern="0" spc="-120">
              <a:solidFill>
                <a:prstClr val="white"/>
              </a:solidFill>
              <a:latin typeface="Arial" panose="020B0604020202020204" pitchFamily="34" charset="0"/>
              <a:cs typeface="Arial" panose="020B0604020202020204" pitchFamily="34" charset="0"/>
            </a:endParaRPr>
          </a:p>
          <a:p>
            <a:pPr marL="0" indent="0" algn="ctr">
              <a:lnSpc>
                <a:spcPct val="150000"/>
              </a:lnSpc>
              <a:spcBef>
                <a:spcPts val="0"/>
              </a:spcBef>
              <a:buFont typeface="Arial" panose="020B0604020202020204" pitchFamily="34" charset="0"/>
              <a:buNone/>
              <a:defRPr/>
            </a:pPr>
            <a:r>
              <a:rPr lang="en-GB" sz="3600" b="0" spc="-120">
                <a:solidFill>
                  <a:schemeClr val="accent1">
                    <a:lumMod val="60000"/>
                    <a:lumOff val="40000"/>
                  </a:schemeClr>
                </a:solidFill>
                <a:hlinkClick r:id="rId7">
                  <a:extLst>
                    <a:ext uri="{A12FA001-AC4F-418D-AE19-62706E023703}">
                      <ahyp:hlinkClr xmlns:ahyp="http://schemas.microsoft.com/office/drawing/2018/hyperlinkcolor" xmlns="" val="tx"/>
                    </a:ext>
                  </a:extLst>
                </a:hlinkClick>
              </a:rPr>
              <a:t>aspire-higher.co.uk</a:t>
            </a:r>
            <a:endParaRPr lang="en-GB" sz="3600" b="0" spc="-120" dirty="0">
              <a:solidFill>
                <a:schemeClr val="accent1">
                  <a:lumMod val="60000"/>
                  <a:lumOff val="40000"/>
                </a:schemeClr>
              </a:solidFill>
            </a:endParaRPr>
          </a:p>
        </p:txBody>
      </p:sp>
    </p:spTree>
    <p:extLst>
      <p:ext uri="{BB962C8B-B14F-4D97-AF65-F5344CB8AC3E}">
        <p14:creationId xmlns:p14="http://schemas.microsoft.com/office/powerpoint/2010/main" val="67269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0B35D6-CAB4-4F75-87D8-570023F42089}"/>
              </a:ext>
            </a:extLst>
          </p:cNvPr>
          <p:cNvSpPr>
            <a:spLocks noGrp="1"/>
          </p:cNvSpPr>
          <p:nvPr>
            <p:ph type="body" sz="quarter" idx="10"/>
          </p:nvPr>
        </p:nvSpPr>
        <p:spPr>
          <a:xfrm>
            <a:off x="838200" y="2290125"/>
            <a:ext cx="10515600" cy="3129173"/>
          </a:xfrm>
        </p:spPr>
        <p:txBody>
          <a:bodyPr/>
          <a:lstStyle/>
          <a:p>
            <a:r>
              <a:rPr lang="en-GB" b="0" dirty="0" smtClean="0"/>
              <a:t>The </a:t>
            </a:r>
            <a:r>
              <a:rPr lang="en-GB" b="0" dirty="0"/>
              <a:t>purpose of DNA-V is to help young people develop values and live with vitality. The discoverer, </a:t>
            </a:r>
            <a:r>
              <a:rPr lang="en-GB" b="0" dirty="0" err="1"/>
              <a:t>noticer</a:t>
            </a:r>
            <a:r>
              <a:rPr lang="en-GB" b="0" dirty="0"/>
              <a:t> and advisor provide the means to engage in valued action, supporting the values that lie at the centre of the model. </a:t>
            </a:r>
            <a:endParaRPr lang="en-GB" b="0" dirty="0" smtClean="0"/>
          </a:p>
          <a:p>
            <a:pPr marL="0" indent="0">
              <a:buNone/>
            </a:pPr>
            <a:endParaRPr lang="en-GB" b="0" dirty="0"/>
          </a:p>
          <a:p>
            <a:r>
              <a:rPr lang="en-GB" b="0" dirty="0"/>
              <a:t>Values can be thought of as a compass that guides people through the storms and confusing times of life and towards the things they care about. </a:t>
            </a:r>
          </a:p>
          <a:p>
            <a:pPr marL="0" indent="0">
              <a:buNone/>
            </a:pPr>
            <a:endParaRPr lang="en-GB" b="0" dirty="0"/>
          </a:p>
          <a:p>
            <a:endParaRPr lang="en-GB" b="0" dirty="0"/>
          </a:p>
        </p:txBody>
      </p:sp>
      <p:sp>
        <p:nvSpPr>
          <p:cNvPr id="4" name="Title 3">
            <a:extLst>
              <a:ext uri="{FF2B5EF4-FFF2-40B4-BE49-F238E27FC236}">
                <a16:creationId xmlns:a16="http://schemas.microsoft.com/office/drawing/2014/main" id="{EDBFE51E-AF0F-4784-9679-B2FE647129B7}"/>
              </a:ext>
            </a:extLst>
          </p:cNvPr>
          <p:cNvSpPr txBox="1">
            <a:spLocks noGrp="1"/>
          </p:cNvSpPr>
          <p:nvPr>
            <p:ph type="title"/>
          </p:nvPr>
        </p:nvSpPr>
        <p:spPr>
          <a:xfrm>
            <a:off x="838200" y="365125"/>
            <a:ext cx="10515600" cy="1477328"/>
          </a:xfrm>
          <a:prstGeom prst="rect">
            <a:avLst/>
          </a:prstGeom>
          <a:noFill/>
        </p:spPr>
        <p:txBody>
          <a:bodyPr wrap="square" rtlCol="0">
            <a:spAutoFit/>
          </a:bodyPr>
          <a:lstStyle/>
          <a:p>
            <a:pPr algn="ctr"/>
            <a:r>
              <a:rPr lang="en-GB" spc="-130" dirty="0">
                <a:latin typeface="Arial" panose="020B0604020202020204" pitchFamily="34" charset="0"/>
                <a:cs typeface="Arial" panose="020B0604020202020204" pitchFamily="34" charset="0"/>
              </a:rPr>
              <a:t>DNA-V – A wellbeing approach </a:t>
            </a:r>
            <a:br>
              <a:rPr lang="en-GB" spc="-130" dirty="0">
                <a:latin typeface="Arial" panose="020B0604020202020204" pitchFamily="34" charset="0"/>
                <a:cs typeface="Arial" panose="020B0604020202020204" pitchFamily="34" charset="0"/>
              </a:rPr>
            </a:br>
            <a:r>
              <a:rPr lang="en-GB" spc="-130" dirty="0">
                <a:latin typeface="Arial" panose="020B0604020202020204" pitchFamily="34" charset="0"/>
                <a:cs typeface="Arial" panose="020B0604020202020204" pitchFamily="34" charset="0"/>
              </a:rPr>
              <a:t>for secondary schools</a:t>
            </a:r>
            <a:endParaRPr lang="en-GB" sz="5000" b="1" spc="-13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312456" y="5419298"/>
            <a:ext cx="1400841" cy="1438701"/>
          </a:xfrm>
          <a:prstGeom prst="rect">
            <a:avLst/>
          </a:prstGeom>
        </p:spPr>
      </p:pic>
    </p:spTree>
    <p:extLst>
      <p:ext uri="{BB962C8B-B14F-4D97-AF65-F5344CB8AC3E}">
        <p14:creationId xmlns:p14="http://schemas.microsoft.com/office/powerpoint/2010/main" val="1338071729"/>
      </p:ext>
    </p:extLst>
  </p:cSld>
  <p:clrMapOvr>
    <a:masterClrMapping/>
  </p:clrMapOvr>
  <mc:AlternateContent xmlns:mc="http://schemas.openxmlformats.org/markup-compatibility/2006" xmlns:p14="http://schemas.microsoft.com/office/powerpoint/2010/main">
    <mc:Choice Requires="p14">
      <p:transition spd="slow" p14:dur="2000" advTm="70069"/>
    </mc:Choice>
    <mc:Fallback xmlns="">
      <p:transition spd="slow" advTm="70069"/>
    </mc:Fallback>
  </mc:AlternateContent>
  <p:timing>
    <p:tnLst>
      <p:par>
        <p:cTn id="1" dur="indefinite" restart="never" nodeType="tmRoot"/>
      </p:par>
    </p:tnLst>
  </p:timing>
  <p:extLst mod="1">
    <p:ext uri="{E180D4A7-C9FB-4DFB-919C-405C955672EB}">
      <p14:showEvtLst xmlns:p14="http://schemas.microsoft.com/office/powerpoint/2010/main">
        <p14:playEvt time="0" objId="2"/>
        <p14:stopEvt time="68243" objId="2"/>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321273"/>
      </p:ext>
    </p:extLst>
  </p:cSld>
  <p:clrMapOvr>
    <a:masterClrMapping/>
  </p:clrMapOvr>
  <mc:AlternateContent xmlns:mc="http://schemas.openxmlformats.org/markup-compatibility/2006" xmlns:p14="http://schemas.microsoft.com/office/powerpoint/2010/main">
    <mc:Choice Requires="p14">
      <p:transition spd="slow" p14:dur="2000" advTm="6164"/>
    </mc:Choice>
    <mc:Fallback xmlns="">
      <p:transition spd="slow" advTm="616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0B35D6-CAB4-4F75-87D8-570023F42089}"/>
              </a:ext>
            </a:extLst>
          </p:cNvPr>
          <p:cNvSpPr>
            <a:spLocks noGrp="1"/>
          </p:cNvSpPr>
          <p:nvPr>
            <p:ph type="body" sz="quarter" idx="10"/>
          </p:nvPr>
        </p:nvSpPr>
        <p:spPr/>
        <p:txBody>
          <a:bodyPr/>
          <a:lstStyle/>
          <a:p>
            <a:r>
              <a:rPr lang="en-GB" b="0" dirty="0"/>
              <a:t>These sessions have been created for you that you can teach your students over 4 lessons (1 hour each). </a:t>
            </a:r>
          </a:p>
          <a:p>
            <a:r>
              <a:rPr lang="en-GB" b="0" dirty="0"/>
              <a:t>The idea is that you teach this approach to students, but they can go away and practice this form of wellbeing themselves at home.</a:t>
            </a:r>
          </a:p>
          <a:p>
            <a:r>
              <a:rPr lang="en-GB" b="0" dirty="0"/>
              <a:t>You can either teach this to students directly at the school who are still attending school during the crisis, or you can adapt these lessons to suit them and teach this online.</a:t>
            </a:r>
          </a:p>
          <a:p>
            <a:endParaRPr lang="en-GB" dirty="0"/>
          </a:p>
          <a:p>
            <a:endParaRPr lang="en-GB" b="0" dirty="0"/>
          </a:p>
          <a:p>
            <a:endParaRPr lang="en-GB" b="0" dirty="0"/>
          </a:p>
        </p:txBody>
      </p:sp>
      <p:sp>
        <p:nvSpPr>
          <p:cNvPr id="4" name="Title 3">
            <a:extLst>
              <a:ext uri="{FF2B5EF4-FFF2-40B4-BE49-F238E27FC236}">
                <a16:creationId xmlns:a16="http://schemas.microsoft.com/office/drawing/2014/main" id="{EDBFE51E-AF0F-4784-9679-B2FE647129B7}"/>
              </a:ext>
            </a:extLst>
          </p:cNvPr>
          <p:cNvSpPr txBox="1">
            <a:spLocks noGrp="1"/>
          </p:cNvSpPr>
          <p:nvPr>
            <p:ph type="title"/>
          </p:nvPr>
        </p:nvSpPr>
        <p:spPr>
          <a:xfrm>
            <a:off x="838200" y="365125"/>
            <a:ext cx="10515600" cy="784830"/>
          </a:xfrm>
          <a:prstGeom prst="rect">
            <a:avLst/>
          </a:prstGeom>
          <a:noFill/>
        </p:spPr>
        <p:txBody>
          <a:bodyPr wrap="square" rtlCol="0">
            <a:spAutoFit/>
          </a:bodyPr>
          <a:lstStyle/>
          <a:p>
            <a:pPr algn="ctr"/>
            <a:r>
              <a:rPr lang="en-GB" spc="-130" dirty="0">
                <a:latin typeface="Arial" panose="020B0604020202020204" pitchFamily="34" charset="0"/>
                <a:cs typeface="Arial" panose="020B0604020202020204" pitchFamily="34" charset="0"/>
              </a:rPr>
              <a:t>Outline of the sessions</a:t>
            </a:r>
            <a:endParaRPr lang="en-GB" sz="5000" b="1" spc="-13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stretch>
            <a:fillRect/>
          </a:stretch>
        </p:blipFill>
        <p:spPr>
          <a:xfrm>
            <a:off x="312456" y="5419298"/>
            <a:ext cx="1400841" cy="1438701"/>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94459" y="5581073"/>
            <a:ext cx="406400" cy="406400"/>
          </a:xfrm>
          <a:prstGeom prst="rect">
            <a:avLst/>
          </a:prstGeom>
        </p:spPr>
      </p:pic>
    </p:spTree>
    <p:extLst>
      <p:ext uri="{BB962C8B-B14F-4D97-AF65-F5344CB8AC3E}">
        <p14:creationId xmlns:p14="http://schemas.microsoft.com/office/powerpoint/2010/main" val="4176249331"/>
      </p:ext>
    </p:extLst>
  </p:cSld>
  <p:clrMapOvr>
    <a:masterClrMapping/>
  </p:clrMapOvr>
  <mc:AlternateContent xmlns:mc="http://schemas.openxmlformats.org/markup-compatibility/2006" xmlns:p14="http://schemas.microsoft.com/office/powerpoint/2010/main">
    <mc:Choice Requires="p14">
      <p:transition spd="slow" p14:dur="2000" advTm="47229"/>
    </mc:Choice>
    <mc:Fallback xmlns="">
      <p:transition spd="slow" advTm="47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0" objId="6"/>
        <p14:stopEvt time="45603" objId="6"/>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3A2CD-5B56-475C-B7A7-018CDADF7E68}"/>
              </a:ext>
            </a:extLst>
          </p:cNvPr>
          <p:cNvSpPr>
            <a:spLocks noGrp="1"/>
          </p:cNvSpPr>
          <p:nvPr>
            <p:ph type="title"/>
          </p:nvPr>
        </p:nvSpPr>
        <p:spPr/>
        <p:txBody>
          <a:bodyPr/>
          <a:lstStyle/>
          <a:p>
            <a:r>
              <a:rPr lang="en-GB"/>
              <a:t>Lesson 1</a:t>
            </a:r>
            <a:endParaRPr lang="en-GB" dirty="0"/>
          </a:p>
        </p:txBody>
      </p:sp>
      <p:sp>
        <p:nvSpPr>
          <p:cNvPr id="3" name="Text Placeholder 2">
            <a:extLst>
              <a:ext uri="{FF2B5EF4-FFF2-40B4-BE49-F238E27FC236}">
                <a16:creationId xmlns:a16="http://schemas.microsoft.com/office/drawing/2014/main" id="{090B35D6-CAB4-4F75-87D8-570023F42089}"/>
              </a:ext>
            </a:extLst>
          </p:cNvPr>
          <p:cNvSpPr>
            <a:spLocks noGrp="1"/>
          </p:cNvSpPr>
          <p:nvPr>
            <p:ph type="body" sz="quarter" idx="10"/>
          </p:nvPr>
        </p:nvSpPr>
        <p:spPr/>
        <p:txBody>
          <a:bodyPr/>
          <a:lstStyle/>
          <a:p>
            <a:r>
              <a:rPr lang="en-GB"/>
              <a:t>Start these discussions with your students:</a:t>
            </a:r>
          </a:p>
          <a:p>
            <a:endParaRPr lang="en-GB"/>
          </a:p>
          <a:p>
            <a:endParaRPr lang="en-GB" dirty="0"/>
          </a:p>
        </p:txBody>
      </p:sp>
      <p:sp>
        <p:nvSpPr>
          <p:cNvPr id="5" name="Rectangle: Rounded Corners 4">
            <a:extLst>
              <a:ext uri="{FF2B5EF4-FFF2-40B4-BE49-F238E27FC236}">
                <a16:creationId xmlns:a16="http://schemas.microsoft.com/office/drawing/2014/main" id="{6ECC5959-2B68-40A7-BAF9-46EE842BDA4A}"/>
              </a:ext>
            </a:extLst>
          </p:cNvPr>
          <p:cNvSpPr/>
          <p:nvPr/>
        </p:nvSpPr>
        <p:spPr>
          <a:xfrm>
            <a:off x="1473936" y="2574353"/>
            <a:ext cx="3577955" cy="2568127"/>
          </a:xfrm>
          <a:prstGeom prst="roundRect">
            <a:avLst/>
          </a:prstGeom>
          <a:solidFill>
            <a:srgbClr val="8A5873"/>
          </a:solidFill>
          <a:ln>
            <a:solidFill>
              <a:srgbClr val="9C5FB5"/>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2400" dirty="0">
                <a:solidFill>
                  <a:schemeClr val="bg1"/>
                </a:solidFill>
              </a:rPr>
              <a:t>1. What is it that makes us feel better e.g. good sleep, healthy food &amp; </a:t>
            </a:r>
          </a:p>
          <a:p>
            <a:pPr algn="ctr"/>
            <a:r>
              <a:rPr lang="en-GB" sz="2400" dirty="0">
                <a:solidFill>
                  <a:schemeClr val="bg1"/>
                </a:solidFill>
              </a:rPr>
              <a:t>    letting go of </a:t>
            </a:r>
          </a:p>
          <a:p>
            <a:pPr algn="ctr"/>
            <a:r>
              <a:rPr lang="en-GB" sz="2400" dirty="0">
                <a:solidFill>
                  <a:schemeClr val="bg1"/>
                </a:solidFill>
              </a:rPr>
              <a:t>your worries.</a:t>
            </a:r>
          </a:p>
        </p:txBody>
      </p:sp>
      <p:sp>
        <p:nvSpPr>
          <p:cNvPr id="8" name="Rectangle: Rounded Corners 7">
            <a:extLst>
              <a:ext uri="{FF2B5EF4-FFF2-40B4-BE49-F238E27FC236}">
                <a16:creationId xmlns:a16="http://schemas.microsoft.com/office/drawing/2014/main" id="{0EB42360-A8B6-4882-8410-C892DF8AF563}"/>
              </a:ext>
            </a:extLst>
          </p:cNvPr>
          <p:cNvSpPr/>
          <p:nvPr/>
        </p:nvSpPr>
        <p:spPr>
          <a:xfrm>
            <a:off x="6445570" y="2552174"/>
            <a:ext cx="4601121" cy="1405990"/>
          </a:xfrm>
          <a:prstGeom prst="roundRect">
            <a:avLst/>
          </a:prstGeom>
          <a:solidFill>
            <a:srgbClr val="6B355A"/>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2400" dirty="0">
                <a:solidFill>
                  <a:schemeClr val="bg1"/>
                </a:solidFill>
              </a:rPr>
              <a:t>2. Who is your advisor: do you have a super hero that can support you </a:t>
            </a:r>
          </a:p>
          <a:p>
            <a:pPr algn="ctr"/>
            <a:r>
              <a:rPr lang="en-GB" sz="2400" dirty="0">
                <a:solidFill>
                  <a:schemeClr val="bg1"/>
                </a:solidFill>
              </a:rPr>
              <a:t>    during times of trouble? </a:t>
            </a:r>
          </a:p>
        </p:txBody>
      </p:sp>
      <p:sp>
        <p:nvSpPr>
          <p:cNvPr id="9" name="Rectangle: Rounded Corners 8">
            <a:extLst>
              <a:ext uri="{FF2B5EF4-FFF2-40B4-BE49-F238E27FC236}">
                <a16:creationId xmlns:a16="http://schemas.microsoft.com/office/drawing/2014/main" id="{63DF2C8A-3910-493E-BD1B-763B2A37B9CD}"/>
              </a:ext>
            </a:extLst>
          </p:cNvPr>
          <p:cNvSpPr/>
          <p:nvPr/>
        </p:nvSpPr>
        <p:spPr>
          <a:xfrm>
            <a:off x="6445571" y="4130654"/>
            <a:ext cx="4682002" cy="1389631"/>
          </a:xfrm>
          <a:prstGeom prst="roundRect">
            <a:avLst/>
          </a:prstGeom>
          <a:solidFill>
            <a:srgbClr val="E93752"/>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2400" dirty="0">
                <a:solidFill>
                  <a:schemeClr val="bg1"/>
                </a:solidFill>
              </a:rPr>
              <a:t>3. Discuss your short term and long term goals.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5837" y="5942013"/>
            <a:ext cx="406400" cy="406400"/>
          </a:xfrm>
          <a:prstGeom prst="rect">
            <a:avLst/>
          </a:prstGeom>
        </p:spPr>
      </p:pic>
    </p:spTree>
    <p:extLst>
      <p:ext uri="{BB962C8B-B14F-4D97-AF65-F5344CB8AC3E}">
        <p14:creationId xmlns:p14="http://schemas.microsoft.com/office/powerpoint/2010/main" val="1494802664"/>
      </p:ext>
    </p:extLst>
  </p:cSld>
  <p:clrMapOvr>
    <a:masterClrMapping/>
  </p:clrMapOvr>
  <mc:AlternateContent xmlns:mc="http://schemas.openxmlformats.org/markup-compatibility/2006" xmlns:p14="http://schemas.microsoft.com/office/powerpoint/2010/main">
    <mc:Choice Requires="p14">
      <p:transition spd="slow" p14:dur="2000" advTm="87131"/>
    </mc:Choice>
    <mc:Fallback xmlns="">
      <p:transition spd="slow" advTm="87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 objId="4"/>
        <p14:stopEvt time="86028" objId="4"/>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3A2CD-5B56-475C-B7A7-018CDADF7E68}"/>
              </a:ext>
            </a:extLst>
          </p:cNvPr>
          <p:cNvSpPr>
            <a:spLocks noGrp="1"/>
          </p:cNvSpPr>
          <p:nvPr>
            <p:ph type="title"/>
          </p:nvPr>
        </p:nvSpPr>
        <p:spPr/>
        <p:txBody>
          <a:bodyPr/>
          <a:lstStyle/>
          <a:p>
            <a:r>
              <a:rPr lang="en-GB" dirty="0"/>
              <a:t>Lesson 1 continued</a:t>
            </a:r>
          </a:p>
        </p:txBody>
      </p:sp>
      <p:sp>
        <p:nvSpPr>
          <p:cNvPr id="3" name="Text Placeholder 2">
            <a:extLst>
              <a:ext uri="{FF2B5EF4-FFF2-40B4-BE49-F238E27FC236}">
                <a16:creationId xmlns:a16="http://schemas.microsoft.com/office/drawing/2014/main" id="{090B35D6-CAB4-4F75-87D8-570023F42089}"/>
              </a:ext>
            </a:extLst>
          </p:cNvPr>
          <p:cNvSpPr>
            <a:spLocks noGrp="1"/>
          </p:cNvSpPr>
          <p:nvPr>
            <p:ph type="body" sz="quarter" idx="10"/>
          </p:nvPr>
        </p:nvSpPr>
        <p:spPr>
          <a:xfrm>
            <a:off x="745837" y="1254125"/>
            <a:ext cx="10515600" cy="4002088"/>
          </a:xfrm>
        </p:spPr>
        <p:txBody>
          <a:bodyPr/>
          <a:lstStyle/>
          <a:p>
            <a:pPr marL="0" indent="0">
              <a:buNone/>
            </a:pPr>
            <a:r>
              <a:rPr lang="en-GB" b="0" dirty="0"/>
              <a:t>Now is a good time, for your students to try out the DNA-V approach. </a:t>
            </a:r>
          </a:p>
          <a:p>
            <a:pPr marL="0" indent="0">
              <a:buNone/>
            </a:pPr>
            <a:endParaRPr lang="en-GB" dirty="0"/>
          </a:p>
          <a:p>
            <a:pPr marL="0" indent="0">
              <a:buNone/>
            </a:pPr>
            <a:endParaRPr lang="en-GB" b="0" dirty="0">
              <a:solidFill>
                <a:schemeClr val="tx1"/>
              </a:solidFill>
            </a:endParaRPr>
          </a:p>
        </p:txBody>
      </p:sp>
      <p:sp>
        <p:nvSpPr>
          <p:cNvPr id="5" name="Rectangle: Rounded Corners 4">
            <a:extLst>
              <a:ext uri="{FF2B5EF4-FFF2-40B4-BE49-F238E27FC236}">
                <a16:creationId xmlns:a16="http://schemas.microsoft.com/office/drawing/2014/main" id="{6ECC5959-2B68-40A7-BAF9-46EE842BDA4A}"/>
              </a:ext>
            </a:extLst>
          </p:cNvPr>
          <p:cNvSpPr/>
          <p:nvPr/>
        </p:nvSpPr>
        <p:spPr>
          <a:xfrm>
            <a:off x="1473936" y="2574353"/>
            <a:ext cx="3577955" cy="2568127"/>
          </a:xfrm>
          <a:prstGeom prst="roundRect">
            <a:avLst/>
          </a:prstGeom>
          <a:solidFill>
            <a:srgbClr val="8A5873"/>
          </a:solidFill>
          <a:ln>
            <a:solidFill>
              <a:srgbClr val="9C5FB5"/>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sz="2400" dirty="0">
              <a:solidFill>
                <a:schemeClr val="bg1"/>
              </a:solidFill>
            </a:endParaRPr>
          </a:p>
          <a:p>
            <a:pPr algn="ctr"/>
            <a:r>
              <a:rPr lang="en-GB" sz="2400" b="1" dirty="0">
                <a:solidFill>
                  <a:schemeClr val="bg1"/>
                </a:solidFill>
              </a:rPr>
              <a:t>1. Ask the student to stand up.</a:t>
            </a:r>
          </a:p>
        </p:txBody>
      </p:sp>
      <p:sp>
        <p:nvSpPr>
          <p:cNvPr id="8" name="Rectangle: Rounded Corners 7">
            <a:extLst>
              <a:ext uri="{FF2B5EF4-FFF2-40B4-BE49-F238E27FC236}">
                <a16:creationId xmlns:a16="http://schemas.microsoft.com/office/drawing/2014/main" id="{0EB42360-A8B6-4882-8410-C892DF8AF563}"/>
              </a:ext>
            </a:extLst>
          </p:cNvPr>
          <p:cNvSpPr/>
          <p:nvPr/>
        </p:nvSpPr>
        <p:spPr>
          <a:xfrm>
            <a:off x="6445570" y="2552174"/>
            <a:ext cx="4601121" cy="1405990"/>
          </a:xfrm>
          <a:prstGeom prst="roundRect">
            <a:avLst/>
          </a:prstGeom>
          <a:solidFill>
            <a:srgbClr val="6B355A"/>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r>
              <a:rPr lang="en-GB" sz="2000" dirty="0">
                <a:solidFill>
                  <a:schemeClr val="bg1"/>
                </a:solidFill>
              </a:rPr>
              <a:t>2. What is it that they are concerned about e.g. studying at home for a prolonged period of time.</a:t>
            </a:r>
          </a:p>
          <a:p>
            <a:r>
              <a:rPr lang="en-GB" dirty="0"/>
              <a:t> </a:t>
            </a:r>
          </a:p>
        </p:txBody>
      </p:sp>
      <p:sp>
        <p:nvSpPr>
          <p:cNvPr id="9" name="Rectangle: Rounded Corners 8">
            <a:extLst>
              <a:ext uri="{FF2B5EF4-FFF2-40B4-BE49-F238E27FC236}">
                <a16:creationId xmlns:a16="http://schemas.microsoft.com/office/drawing/2014/main" id="{63DF2C8A-3910-493E-BD1B-763B2A37B9CD}"/>
              </a:ext>
            </a:extLst>
          </p:cNvPr>
          <p:cNvSpPr/>
          <p:nvPr/>
        </p:nvSpPr>
        <p:spPr>
          <a:xfrm>
            <a:off x="6445571" y="4130654"/>
            <a:ext cx="4682002" cy="1389631"/>
          </a:xfrm>
          <a:prstGeom prst="roundRect">
            <a:avLst/>
          </a:prstGeom>
          <a:solidFill>
            <a:srgbClr val="E93752"/>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r>
              <a:rPr lang="en-GB" sz="2000" dirty="0">
                <a:solidFill>
                  <a:schemeClr val="bg1"/>
                </a:solidFill>
              </a:rPr>
              <a:t>3. Now go through each part of the DNA-V as shown on the next slide</a:t>
            </a:r>
            <a:r>
              <a:rPr lang="en-GB" sz="2000" b="1" dirty="0">
                <a:solidFill>
                  <a:schemeClr val="bg1"/>
                </a:solidFill>
              </a:rPr>
              <a:t>.</a:t>
            </a:r>
            <a:endParaRPr lang="en-GB" sz="2000" dirty="0">
              <a:solidFill>
                <a:schemeClr val="bg1"/>
              </a:solidFill>
            </a:endParaRPr>
          </a:p>
          <a:p>
            <a:r>
              <a:rPr lang="en-GB" dirty="0"/>
              <a:t>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2637" y="5942013"/>
            <a:ext cx="406400" cy="406400"/>
          </a:xfrm>
          <a:prstGeom prst="rect">
            <a:avLst/>
          </a:prstGeom>
        </p:spPr>
      </p:pic>
    </p:spTree>
    <p:extLst>
      <p:ext uri="{BB962C8B-B14F-4D97-AF65-F5344CB8AC3E}">
        <p14:creationId xmlns:p14="http://schemas.microsoft.com/office/powerpoint/2010/main" val="3841923658"/>
      </p:ext>
    </p:extLst>
  </p:cSld>
  <p:clrMapOvr>
    <a:masterClrMapping/>
  </p:clrMapOvr>
  <mc:AlternateContent xmlns:mc="http://schemas.openxmlformats.org/markup-compatibility/2006" xmlns:p14="http://schemas.microsoft.com/office/powerpoint/2010/main">
    <mc:Choice Requires="p14">
      <p:transition spd="slow" p14:dur="2000" advTm="37821"/>
    </mc:Choice>
    <mc:Fallback xmlns="">
      <p:transition spd="slow" advTm="37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7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 objId="4"/>
        <p14:stopEvt time="34794" objId="4"/>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3A2CD-5B56-475C-B7A7-018CDADF7E68}"/>
              </a:ext>
            </a:extLst>
          </p:cNvPr>
          <p:cNvSpPr>
            <a:spLocks noGrp="1"/>
          </p:cNvSpPr>
          <p:nvPr>
            <p:ph type="title"/>
          </p:nvPr>
        </p:nvSpPr>
        <p:spPr/>
        <p:txBody>
          <a:bodyPr/>
          <a:lstStyle/>
          <a:p>
            <a:r>
              <a:rPr lang="en-GB" dirty="0"/>
              <a:t>Lesson 1 continued</a:t>
            </a:r>
          </a:p>
        </p:txBody>
      </p:sp>
      <p:sp>
        <p:nvSpPr>
          <p:cNvPr id="3" name="Text Placeholder 2">
            <a:extLst>
              <a:ext uri="{FF2B5EF4-FFF2-40B4-BE49-F238E27FC236}">
                <a16:creationId xmlns:a16="http://schemas.microsoft.com/office/drawing/2014/main" id="{090B35D6-CAB4-4F75-87D8-570023F42089}"/>
              </a:ext>
            </a:extLst>
          </p:cNvPr>
          <p:cNvSpPr>
            <a:spLocks noGrp="1"/>
          </p:cNvSpPr>
          <p:nvPr>
            <p:ph type="body" sz="quarter" idx="10"/>
          </p:nvPr>
        </p:nvSpPr>
        <p:spPr>
          <a:xfrm>
            <a:off x="745837" y="1254125"/>
            <a:ext cx="10515600" cy="4002088"/>
          </a:xfrm>
        </p:spPr>
        <p:txBody>
          <a:bodyPr/>
          <a:lstStyle/>
          <a:p>
            <a:pPr marL="0" indent="0">
              <a:buNone/>
            </a:pPr>
            <a:r>
              <a:rPr lang="en-GB" b="0" dirty="0"/>
              <a:t>Ask the students to talk about the </a:t>
            </a:r>
            <a:r>
              <a:rPr lang="en-GB" b="0" dirty="0" err="1"/>
              <a:t>Noticer</a:t>
            </a:r>
            <a:r>
              <a:rPr lang="en-GB" b="0" dirty="0"/>
              <a:t>, Advisor and Discoverer as shown below:</a:t>
            </a:r>
          </a:p>
          <a:p>
            <a:pPr marL="0" indent="0">
              <a:buNone/>
            </a:pPr>
            <a:endParaRPr lang="en-GB" b="0" dirty="0">
              <a:solidFill>
                <a:schemeClr val="tx1"/>
              </a:solidFill>
            </a:endParaRPr>
          </a:p>
        </p:txBody>
      </p:sp>
      <p:sp>
        <p:nvSpPr>
          <p:cNvPr id="5" name="Rectangle: Rounded Corners 4">
            <a:extLst>
              <a:ext uri="{FF2B5EF4-FFF2-40B4-BE49-F238E27FC236}">
                <a16:creationId xmlns:a16="http://schemas.microsoft.com/office/drawing/2014/main" id="{6ECC5959-2B68-40A7-BAF9-46EE842BDA4A}"/>
              </a:ext>
            </a:extLst>
          </p:cNvPr>
          <p:cNvSpPr/>
          <p:nvPr/>
        </p:nvSpPr>
        <p:spPr>
          <a:xfrm>
            <a:off x="1473936" y="2574353"/>
            <a:ext cx="3577955" cy="2568127"/>
          </a:xfrm>
          <a:prstGeom prst="roundRect">
            <a:avLst/>
          </a:prstGeom>
          <a:solidFill>
            <a:srgbClr val="8A5873"/>
          </a:solidFill>
          <a:ln>
            <a:solidFill>
              <a:srgbClr val="9C5FB5"/>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2400" b="1" dirty="0" err="1">
                <a:solidFill>
                  <a:schemeClr val="bg1"/>
                </a:solidFill>
              </a:rPr>
              <a:t>Noticer</a:t>
            </a:r>
            <a:r>
              <a:rPr lang="en-GB" sz="2400" b="1" dirty="0">
                <a:solidFill>
                  <a:schemeClr val="bg1"/>
                </a:solidFill>
              </a:rPr>
              <a:t> = </a:t>
            </a:r>
            <a:r>
              <a:rPr lang="en-GB" sz="2400" dirty="0">
                <a:solidFill>
                  <a:schemeClr val="bg1"/>
                </a:solidFill>
              </a:rPr>
              <a:t>what is it you notice inside and around yourself?</a:t>
            </a:r>
          </a:p>
        </p:txBody>
      </p:sp>
      <p:sp>
        <p:nvSpPr>
          <p:cNvPr id="8" name="Rectangle: Rounded Corners 7">
            <a:extLst>
              <a:ext uri="{FF2B5EF4-FFF2-40B4-BE49-F238E27FC236}">
                <a16:creationId xmlns:a16="http://schemas.microsoft.com/office/drawing/2014/main" id="{0EB42360-A8B6-4882-8410-C892DF8AF563}"/>
              </a:ext>
            </a:extLst>
          </p:cNvPr>
          <p:cNvSpPr/>
          <p:nvPr/>
        </p:nvSpPr>
        <p:spPr>
          <a:xfrm>
            <a:off x="6445570" y="2552174"/>
            <a:ext cx="4601121" cy="1405990"/>
          </a:xfrm>
          <a:prstGeom prst="roundRect">
            <a:avLst/>
          </a:prstGeom>
          <a:solidFill>
            <a:srgbClr val="6B355A"/>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endParaRPr lang="en-GB" sz="2400" b="1" dirty="0">
              <a:solidFill>
                <a:schemeClr val="bg1"/>
              </a:solidFill>
            </a:endParaRPr>
          </a:p>
          <a:p>
            <a:r>
              <a:rPr lang="en-GB" sz="2400" b="1" dirty="0">
                <a:solidFill>
                  <a:schemeClr val="bg1"/>
                </a:solidFill>
              </a:rPr>
              <a:t>Advisor =  </a:t>
            </a:r>
            <a:r>
              <a:rPr lang="en-GB" sz="2400" dirty="0">
                <a:solidFill>
                  <a:schemeClr val="bg1"/>
                </a:solidFill>
              </a:rPr>
              <a:t>what</a:t>
            </a:r>
            <a:r>
              <a:rPr lang="en-GB" sz="2400" b="1" dirty="0">
                <a:solidFill>
                  <a:schemeClr val="bg1"/>
                </a:solidFill>
              </a:rPr>
              <a:t> </a:t>
            </a:r>
            <a:r>
              <a:rPr lang="en-GB" sz="2400" dirty="0">
                <a:solidFill>
                  <a:schemeClr val="bg1"/>
                </a:solidFill>
              </a:rPr>
              <a:t>advice are you giving yourself about things that are happening.</a:t>
            </a:r>
          </a:p>
          <a:p>
            <a:r>
              <a:rPr lang="en-GB" dirty="0"/>
              <a:t> </a:t>
            </a:r>
          </a:p>
        </p:txBody>
      </p:sp>
      <p:sp>
        <p:nvSpPr>
          <p:cNvPr id="9" name="Rectangle: Rounded Corners 8">
            <a:extLst>
              <a:ext uri="{FF2B5EF4-FFF2-40B4-BE49-F238E27FC236}">
                <a16:creationId xmlns:a16="http://schemas.microsoft.com/office/drawing/2014/main" id="{63DF2C8A-3910-493E-BD1B-763B2A37B9CD}"/>
              </a:ext>
            </a:extLst>
          </p:cNvPr>
          <p:cNvSpPr/>
          <p:nvPr/>
        </p:nvSpPr>
        <p:spPr>
          <a:xfrm>
            <a:off x="6445571" y="4130654"/>
            <a:ext cx="4682002" cy="1389631"/>
          </a:xfrm>
          <a:prstGeom prst="roundRect">
            <a:avLst/>
          </a:prstGeom>
          <a:solidFill>
            <a:srgbClr val="E93752"/>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r>
              <a:rPr lang="en-GB" sz="2400" b="1" dirty="0">
                <a:solidFill>
                  <a:schemeClr val="bg1"/>
                </a:solidFill>
              </a:rPr>
              <a:t>Discoverer</a:t>
            </a:r>
            <a:r>
              <a:rPr lang="en-GB" sz="2400" dirty="0">
                <a:solidFill>
                  <a:schemeClr val="bg1"/>
                </a:solidFill>
              </a:rPr>
              <a:t> = what do I do, test, try and track in the world?</a:t>
            </a:r>
          </a:p>
          <a:p>
            <a:r>
              <a:rPr lang="en-GB" dirty="0"/>
              <a:t>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1800" y="6145213"/>
            <a:ext cx="406400" cy="406400"/>
          </a:xfrm>
          <a:prstGeom prst="rect">
            <a:avLst/>
          </a:prstGeom>
        </p:spPr>
      </p:pic>
    </p:spTree>
    <p:extLst>
      <p:ext uri="{BB962C8B-B14F-4D97-AF65-F5344CB8AC3E}">
        <p14:creationId xmlns:p14="http://schemas.microsoft.com/office/powerpoint/2010/main" val="4281219034"/>
      </p:ext>
    </p:extLst>
  </p:cSld>
  <p:clrMapOvr>
    <a:masterClrMapping/>
  </p:clrMapOvr>
  <mc:AlternateContent xmlns:mc="http://schemas.openxmlformats.org/markup-compatibility/2006" xmlns:p14="http://schemas.microsoft.com/office/powerpoint/2010/main">
    <mc:Choice Requires="p14">
      <p:transition spd="slow" p14:dur="2000" advTm="65643"/>
    </mc:Choice>
    <mc:Fallback xmlns="">
      <p:transition spd="slow" advTm="65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 objId="4"/>
        <p14:stopEvt time="64082" objId="4"/>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0B35D6-CAB4-4F75-87D8-570023F42089}"/>
              </a:ext>
            </a:extLst>
          </p:cNvPr>
          <p:cNvSpPr>
            <a:spLocks noGrp="1"/>
          </p:cNvSpPr>
          <p:nvPr>
            <p:ph type="body" sz="quarter" idx="10"/>
          </p:nvPr>
        </p:nvSpPr>
        <p:spPr>
          <a:xfrm>
            <a:off x="838200" y="2056589"/>
            <a:ext cx="10515600" cy="4002088"/>
          </a:xfrm>
        </p:spPr>
        <p:txBody>
          <a:bodyPr/>
          <a:lstStyle/>
          <a:p>
            <a:r>
              <a:rPr lang="en-GB" b="0" dirty="0"/>
              <a:t>Can you guess in advance what will be your top 3 character strengths and why?</a:t>
            </a:r>
          </a:p>
          <a:p>
            <a:pPr marL="0" indent="0">
              <a:buNone/>
            </a:pPr>
            <a:endParaRPr lang="en-GB" b="0" dirty="0"/>
          </a:p>
          <a:p>
            <a:r>
              <a:rPr lang="en-GB" b="0" dirty="0"/>
              <a:t>Then discover your character strengths by taking this quiz: </a:t>
            </a:r>
            <a:r>
              <a:rPr lang="en-GB" b="0" dirty="0">
                <a:hlinkClick r:id="rId4"/>
              </a:rPr>
              <a:t>https://www.viacharacter.org/survey/account/register#youth</a:t>
            </a:r>
            <a:endParaRPr lang="en-GB" b="0" dirty="0"/>
          </a:p>
          <a:p>
            <a:endParaRPr lang="en-GB" b="0" dirty="0"/>
          </a:p>
          <a:p>
            <a:r>
              <a:rPr lang="en-GB" b="0" dirty="0"/>
              <a:t>Bring your results with you to the next lesson!</a:t>
            </a:r>
          </a:p>
          <a:p>
            <a:endParaRPr lang="en-GB" dirty="0"/>
          </a:p>
          <a:p>
            <a:endParaRPr lang="en-GB" dirty="0"/>
          </a:p>
          <a:p>
            <a:endParaRPr lang="en-GB" dirty="0"/>
          </a:p>
          <a:p>
            <a:endParaRPr lang="en-GB" dirty="0"/>
          </a:p>
          <a:p>
            <a:endParaRPr lang="en-GB" b="0" dirty="0"/>
          </a:p>
          <a:p>
            <a:endParaRPr lang="en-GB" b="0" dirty="0"/>
          </a:p>
        </p:txBody>
      </p:sp>
      <p:sp>
        <p:nvSpPr>
          <p:cNvPr id="4" name="Title 3">
            <a:extLst>
              <a:ext uri="{FF2B5EF4-FFF2-40B4-BE49-F238E27FC236}">
                <a16:creationId xmlns:a16="http://schemas.microsoft.com/office/drawing/2014/main" id="{EDBFE51E-AF0F-4784-9679-B2FE647129B7}"/>
              </a:ext>
            </a:extLst>
          </p:cNvPr>
          <p:cNvSpPr txBox="1">
            <a:spLocks noGrp="1"/>
          </p:cNvSpPr>
          <p:nvPr>
            <p:ph type="title"/>
          </p:nvPr>
        </p:nvSpPr>
        <p:spPr>
          <a:xfrm>
            <a:off x="838200" y="365125"/>
            <a:ext cx="10515600" cy="1477328"/>
          </a:xfrm>
          <a:prstGeom prst="rect">
            <a:avLst/>
          </a:prstGeom>
          <a:noFill/>
        </p:spPr>
        <p:txBody>
          <a:bodyPr wrap="square" rtlCol="0">
            <a:spAutoFit/>
          </a:bodyPr>
          <a:lstStyle/>
          <a:p>
            <a:pPr algn="ctr"/>
            <a:r>
              <a:rPr lang="en-GB" spc="-130" dirty="0">
                <a:latin typeface="Arial" panose="020B0604020202020204" pitchFamily="34" charset="0"/>
                <a:cs typeface="Arial" panose="020B0604020202020204" pitchFamily="34" charset="0"/>
              </a:rPr>
              <a:t>Lesson 1: Homework</a:t>
            </a:r>
            <a:br>
              <a:rPr lang="en-GB" spc="-130" dirty="0">
                <a:latin typeface="Arial" panose="020B0604020202020204" pitchFamily="34" charset="0"/>
                <a:cs typeface="Arial" panose="020B0604020202020204" pitchFamily="34" charset="0"/>
              </a:rPr>
            </a:br>
            <a:r>
              <a:rPr lang="en-GB" spc="-130" dirty="0">
                <a:latin typeface="Arial" panose="020B0604020202020204" pitchFamily="34" charset="0"/>
                <a:cs typeface="Arial" panose="020B0604020202020204" pitchFamily="34" charset="0"/>
              </a:rPr>
              <a:t>Discover your character strengths</a:t>
            </a:r>
            <a:endParaRPr lang="en-GB" sz="5000" b="1" spc="-13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5"/>
          <a:stretch>
            <a:fillRect/>
          </a:stretch>
        </p:blipFill>
        <p:spPr>
          <a:xfrm>
            <a:off x="110838" y="5638800"/>
            <a:ext cx="2992582" cy="121920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00945" y="6045200"/>
            <a:ext cx="406400" cy="406400"/>
          </a:xfrm>
          <a:prstGeom prst="rect">
            <a:avLst/>
          </a:prstGeom>
        </p:spPr>
      </p:pic>
    </p:spTree>
    <p:extLst>
      <p:ext uri="{BB962C8B-B14F-4D97-AF65-F5344CB8AC3E}">
        <p14:creationId xmlns:p14="http://schemas.microsoft.com/office/powerpoint/2010/main" val="2177827326"/>
      </p:ext>
    </p:extLst>
  </p:cSld>
  <p:clrMapOvr>
    <a:masterClrMapping/>
  </p:clrMapOvr>
  <mc:AlternateContent xmlns:mc="http://schemas.openxmlformats.org/markup-compatibility/2006" xmlns:p14="http://schemas.microsoft.com/office/powerpoint/2010/main">
    <mc:Choice Requires="p14">
      <p:transition spd="slow" p14:dur="2000" advTm="55775"/>
    </mc:Choice>
    <mc:Fallback xmlns="">
      <p:transition spd="slow" advTm="55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2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stopEvt time="54337" objId="5"/>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3A2CD-5B56-475C-B7A7-018CDADF7E68}"/>
              </a:ext>
            </a:extLst>
          </p:cNvPr>
          <p:cNvSpPr>
            <a:spLocks noGrp="1"/>
          </p:cNvSpPr>
          <p:nvPr>
            <p:ph type="title"/>
          </p:nvPr>
        </p:nvSpPr>
        <p:spPr/>
        <p:txBody>
          <a:bodyPr/>
          <a:lstStyle/>
          <a:p>
            <a:r>
              <a:rPr lang="en-GB" dirty="0"/>
              <a:t>Lesson 2: Playing a game &amp; being creative </a:t>
            </a:r>
          </a:p>
        </p:txBody>
      </p:sp>
      <p:sp>
        <p:nvSpPr>
          <p:cNvPr id="3" name="Text Placeholder 2">
            <a:extLst>
              <a:ext uri="{FF2B5EF4-FFF2-40B4-BE49-F238E27FC236}">
                <a16:creationId xmlns:a16="http://schemas.microsoft.com/office/drawing/2014/main" id="{090B35D6-CAB4-4F75-87D8-570023F42089}"/>
              </a:ext>
            </a:extLst>
          </p:cNvPr>
          <p:cNvSpPr>
            <a:spLocks noGrp="1"/>
          </p:cNvSpPr>
          <p:nvPr>
            <p:ph type="body" sz="quarter" idx="10"/>
          </p:nvPr>
        </p:nvSpPr>
        <p:spPr>
          <a:xfrm>
            <a:off x="745837" y="1254125"/>
            <a:ext cx="10515600" cy="4002088"/>
          </a:xfrm>
        </p:spPr>
        <p:txBody>
          <a:bodyPr/>
          <a:lstStyle/>
          <a:p>
            <a:pPr marL="0" indent="0">
              <a:buNone/>
            </a:pPr>
            <a:endParaRPr lang="en-GB" dirty="0"/>
          </a:p>
          <a:p>
            <a:pPr marL="0" indent="0">
              <a:buNone/>
            </a:pPr>
            <a:endParaRPr lang="en-GB" b="0" dirty="0">
              <a:solidFill>
                <a:schemeClr val="tx1"/>
              </a:solidFill>
            </a:endParaRPr>
          </a:p>
        </p:txBody>
      </p:sp>
      <p:sp>
        <p:nvSpPr>
          <p:cNvPr id="5" name="Rectangle: Rounded Corners 4">
            <a:extLst>
              <a:ext uri="{FF2B5EF4-FFF2-40B4-BE49-F238E27FC236}">
                <a16:creationId xmlns:a16="http://schemas.microsoft.com/office/drawing/2014/main" id="{6ECC5959-2B68-40A7-BAF9-46EE842BDA4A}"/>
              </a:ext>
            </a:extLst>
          </p:cNvPr>
          <p:cNvSpPr/>
          <p:nvPr/>
        </p:nvSpPr>
        <p:spPr>
          <a:xfrm>
            <a:off x="1012518" y="2579688"/>
            <a:ext cx="3577955" cy="2568127"/>
          </a:xfrm>
          <a:prstGeom prst="roundRect">
            <a:avLst/>
          </a:prstGeom>
          <a:solidFill>
            <a:srgbClr val="8A5873"/>
          </a:solidFill>
          <a:ln>
            <a:solidFill>
              <a:srgbClr val="9C5FB5"/>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2400" dirty="0">
                <a:solidFill>
                  <a:schemeClr val="bg1"/>
                </a:solidFill>
              </a:rPr>
              <a:t>1. Share your homework – what are the results of your quiz?</a:t>
            </a:r>
          </a:p>
        </p:txBody>
      </p:sp>
      <p:sp>
        <p:nvSpPr>
          <p:cNvPr id="8" name="Rectangle: Rounded Corners 7">
            <a:extLst>
              <a:ext uri="{FF2B5EF4-FFF2-40B4-BE49-F238E27FC236}">
                <a16:creationId xmlns:a16="http://schemas.microsoft.com/office/drawing/2014/main" id="{0EB42360-A8B6-4882-8410-C892DF8AF563}"/>
              </a:ext>
            </a:extLst>
          </p:cNvPr>
          <p:cNvSpPr/>
          <p:nvPr/>
        </p:nvSpPr>
        <p:spPr>
          <a:xfrm>
            <a:off x="6445570" y="2552174"/>
            <a:ext cx="4601121" cy="1405990"/>
          </a:xfrm>
          <a:prstGeom prst="roundRect">
            <a:avLst/>
          </a:prstGeom>
          <a:solidFill>
            <a:srgbClr val="6B355A"/>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2400" dirty="0">
                <a:solidFill>
                  <a:schemeClr val="bg1"/>
                </a:solidFill>
              </a:rPr>
              <a:t>2. DNA  - V game of life – refer to next slide for the </a:t>
            </a:r>
          </a:p>
          <a:p>
            <a:pPr algn="ctr"/>
            <a:r>
              <a:rPr lang="en-GB" sz="2400" dirty="0">
                <a:solidFill>
                  <a:schemeClr val="bg1"/>
                </a:solidFill>
              </a:rPr>
              <a:t>Game of Life  </a:t>
            </a:r>
          </a:p>
        </p:txBody>
      </p:sp>
      <p:sp>
        <p:nvSpPr>
          <p:cNvPr id="9" name="Rectangle: Rounded Corners 8">
            <a:extLst>
              <a:ext uri="{FF2B5EF4-FFF2-40B4-BE49-F238E27FC236}">
                <a16:creationId xmlns:a16="http://schemas.microsoft.com/office/drawing/2014/main" id="{63DF2C8A-3910-493E-BD1B-763B2A37B9CD}"/>
              </a:ext>
            </a:extLst>
          </p:cNvPr>
          <p:cNvSpPr/>
          <p:nvPr/>
        </p:nvSpPr>
        <p:spPr>
          <a:xfrm>
            <a:off x="6445571" y="4130654"/>
            <a:ext cx="4682002" cy="1389631"/>
          </a:xfrm>
          <a:prstGeom prst="roundRect">
            <a:avLst/>
          </a:prstGeom>
          <a:solidFill>
            <a:srgbClr val="E93752"/>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sz="2400" dirty="0">
                <a:solidFill>
                  <a:schemeClr val="bg1"/>
                </a:solidFill>
              </a:rPr>
              <a:t>3. Design a poster of your character strengths </a:t>
            </a:r>
          </a:p>
        </p:txBody>
      </p:sp>
      <p:pic>
        <p:nvPicPr>
          <p:cNvPr id="7" name="Picture 6"/>
          <p:cNvPicPr>
            <a:picLocks noChangeAspect="1"/>
          </p:cNvPicPr>
          <p:nvPr/>
        </p:nvPicPr>
        <p:blipFill>
          <a:blip r:embed="rId4" cstate="hq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92342" y="5216639"/>
            <a:ext cx="1640351" cy="1640351"/>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98295" y="6145213"/>
            <a:ext cx="406400" cy="406400"/>
          </a:xfrm>
          <a:prstGeom prst="rect">
            <a:avLst/>
          </a:prstGeom>
        </p:spPr>
      </p:pic>
    </p:spTree>
    <p:extLst>
      <p:ext uri="{BB962C8B-B14F-4D97-AF65-F5344CB8AC3E}">
        <p14:creationId xmlns:p14="http://schemas.microsoft.com/office/powerpoint/2010/main" val="2743316167"/>
      </p:ext>
    </p:extLst>
  </p:cSld>
  <p:clrMapOvr>
    <a:masterClrMapping/>
  </p:clrMapOvr>
  <mc:AlternateContent xmlns:mc="http://schemas.openxmlformats.org/markup-compatibility/2006" xmlns:p14="http://schemas.microsoft.com/office/powerpoint/2010/main">
    <mc:Choice Requires="p14">
      <p:transition spd="slow" p14:dur="2000" advTm="54111"/>
    </mc:Choice>
    <mc:Fallback xmlns="">
      <p:transition spd="slow" advTm="54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4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0" objId="6"/>
        <p14:stopEvt time="53457" objId="6"/>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93561" y="1265381"/>
            <a:ext cx="5446569" cy="5446569"/>
          </a:xfrm>
          <a:prstGeom prst="rect">
            <a:avLst/>
          </a:prstGeom>
        </p:spPr>
      </p:pic>
      <p:sp>
        <p:nvSpPr>
          <p:cNvPr id="3" name="Rectangle 2"/>
          <p:cNvSpPr/>
          <p:nvPr/>
        </p:nvSpPr>
        <p:spPr>
          <a:xfrm>
            <a:off x="6678275" y="1265381"/>
            <a:ext cx="4854214" cy="3416320"/>
          </a:xfrm>
          <a:prstGeom prst="rect">
            <a:avLst/>
          </a:prstGeom>
        </p:spPr>
        <p:txBody>
          <a:bodyPr wrap="none">
            <a:spAutoFit/>
          </a:bodyPr>
          <a:lstStyle/>
          <a:p>
            <a:endParaRPr lang="en-GB" sz="4800" spc="-13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800" spc="-130" dirty="0">
                <a:solidFill>
                  <a:srgbClr val="8A5873"/>
                </a:solidFill>
                <a:latin typeface="Arial" panose="020B0604020202020204" pitchFamily="34" charset="0"/>
                <a:cs typeface="Arial" panose="020B0604020202020204" pitchFamily="34" charset="0"/>
              </a:rPr>
              <a:t>Minimum of 2 people to play </a:t>
            </a:r>
          </a:p>
          <a:p>
            <a:pPr marL="457200" indent="-457200">
              <a:buFont typeface="Arial" panose="020B0604020202020204" pitchFamily="34" charset="0"/>
              <a:buChar char="•"/>
            </a:pPr>
            <a:r>
              <a:rPr lang="en-GB" sz="2800" spc="-130" dirty="0">
                <a:solidFill>
                  <a:srgbClr val="8A5873"/>
                </a:solidFill>
                <a:latin typeface="Arial" panose="020B0604020202020204" pitchFamily="34" charset="0"/>
                <a:cs typeface="Arial" panose="020B0604020202020204" pitchFamily="34" charset="0"/>
              </a:rPr>
              <a:t>You can use counters (every </a:t>
            </a:r>
          </a:p>
          <a:p>
            <a:r>
              <a:rPr lang="en-GB" sz="2800" spc="-130" dirty="0">
                <a:solidFill>
                  <a:srgbClr val="8A5873"/>
                </a:solidFill>
                <a:latin typeface="Arial" panose="020B0604020202020204" pitchFamily="34" charset="0"/>
                <a:cs typeface="Arial" panose="020B0604020202020204" pitchFamily="34" charset="0"/>
              </a:rPr>
              <a:t>      day objects such as a button </a:t>
            </a:r>
          </a:p>
          <a:p>
            <a:r>
              <a:rPr lang="en-GB" sz="2800" spc="-130" dirty="0">
                <a:solidFill>
                  <a:srgbClr val="8A5873"/>
                </a:solidFill>
                <a:latin typeface="Arial" panose="020B0604020202020204" pitchFamily="34" charset="0"/>
                <a:cs typeface="Arial" panose="020B0604020202020204" pitchFamily="34" charset="0"/>
              </a:rPr>
              <a:t>      or a coin)</a:t>
            </a:r>
          </a:p>
          <a:p>
            <a:pPr marL="457200" indent="-457200">
              <a:buFont typeface="Arial" panose="020B0604020202020204" pitchFamily="34" charset="0"/>
              <a:buChar char="•"/>
            </a:pPr>
            <a:r>
              <a:rPr lang="en-GB" sz="2800" spc="-130" dirty="0">
                <a:solidFill>
                  <a:srgbClr val="8A5873"/>
                </a:solidFill>
                <a:latin typeface="Arial" panose="020B0604020202020204" pitchFamily="34" charset="0"/>
                <a:cs typeface="Arial" panose="020B0604020202020204" pitchFamily="34" charset="0"/>
              </a:rPr>
              <a:t>1 Dice</a:t>
            </a:r>
          </a:p>
          <a:p>
            <a:pPr marL="457200" indent="-457200">
              <a:buFont typeface="Arial" panose="020B0604020202020204" pitchFamily="34" charset="0"/>
              <a:buChar char="•"/>
            </a:pPr>
            <a:endParaRPr lang="en-GB" sz="2800" b="1" dirty="0"/>
          </a:p>
        </p:txBody>
      </p:sp>
      <p:sp>
        <p:nvSpPr>
          <p:cNvPr id="5" name="Rectangle 4"/>
          <p:cNvSpPr/>
          <p:nvPr/>
        </p:nvSpPr>
        <p:spPr>
          <a:xfrm>
            <a:off x="393561" y="327199"/>
            <a:ext cx="7249420" cy="1569660"/>
          </a:xfrm>
          <a:prstGeom prst="rect">
            <a:avLst/>
          </a:prstGeom>
        </p:spPr>
        <p:txBody>
          <a:bodyPr wrap="none">
            <a:spAutoFit/>
          </a:bodyPr>
          <a:lstStyle/>
          <a:p>
            <a:r>
              <a:rPr lang="en-GB" sz="4800" b="1" spc="-130" dirty="0">
                <a:latin typeface="Arial" panose="020B0604020202020204" pitchFamily="34" charset="0"/>
                <a:cs typeface="Arial" panose="020B0604020202020204" pitchFamily="34" charset="0"/>
              </a:rPr>
              <a:t>Lesson 2: GAME OF LIFE</a:t>
            </a:r>
          </a:p>
          <a:p>
            <a:endParaRPr lang="en-GB" sz="4800" b="1" spc="-130" dirty="0">
              <a:latin typeface="Arial" panose="020B0604020202020204" pitchFamily="34" charset="0"/>
              <a:cs typeface="Arial" panose="020B0604020202020204" pitchFamily="34" charset="0"/>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71875" y="5416683"/>
            <a:ext cx="406400" cy="406400"/>
          </a:xfrm>
          <a:prstGeom prst="rect">
            <a:avLst/>
          </a:prstGeom>
        </p:spPr>
      </p:pic>
    </p:spTree>
    <p:extLst>
      <p:ext uri="{BB962C8B-B14F-4D97-AF65-F5344CB8AC3E}">
        <p14:creationId xmlns:p14="http://schemas.microsoft.com/office/powerpoint/2010/main" val="2558174391"/>
      </p:ext>
    </p:extLst>
  </p:cSld>
  <p:clrMapOvr>
    <a:masterClrMapping/>
  </p:clrMapOvr>
  <mc:AlternateContent xmlns:mc="http://schemas.openxmlformats.org/markup-compatibility/2006" xmlns:p14="http://schemas.microsoft.com/office/powerpoint/2010/main">
    <mc:Choice Requires="p14">
      <p:transition spd="slow" p14:dur="2000" advTm="38545"/>
    </mc:Choice>
    <mc:Fallback xmlns="">
      <p:transition spd="slow" advTm="38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0" objId="6"/>
        <p14:stopEvt time="37485" objId="6"/>
      </p14:showEvtLst>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4">
      <a:dk1>
        <a:sysClr val="windowText" lastClr="000000"/>
      </a:dk1>
      <a:lt1>
        <a:sysClr val="window" lastClr="FFFFFF"/>
      </a:lt1>
      <a:dk2>
        <a:srgbClr val="44546A"/>
      </a:dk2>
      <a:lt2>
        <a:srgbClr val="E7E6E6"/>
      </a:lt2>
      <a:accent1>
        <a:srgbClr val="4472C4"/>
      </a:accent1>
      <a:accent2>
        <a:srgbClr val="70AD47"/>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80DC47D39D60E49863BA0C8CD9A61FB" ma:contentTypeVersion="12" ma:contentTypeDescription="Create a new document." ma:contentTypeScope="" ma:versionID="3bad4b2ea0ee3b144150c1d4962bcc54">
  <xsd:schema xmlns:xsd="http://www.w3.org/2001/XMLSchema" xmlns:xs="http://www.w3.org/2001/XMLSchema" xmlns:p="http://schemas.microsoft.com/office/2006/metadata/properties" xmlns:ns3="1c95f2d8-01aa-4747-a464-5f63898d5f53" xmlns:ns4="d833f47d-cf66-4f75-af90-d4bb35060a78" targetNamespace="http://schemas.microsoft.com/office/2006/metadata/properties" ma:root="true" ma:fieldsID="d5d9c0d57a05a5cb1852edc451a179db" ns3:_="" ns4:_="">
    <xsd:import namespace="1c95f2d8-01aa-4747-a464-5f63898d5f53"/>
    <xsd:import namespace="d833f47d-cf66-4f75-af90-d4bb35060a7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AutoKeyPoints" minOccurs="0"/>
                <xsd:element ref="ns3:MediaServiceKeyPoints" minOccurs="0"/>
                <xsd:element ref="ns3:MediaServiceDateTaken"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95f2d8-01aa-4747-a464-5f63898d5f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833f47d-cf66-4f75-af90-d4bb35060a7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CDE459A-B9D2-413D-9A99-F1A206E92AF0}">
  <ds:schemaRefs>
    <ds:schemaRef ds:uri="http://schemas.microsoft.com/sharepoint/v3/contenttype/forms"/>
  </ds:schemaRefs>
</ds:datastoreItem>
</file>

<file path=customXml/itemProps2.xml><?xml version="1.0" encoding="utf-8"?>
<ds:datastoreItem xmlns:ds="http://schemas.openxmlformats.org/officeDocument/2006/customXml" ds:itemID="{24AD4A79-3792-48A4-BB00-27F19C8D50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95f2d8-01aa-4747-a464-5f63898d5f53"/>
    <ds:schemaRef ds:uri="d833f47d-cf66-4f75-af90-d4bb35060a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EACB49D-F4C4-4BAA-A3D5-15878D9B1F32}">
  <ds:schemaRefs>
    <ds:schemaRef ds:uri="http://schemas.microsoft.com/office/2006/documentManagement/types"/>
    <ds:schemaRef ds:uri="http://purl.org/dc/terms/"/>
    <ds:schemaRef ds:uri="d833f47d-cf66-4f75-af90-d4bb35060a78"/>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1c95f2d8-01aa-4747-a464-5f63898d5f5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1152</TotalTime>
  <Words>1100</Words>
  <Application>Microsoft Office PowerPoint</Application>
  <PresentationFormat>Widescreen</PresentationFormat>
  <Paragraphs>111</Paragraphs>
  <Slides>20</Slides>
  <Notes>1</Notes>
  <HiddenSlides>0</HiddenSlides>
  <MMClips>18</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20</vt:i4>
      </vt:variant>
    </vt:vector>
  </HeadingPairs>
  <TitlesOfParts>
    <vt:vector size="28" baseType="lpstr">
      <vt:lpstr>MS PGothic</vt:lpstr>
      <vt:lpstr>Arial</vt:lpstr>
      <vt:lpstr>Arial MT Lt</vt:lpstr>
      <vt:lpstr>Calibri</vt:lpstr>
      <vt:lpstr>Office Theme</vt:lpstr>
      <vt:lpstr>Custom Design</vt:lpstr>
      <vt:lpstr>1_Custom Design</vt:lpstr>
      <vt:lpstr>3_Custom Design</vt:lpstr>
      <vt:lpstr>Resilience for Students  DNA –V Approach</vt:lpstr>
      <vt:lpstr>DNA-V – A wellbeing approach  for secondary schools</vt:lpstr>
      <vt:lpstr>Outline of the sessions</vt:lpstr>
      <vt:lpstr>Lesson 1</vt:lpstr>
      <vt:lpstr>Lesson 1 continued</vt:lpstr>
      <vt:lpstr>Lesson 1 continued</vt:lpstr>
      <vt:lpstr>Lesson 1: Homework Discover your character strengths</vt:lpstr>
      <vt:lpstr>Lesson 2: Playing a game &amp; being creative </vt:lpstr>
      <vt:lpstr>PowerPoint Presentation</vt:lpstr>
      <vt:lpstr>PowerPoint Presentation</vt:lpstr>
      <vt:lpstr>PowerPoint Presentation</vt:lpstr>
      <vt:lpstr>Lesson 2: Homework Feedback on the Game of Life</vt:lpstr>
      <vt:lpstr>Lesson 3 – Studying at home </vt:lpstr>
      <vt:lpstr>Lesson 3 – Acting still</vt:lpstr>
      <vt:lpstr>Lesson 3 – Discussion around support </vt:lpstr>
      <vt:lpstr>Lesson 3: Homework </vt:lpstr>
      <vt:lpstr>Lesson 4: Overview of what you have learnt</vt:lpstr>
      <vt:lpstr>Lesson 4: Youth Advisory Panel</vt:lpstr>
      <vt:lpstr>Thank you for listening.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Pearce</dc:creator>
  <cp:lastModifiedBy>Colleen Galley</cp:lastModifiedBy>
  <cp:revision>97</cp:revision>
  <dcterms:created xsi:type="dcterms:W3CDTF">2019-09-11T07:44:27Z</dcterms:created>
  <dcterms:modified xsi:type="dcterms:W3CDTF">2022-07-28T12:04:55Z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0x010100180DC47D39D60E49863BA0C8CD9A61FB</vt:lpwstr>
  </property>
</Properties>
</file>