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6" r:id="rId3"/>
    <p:sldMasterId id="2147483668" r:id="rId4"/>
    <p:sldMasterId id="2147483671" r:id="rId5"/>
    <p:sldMasterId id="2147483678" r:id="rId6"/>
    <p:sldMasterId id="2147483691" r:id="rId7"/>
  </p:sldMasterIdLst>
  <p:notesMasterIdLst>
    <p:notesMasterId r:id="rId29"/>
  </p:notesMasterIdLst>
  <p:sldIdLst>
    <p:sldId id="257" r:id="rId8"/>
    <p:sldId id="282" r:id="rId9"/>
    <p:sldId id="448" r:id="rId10"/>
    <p:sldId id="452" r:id="rId11"/>
    <p:sldId id="453" r:id="rId12"/>
    <p:sldId id="263" r:id="rId13"/>
    <p:sldId id="468" r:id="rId14"/>
    <p:sldId id="258" r:id="rId15"/>
    <p:sldId id="467" r:id="rId16"/>
    <p:sldId id="450" r:id="rId17"/>
    <p:sldId id="457" r:id="rId18"/>
    <p:sldId id="458" r:id="rId19"/>
    <p:sldId id="461" r:id="rId20"/>
    <p:sldId id="454" r:id="rId21"/>
    <p:sldId id="463" r:id="rId22"/>
    <p:sldId id="465" r:id="rId23"/>
    <p:sldId id="456" r:id="rId24"/>
    <p:sldId id="466" r:id="rId25"/>
    <p:sldId id="462" r:id="rId26"/>
    <p:sldId id="451" r:id="rId27"/>
    <p:sldId id="260" r:id="rId28"/>
  </p:sldIdLst>
  <p:sldSz cx="12192000" cy="6858000"/>
  <p:notesSz cx="6784975" cy="9921875"/>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052"/>
    <a:srgbClr val="6B355A"/>
    <a:srgbClr val="8A5873"/>
    <a:srgbClr val="A53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04A487-79FF-4A6B-9C08-95DE4F4B61FC}"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n-GB"/>
        </a:p>
      </dgm:t>
    </dgm:pt>
    <dgm:pt modelId="{503CC76A-72DF-476F-84E2-34AC31BE1295}">
      <dgm:prSet phldrT="[Text]"/>
      <dgm:spPr>
        <a:solidFill>
          <a:srgbClr val="8A5873"/>
        </a:solidFill>
      </dgm:spPr>
      <dgm:t>
        <a:bodyPr/>
        <a:lstStyle/>
        <a:p>
          <a:r>
            <a:rPr lang="en-GB" b="1" dirty="0">
              <a:solidFill>
                <a:schemeClr val="bg1"/>
              </a:solidFill>
              <a:latin typeface="Arial" panose="020B0604020202020204" pitchFamily="34" charset="0"/>
              <a:cs typeface="Arial" panose="020B0604020202020204" pitchFamily="34" charset="0"/>
            </a:rPr>
            <a:t>GCSEs</a:t>
          </a:r>
        </a:p>
      </dgm:t>
    </dgm:pt>
    <dgm:pt modelId="{9C9CAB03-1ABE-48B6-B881-6ED724DC9432}" type="parTrans" cxnId="{FAC012F9-C225-40EC-AEAB-BC81895CF036}">
      <dgm:prSet/>
      <dgm:spPr/>
      <dgm:t>
        <a:bodyPr/>
        <a:lstStyle/>
        <a:p>
          <a:endParaRPr lang="en-GB"/>
        </a:p>
      </dgm:t>
    </dgm:pt>
    <dgm:pt modelId="{12879333-5A80-43BB-B215-DDAC2FB9400C}" type="sibTrans" cxnId="{FAC012F9-C225-40EC-AEAB-BC81895CF036}">
      <dgm:prSet/>
      <dgm:spPr/>
      <dgm:t>
        <a:bodyPr/>
        <a:lstStyle/>
        <a:p>
          <a:endParaRPr lang="en-GB"/>
        </a:p>
      </dgm:t>
    </dgm:pt>
    <dgm:pt modelId="{DEF5AB82-2866-4DD0-8AC2-A047F50DD779}">
      <dgm:prSet phldrT="[Text]" custT="1"/>
      <dgm:spPr>
        <a:solidFill>
          <a:srgbClr val="E1B7D8">
            <a:alpha val="89804"/>
          </a:srgbClr>
        </a:solidFill>
      </dgm:spPr>
      <dgm:t>
        <a:bodyPr/>
        <a:lstStyle/>
        <a:p>
          <a:r>
            <a:rPr lang="en-GB" sz="1600" b="1" dirty="0">
              <a:latin typeface="Arial" panose="020B0604020202020204" pitchFamily="34" charset="0"/>
              <a:cs typeface="Arial" panose="020B0604020202020204" pitchFamily="34" charset="0"/>
            </a:rPr>
            <a:t>Maths</a:t>
          </a:r>
        </a:p>
        <a:p>
          <a:r>
            <a:rPr lang="en-GB" sz="1600" b="1" dirty="0">
              <a:latin typeface="Arial" panose="020B0604020202020204" pitchFamily="34" charset="0"/>
              <a:cs typeface="Arial" panose="020B0604020202020204" pitchFamily="34" charset="0"/>
            </a:rPr>
            <a:t>Sciences</a:t>
          </a:r>
        </a:p>
        <a:p>
          <a:r>
            <a:rPr lang="en-GB" sz="1600" b="1" dirty="0">
              <a:latin typeface="Arial" panose="020B0604020202020204" pitchFamily="34" charset="0"/>
              <a:cs typeface="Arial" panose="020B0604020202020204" pitchFamily="34" charset="0"/>
            </a:rPr>
            <a:t>Technology</a:t>
          </a:r>
        </a:p>
      </dgm:t>
    </dgm:pt>
    <dgm:pt modelId="{724DC853-7C96-4397-A013-94710B88E183}" type="parTrans" cxnId="{B9E9DB11-F385-492D-B235-8B2F6A533409}">
      <dgm:prSet/>
      <dgm:spPr/>
      <dgm:t>
        <a:bodyPr/>
        <a:lstStyle/>
        <a:p>
          <a:endParaRPr lang="en-GB"/>
        </a:p>
      </dgm:t>
    </dgm:pt>
    <dgm:pt modelId="{6F37B2DF-273E-49BE-9853-5EE8212085B3}" type="sibTrans" cxnId="{B9E9DB11-F385-492D-B235-8B2F6A533409}">
      <dgm:prSet/>
      <dgm:spPr/>
      <dgm:t>
        <a:bodyPr/>
        <a:lstStyle/>
        <a:p>
          <a:endParaRPr lang="en-GB"/>
        </a:p>
      </dgm:t>
    </dgm:pt>
    <dgm:pt modelId="{A82214A7-667F-495E-A173-AC5869C08534}">
      <dgm:prSet phldrT="[Text]"/>
      <dgm:spPr>
        <a:solidFill>
          <a:srgbClr val="E93752"/>
        </a:solidFill>
      </dgm:spPr>
      <dgm:t>
        <a:bodyPr/>
        <a:lstStyle/>
        <a:p>
          <a:r>
            <a:rPr lang="en-GB" b="1" dirty="0">
              <a:solidFill>
                <a:schemeClr val="bg1"/>
              </a:solidFill>
              <a:latin typeface="Arial" panose="020B0604020202020204" pitchFamily="34" charset="0"/>
              <a:cs typeface="Arial" panose="020B0604020202020204" pitchFamily="34" charset="0"/>
            </a:rPr>
            <a:t>A-levels</a:t>
          </a:r>
        </a:p>
      </dgm:t>
    </dgm:pt>
    <dgm:pt modelId="{516EE86A-A206-46D9-A016-43FE2D39318E}" type="parTrans" cxnId="{03605FEE-E7F6-4E11-B49D-7B151DA47720}">
      <dgm:prSet/>
      <dgm:spPr/>
      <dgm:t>
        <a:bodyPr/>
        <a:lstStyle/>
        <a:p>
          <a:endParaRPr lang="en-GB"/>
        </a:p>
      </dgm:t>
    </dgm:pt>
    <dgm:pt modelId="{82B6A08D-7E07-4694-B754-4FE819588BB8}" type="sibTrans" cxnId="{03605FEE-E7F6-4E11-B49D-7B151DA47720}">
      <dgm:prSet/>
      <dgm:spPr/>
      <dgm:t>
        <a:bodyPr/>
        <a:lstStyle/>
        <a:p>
          <a:endParaRPr lang="en-GB"/>
        </a:p>
      </dgm:t>
    </dgm:pt>
    <dgm:pt modelId="{BD575A9C-C9D1-4A77-9BF4-A698FF3BF779}">
      <dgm:prSet phldrT="[Text]" custT="1"/>
      <dgm:spPr>
        <a:solidFill>
          <a:srgbClr val="E17F9B">
            <a:alpha val="89804"/>
          </a:srgbClr>
        </a:solidFill>
      </dgm:spPr>
      <dgm:t>
        <a:bodyPr/>
        <a:lstStyle/>
        <a:p>
          <a:pPr algn="l">
            <a:buFontTx/>
            <a:buNone/>
          </a:pPr>
          <a:r>
            <a:rPr lang="en-GB" sz="1600" b="1" dirty="0">
              <a:latin typeface="Arial" panose="020B0604020202020204" pitchFamily="34" charset="0"/>
              <a:cs typeface="Arial" panose="020B0604020202020204" pitchFamily="34" charset="0"/>
            </a:rPr>
            <a:t>Maths</a:t>
          </a:r>
        </a:p>
      </dgm:t>
    </dgm:pt>
    <dgm:pt modelId="{12F9182A-710A-4636-A0FF-229A6D808239}" type="parTrans" cxnId="{7B36EE4F-8A6F-43E9-8819-143FC04A1FB3}">
      <dgm:prSet/>
      <dgm:spPr/>
      <dgm:t>
        <a:bodyPr/>
        <a:lstStyle/>
        <a:p>
          <a:endParaRPr lang="en-GB"/>
        </a:p>
      </dgm:t>
    </dgm:pt>
    <dgm:pt modelId="{CA887499-09B1-4B37-8436-0A50BF47CA2D}" type="sibTrans" cxnId="{7B36EE4F-8A6F-43E9-8819-143FC04A1FB3}">
      <dgm:prSet/>
      <dgm:spPr/>
      <dgm:t>
        <a:bodyPr/>
        <a:lstStyle/>
        <a:p>
          <a:endParaRPr lang="en-GB"/>
        </a:p>
      </dgm:t>
    </dgm:pt>
    <dgm:pt modelId="{90B23BA8-BBC6-4D05-AF12-A4297D843364}">
      <dgm:prSet phldrT="[Text]" custT="1"/>
      <dgm:spPr>
        <a:solidFill>
          <a:srgbClr val="E17F9B">
            <a:alpha val="89804"/>
          </a:srgbClr>
        </a:solidFill>
      </dgm:spPr>
      <dgm:t>
        <a:bodyPr/>
        <a:lstStyle/>
        <a:p>
          <a:pPr algn="l">
            <a:buFontTx/>
            <a:buNone/>
          </a:pPr>
          <a:r>
            <a:rPr lang="en-GB" sz="1600" b="1" dirty="0">
              <a:latin typeface="Arial" panose="020B0604020202020204" pitchFamily="34" charset="0"/>
              <a:cs typeface="Arial" panose="020B0604020202020204" pitchFamily="34" charset="0"/>
            </a:rPr>
            <a:t>Engineering</a:t>
          </a:r>
        </a:p>
      </dgm:t>
    </dgm:pt>
    <dgm:pt modelId="{AC7216EB-2399-4B44-B8B0-912FA6648277}" type="parTrans" cxnId="{77A54DE2-7CFD-4C6D-8F0A-6F03FFCAA5E6}">
      <dgm:prSet/>
      <dgm:spPr/>
      <dgm:t>
        <a:bodyPr/>
        <a:lstStyle/>
        <a:p>
          <a:endParaRPr lang="en-GB"/>
        </a:p>
      </dgm:t>
    </dgm:pt>
    <dgm:pt modelId="{ED47AC75-B22F-48D9-8D4A-CFBC20EB52DB}" type="sibTrans" cxnId="{77A54DE2-7CFD-4C6D-8F0A-6F03FFCAA5E6}">
      <dgm:prSet/>
      <dgm:spPr/>
      <dgm:t>
        <a:bodyPr/>
        <a:lstStyle/>
        <a:p>
          <a:endParaRPr lang="en-GB"/>
        </a:p>
      </dgm:t>
    </dgm:pt>
    <dgm:pt modelId="{ADE0BBF0-E2D2-4121-947F-A1D2E72A6377}">
      <dgm:prSet phldrT="[Text]" custT="1"/>
      <dgm:spPr>
        <a:solidFill>
          <a:srgbClr val="6B355A"/>
        </a:solidFill>
      </dgm:spPr>
      <dgm:t>
        <a:bodyPr/>
        <a:lstStyle/>
        <a:p>
          <a:r>
            <a:rPr lang="en-GB" sz="2000" b="1" dirty="0">
              <a:solidFill>
                <a:schemeClr val="bg1"/>
              </a:solidFill>
              <a:latin typeface="Arial" panose="020B0604020202020204" pitchFamily="34" charset="0"/>
              <a:cs typeface="Arial" panose="020B0604020202020204" pitchFamily="34" charset="0"/>
            </a:rPr>
            <a:t>Degree</a:t>
          </a:r>
        </a:p>
      </dgm:t>
    </dgm:pt>
    <dgm:pt modelId="{75DB39F3-488A-43D9-AAD3-6108849510F7}" type="parTrans" cxnId="{BFDBCFAB-8252-4155-8CDA-9C478CAB68FE}">
      <dgm:prSet/>
      <dgm:spPr/>
      <dgm:t>
        <a:bodyPr/>
        <a:lstStyle/>
        <a:p>
          <a:endParaRPr lang="en-GB"/>
        </a:p>
      </dgm:t>
    </dgm:pt>
    <dgm:pt modelId="{A79BAEE8-F549-4D4D-9C2E-CA4432FD1D1A}" type="sibTrans" cxnId="{BFDBCFAB-8252-4155-8CDA-9C478CAB68FE}">
      <dgm:prSet/>
      <dgm:spPr/>
      <dgm:t>
        <a:bodyPr/>
        <a:lstStyle/>
        <a:p>
          <a:endParaRPr lang="en-GB"/>
        </a:p>
      </dgm:t>
    </dgm:pt>
    <dgm:pt modelId="{B6017646-031B-415B-B54F-D156260A7CA5}">
      <dgm:prSet phldrT="[Text]" custT="1"/>
      <dgm:spPr>
        <a:solidFill>
          <a:srgbClr val="A53959">
            <a:alpha val="90000"/>
          </a:srgbClr>
        </a:solidFill>
      </dgm:spPr>
      <dgm:t>
        <a:bodyPr/>
        <a:lstStyle/>
        <a:p>
          <a:r>
            <a:rPr lang="en-GB" sz="1600" b="1" dirty="0">
              <a:latin typeface="Arial" panose="020B0604020202020204" pitchFamily="34" charset="0"/>
              <a:cs typeface="Arial" panose="020B0604020202020204" pitchFamily="34" charset="0"/>
            </a:rPr>
            <a:t>Engineering</a:t>
          </a:r>
        </a:p>
      </dgm:t>
    </dgm:pt>
    <dgm:pt modelId="{B7FF1756-DD82-43CB-9080-5A941DA0C4A7}" type="parTrans" cxnId="{D6CB89CC-17D4-48EF-8F8B-F38704EF3E90}">
      <dgm:prSet/>
      <dgm:spPr/>
      <dgm:t>
        <a:bodyPr/>
        <a:lstStyle/>
        <a:p>
          <a:endParaRPr lang="en-GB"/>
        </a:p>
      </dgm:t>
    </dgm:pt>
    <dgm:pt modelId="{071FCBF4-F3A6-4B3D-91CE-24E217AB1BC6}" type="sibTrans" cxnId="{D6CB89CC-17D4-48EF-8F8B-F38704EF3E90}">
      <dgm:prSet/>
      <dgm:spPr/>
      <dgm:t>
        <a:bodyPr/>
        <a:lstStyle/>
        <a:p>
          <a:endParaRPr lang="en-GB"/>
        </a:p>
      </dgm:t>
    </dgm:pt>
    <dgm:pt modelId="{1E7648BF-94C9-42F0-9C11-BC35255364F1}">
      <dgm:prSet phldrT="[Text]" custT="1"/>
      <dgm:spPr>
        <a:solidFill>
          <a:srgbClr val="A53959"/>
        </a:solidFill>
      </dgm:spPr>
      <dgm:t>
        <a:bodyPr/>
        <a:lstStyle/>
        <a:p>
          <a:r>
            <a:rPr lang="en-GB" sz="2000" b="1" dirty="0">
              <a:solidFill>
                <a:schemeClr val="bg1"/>
              </a:solidFill>
              <a:latin typeface="Arial" panose="020B0604020202020204" pitchFamily="34" charset="0"/>
              <a:cs typeface="Arial" panose="020B0604020202020204" pitchFamily="34" charset="0"/>
            </a:rPr>
            <a:t>BTEC   </a:t>
          </a:r>
        </a:p>
        <a:p>
          <a:r>
            <a:rPr lang="en-GB" sz="2000" b="1" dirty="0">
              <a:solidFill>
                <a:schemeClr val="bg1"/>
              </a:solidFill>
              <a:latin typeface="Arial" panose="020B0604020202020204" pitchFamily="34" charset="0"/>
              <a:cs typeface="Arial" panose="020B0604020202020204" pitchFamily="34" charset="0"/>
            </a:rPr>
            <a:t>T-levels apprenticeship</a:t>
          </a:r>
        </a:p>
      </dgm:t>
    </dgm:pt>
    <dgm:pt modelId="{79F673D1-4A8B-4EF5-8999-AE4F84ED3AAA}" type="parTrans" cxnId="{9B566ADA-D3DD-468F-8285-36789ACC830F}">
      <dgm:prSet/>
      <dgm:spPr/>
      <dgm:t>
        <a:bodyPr/>
        <a:lstStyle/>
        <a:p>
          <a:endParaRPr lang="en-GB"/>
        </a:p>
      </dgm:t>
    </dgm:pt>
    <dgm:pt modelId="{51B0BDD6-8E5F-4DA0-8FBB-3FF889828F2E}" type="sibTrans" cxnId="{9B566ADA-D3DD-468F-8285-36789ACC830F}">
      <dgm:prSet/>
      <dgm:spPr/>
      <dgm:t>
        <a:bodyPr/>
        <a:lstStyle/>
        <a:p>
          <a:endParaRPr lang="en-GB"/>
        </a:p>
      </dgm:t>
    </dgm:pt>
    <dgm:pt modelId="{D3A8B84B-C621-4574-BF96-F6031750F607}">
      <dgm:prSet phldrT="[Text]" custT="1"/>
      <dgm:spPr>
        <a:solidFill>
          <a:srgbClr val="E17F9B">
            <a:alpha val="89804"/>
          </a:srgbClr>
        </a:solidFill>
      </dgm:spPr>
      <dgm:t>
        <a:bodyPr/>
        <a:lstStyle/>
        <a:p>
          <a:pPr algn="l">
            <a:buFontTx/>
            <a:buNone/>
          </a:pPr>
          <a:r>
            <a:rPr lang="en-GB" sz="1600" b="1" dirty="0">
              <a:latin typeface="Arial" panose="020B0604020202020204" pitchFamily="34" charset="0"/>
              <a:cs typeface="Arial" panose="020B0604020202020204" pitchFamily="34" charset="0"/>
            </a:rPr>
            <a:t>Sciences</a:t>
          </a:r>
        </a:p>
      </dgm:t>
    </dgm:pt>
    <dgm:pt modelId="{33F5EB7C-0E6D-4291-B01F-806F4D2B0015}" type="parTrans" cxnId="{F5923E82-7A60-428B-A8AB-7A753EF670D8}">
      <dgm:prSet/>
      <dgm:spPr/>
      <dgm:t>
        <a:bodyPr/>
        <a:lstStyle/>
        <a:p>
          <a:endParaRPr lang="en-GB"/>
        </a:p>
      </dgm:t>
    </dgm:pt>
    <dgm:pt modelId="{0B782761-5432-47DE-880D-4C823930614F}" type="sibTrans" cxnId="{F5923E82-7A60-428B-A8AB-7A753EF670D8}">
      <dgm:prSet/>
      <dgm:spPr/>
      <dgm:t>
        <a:bodyPr/>
        <a:lstStyle/>
        <a:p>
          <a:endParaRPr lang="en-GB"/>
        </a:p>
      </dgm:t>
    </dgm:pt>
    <dgm:pt modelId="{1EB92CBC-5CEC-40CE-9CEB-570F8089B8D6}">
      <dgm:prSet custT="1"/>
      <dgm:spPr>
        <a:solidFill>
          <a:srgbClr val="E5C7DF">
            <a:alpha val="89804"/>
          </a:srgbClr>
        </a:solidFill>
      </dgm:spPr>
      <dgm:t>
        <a:bodyPr/>
        <a:lstStyle/>
        <a:p>
          <a:pPr algn="l"/>
          <a:r>
            <a:rPr lang="en-GB" sz="1600" b="1" dirty="0">
              <a:latin typeface="Arial" panose="020B0604020202020204" pitchFamily="34" charset="0"/>
              <a:cs typeface="Arial" panose="020B0604020202020204" pitchFamily="34" charset="0"/>
            </a:rPr>
            <a:t>Engineering</a:t>
          </a:r>
        </a:p>
      </dgm:t>
    </dgm:pt>
    <dgm:pt modelId="{AE512A32-4C2E-40BB-AC87-2FE47C2037CA}" type="parTrans" cxnId="{34323229-E218-4733-9B68-D10586579B9D}">
      <dgm:prSet/>
      <dgm:spPr/>
      <dgm:t>
        <a:bodyPr/>
        <a:lstStyle/>
        <a:p>
          <a:endParaRPr lang="en-GB"/>
        </a:p>
      </dgm:t>
    </dgm:pt>
    <dgm:pt modelId="{9417D27C-2A02-4476-A1B5-5598B36E8668}" type="sibTrans" cxnId="{34323229-E218-4733-9B68-D10586579B9D}">
      <dgm:prSet/>
      <dgm:spPr/>
      <dgm:t>
        <a:bodyPr/>
        <a:lstStyle/>
        <a:p>
          <a:endParaRPr lang="en-GB"/>
        </a:p>
      </dgm:t>
    </dgm:pt>
    <dgm:pt modelId="{5A0365A2-6731-4354-BDAD-8AAF6720ACBA}">
      <dgm:prSet phldrT="[Text]"/>
      <dgm:spPr>
        <a:solidFill>
          <a:srgbClr val="6B355A"/>
        </a:solidFill>
      </dgm:spPr>
      <dgm:t>
        <a:bodyPr/>
        <a:lstStyle/>
        <a:p>
          <a:r>
            <a:rPr lang="en-GB" b="1" dirty="0">
              <a:solidFill>
                <a:schemeClr val="bg1"/>
              </a:solidFill>
              <a:latin typeface="Arial" panose="020B0604020202020204" pitchFamily="34" charset="0"/>
              <a:cs typeface="Arial" panose="020B0604020202020204" pitchFamily="34" charset="0"/>
            </a:rPr>
            <a:t>Masters</a:t>
          </a:r>
        </a:p>
      </dgm:t>
    </dgm:pt>
    <dgm:pt modelId="{68373E3D-E2D8-416D-BB14-2AAA28291833}" type="parTrans" cxnId="{2AC3CD0D-572E-4026-AFED-2F8901D4DFED}">
      <dgm:prSet/>
      <dgm:spPr/>
      <dgm:t>
        <a:bodyPr/>
        <a:lstStyle/>
        <a:p>
          <a:endParaRPr lang="en-GB"/>
        </a:p>
      </dgm:t>
    </dgm:pt>
    <dgm:pt modelId="{998CDE9C-4DB8-4512-9E48-871D45BBC000}" type="sibTrans" cxnId="{2AC3CD0D-572E-4026-AFED-2F8901D4DFED}">
      <dgm:prSet/>
      <dgm:spPr/>
      <dgm:t>
        <a:bodyPr/>
        <a:lstStyle/>
        <a:p>
          <a:endParaRPr lang="en-GB"/>
        </a:p>
      </dgm:t>
    </dgm:pt>
    <dgm:pt modelId="{107D063E-BCA3-4535-BAAE-BDE105EC7757}" type="pres">
      <dgm:prSet presAssocID="{F004A487-79FF-4A6B-9C08-95DE4F4B61FC}" presName="theList" presStyleCnt="0">
        <dgm:presLayoutVars>
          <dgm:dir/>
          <dgm:animLvl val="lvl"/>
          <dgm:resizeHandles val="exact"/>
        </dgm:presLayoutVars>
      </dgm:prSet>
      <dgm:spPr/>
    </dgm:pt>
    <dgm:pt modelId="{7898CE43-0200-426F-9472-44925A5B26CC}" type="pres">
      <dgm:prSet presAssocID="{503CC76A-72DF-476F-84E2-34AC31BE1295}" presName="compNode" presStyleCnt="0"/>
      <dgm:spPr/>
    </dgm:pt>
    <dgm:pt modelId="{0FD56728-F905-4082-98C9-8A269003928F}" type="pres">
      <dgm:prSet presAssocID="{503CC76A-72DF-476F-84E2-34AC31BE1295}" presName="noGeometry" presStyleCnt="0"/>
      <dgm:spPr/>
    </dgm:pt>
    <dgm:pt modelId="{DEDEC934-5BD4-469A-9DEC-C19A9C28D07F}" type="pres">
      <dgm:prSet presAssocID="{503CC76A-72DF-476F-84E2-34AC31BE1295}" presName="childTextVisible" presStyleLbl="bgAccFollowNode1" presStyleIdx="0" presStyleCnt="5" custScaleX="297061" custScaleY="155685" custLinFactNeighborX="98680" custLinFactNeighborY="-27246">
        <dgm:presLayoutVars>
          <dgm:bulletEnabled val="1"/>
        </dgm:presLayoutVars>
      </dgm:prSet>
      <dgm:spPr/>
    </dgm:pt>
    <dgm:pt modelId="{7FD343D4-07AB-487F-95A7-15B0B55A33C9}" type="pres">
      <dgm:prSet presAssocID="{503CC76A-72DF-476F-84E2-34AC31BE1295}" presName="childTextHidden" presStyleLbl="bgAccFollowNode1" presStyleIdx="0" presStyleCnt="5"/>
      <dgm:spPr/>
    </dgm:pt>
    <dgm:pt modelId="{BAEAE9E9-4065-44AF-87CE-FF6373104FB0}" type="pres">
      <dgm:prSet presAssocID="{503CC76A-72DF-476F-84E2-34AC31BE1295}" presName="parentText" presStyleLbl="node1" presStyleIdx="0" presStyleCnt="5" custScaleX="312201" custScaleY="323625" custLinFactNeighborX="-21500" custLinFactNeighborY="-30789">
        <dgm:presLayoutVars>
          <dgm:chMax val="1"/>
          <dgm:bulletEnabled val="1"/>
        </dgm:presLayoutVars>
      </dgm:prSet>
      <dgm:spPr/>
    </dgm:pt>
    <dgm:pt modelId="{2FBD92F1-690A-47B9-964D-39BA9D62874B}" type="pres">
      <dgm:prSet presAssocID="{503CC76A-72DF-476F-84E2-34AC31BE1295}" presName="aSpace" presStyleCnt="0"/>
      <dgm:spPr/>
    </dgm:pt>
    <dgm:pt modelId="{AD11C729-4E41-4744-B24F-F642001DE076}" type="pres">
      <dgm:prSet presAssocID="{A82214A7-667F-495E-A173-AC5869C08534}" presName="compNode" presStyleCnt="0"/>
      <dgm:spPr/>
    </dgm:pt>
    <dgm:pt modelId="{E5F17E63-55B3-42F9-81C7-98CE2BA581E9}" type="pres">
      <dgm:prSet presAssocID="{A82214A7-667F-495E-A173-AC5869C08534}" presName="noGeometry" presStyleCnt="0"/>
      <dgm:spPr/>
    </dgm:pt>
    <dgm:pt modelId="{8B1AA443-F6BB-4E09-8DD6-40B435505767}" type="pres">
      <dgm:prSet presAssocID="{A82214A7-667F-495E-A173-AC5869C08534}" presName="childTextVisible" presStyleLbl="bgAccFollowNode1" presStyleIdx="1" presStyleCnt="5" custScaleX="291765" custScaleY="136475" custLinFactX="100000" custLinFactNeighborX="109896" custLinFactNeighborY="-93903">
        <dgm:presLayoutVars>
          <dgm:bulletEnabled val="1"/>
        </dgm:presLayoutVars>
      </dgm:prSet>
      <dgm:spPr/>
    </dgm:pt>
    <dgm:pt modelId="{DCCA4E53-423A-41AD-854E-39FE2B745699}" type="pres">
      <dgm:prSet presAssocID="{A82214A7-667F-495E-A173-AC5869C08534}" presName="childTextHidden" presStyleLbl="bgAccFollowNode1" presStyleIdx="1" presStyleCnt="5"/>
      <dgm:spPr/>
    </dgm:pt>
    <dgm:pt modelId="{E4C524FC-5CDB-4FBF-A48F-1111E098DE77}" type="pres">
      <dgm:prSet presAssocID="{A82214A7-667F-495E-A173-AC5869C08534}" presName="parentText" presStyleLbl="node1" presStyleIdx="1" presStyleCnt="5" custScaleX="409589" custScaleY="331340" custLinFactX="20622" custLinFactY="-100000" custLinFactNeighborX="100000" custLinFactNeighborY="-119955">
        <dgm:presLayoutVars>
          <dgm:chMax val="1"/>
          <dgm:bulletEnabled val="1"/>
        </dgm:presLayoutVars>
      </dgm:prSet>
      <dgm:spPr/>
    </dgm:pt>
    <dgm:pt modelId="{2F4703DA-915C-4069-8C57-5BC72794CDA7}" type="pres">
      <dgm:prSet presAssocID="{A82214A7-667F-495E-A173-AC5869C08534}" presName="aSpace" presStyleCnt="0"/>
      <dgm:spPr/>
    </dgm:pt>
    <dgm:pt modelId="{A17584D6-37D8-44AC-8EC3-968030B3253C}" type="pres">
      <dgm:prSet presAssocID="{ADE0BBF0-E2D2-4121-947F-A1D2E72A6377}" presName="compNode" presStyleCnt="0"/>
      <dgm:spPr/>
    </dgm:pt>
    <dgm:pt modelId="{673FB5D7-E389-42A4-B501-D2F33448AE80}" type="pres">
      <dgm:prSet presAssocID="{ADE0BBF0-E2D2-4121-947F-A1D2E72A6377}" presName="noGeometry" presStyleCnt="0"/>
      <dgm:spPr/>
    </dgm:pt>
    <dgm:pt modelId="{68C0D1D9-121C-43F3-BC50-C1243447B3EF}" type="pres">
      <dgm:prSet presAssocID="{ADE0BBF0-E2D2-4121-947F-A1D2E72A6377}" presName="childTextVisible" presStyleLbl="bgAccFollowNode1" presStyleIdx="2" presStyleCnt="5" custScaleX="263320" custScaleY="116764" custLinFactX="100000" custLinFactNeighborX="164024" custLinFactNeighborY="-12857">
        <dgm:presLayoutVars>
          <dgm:bulletEnabled val="1"/>
        </dgm:presLayoutVars>
      </dgm:prSet>
      <dgm:spPr/>
    </dgm:pt>
    <dgm:pt modelId="{2ED75F56-39BD-4AA1-BFDA-A95CE40809E6}" type="pres">
      <dgm:prSet presAssocID="{ADE0BBF0-E2D2-4121-947F-A1D2E72A6377}" presName="childTextHidden" presStyleLbl="bgAccFollowNode1" presStyleIdx="2" presStyleCnt="5"/>
      <dgm:spPr/>
    </dgm:pt>
    <dgm:pt modelId="{51C294CA-98E8-4CB2-9487-B57DD9E45AF1}" type="pres">
      <dgm:prSet presAssocID="{ADE0BBF0-E2D2-4121-947F-A1D2E72A6377}" presName="parentText" presStyleLbl="node1" presStyleIdx="2" presStyleCnt="5" custScaleX="338382" custScaleY="343033" custLinFactX="138588" custLinFactNeighborX="200000" custLinFactNeighborY="-25462">
        <dgm:presLayoutVars>
          <dgm:chMax val="1"/>
          <dgm:bulletEnabled val="1"/>
        </dgm:presLayoutVars>
      </dgm:prSet>
      <dgm:spPr/>
    </dgm:pt>
    <dgm:pt modelId="{2CF1CEBB-BDED-4D07-B653-8A5F60527D97}" type="pres">
      <dgm:prSet presAssocID="{ADE0BBF0-E2D2-4121-947F-A1D2E72A6377}" presName="aSpace" presStyleCnt="0"/>
      <dgm:spPr/>
    </dgm:pt>
    <dgm:pt modelId="{0B2F1388-3763-4CB5-8728-F26AB6B2A813}" type="pres">
      <dgm:prSet presAssocID="{1E7648BF-94C9-42F0-9C11-BC35255364F1}" presName="compNode" presStyleCnt="0"/>
      <dgm:spPr/>
    </dgm:pt>
    <dgm:pt modelId="{8078F95A-9083-4602-B37F-66D84ABFD8F3}" type="pres">
      <dgm:prSet presAssocID="{1E7648BF-94C9-42F0-9C11-BC35255364F1}" presName="noGeometry" presStyleCnt="0"/>
      <dgm:spPr/>
    </dgm:pt>
    <dgm:pt modelId="{A37F5105-481A-479B-9569-A74B4C51BC5D}" type="pres">
      <dgm:prSet presAssocID="{1E7648BF-94C9-42F0-9C11-BC35255364F1}" presName="childTextVisible" presStyleLbl="bgAccFollowNode1" presStyleIdx="3" presStyleCnt="5" custScaleX="258900" custScaleY="133046" custLinFactX="-171991" custLinFactNeighborX="-200000" custLinFactNeighborY="65485">
        <dgm:presLayoutVars>
          <dgm:bulletEnabled val="1"/>
        </dgm:presLayoutVars>
      </dgm:prSet>
      <dgm:spPr/>
    </dgm:pt>
    <dgm:pt modelId="{86B4106B-70C9-4682-9DF7-B326DFC5C72F}" type="pres">
      <dgm:prSet presAssocID="{1E7648BF-94C9-42F0-9C11-BC35255364F1}" presName="childTextHidden" presStyleLbl="bgAccFollowNode1" presStyleIdx="3" presStyleCnt="5"/>
      <dgm:spPr/>
    </dgm:pt>
    <dgm:pt modelId="{F6650D0E-07D0-4E34-B500-2D188C10023C}" type="pres">
      <dgm:prSet presAssocID="{1E7648BF-94C9-42F0-9C11-BC35255364F1}" presName="parentText" presStyleLbl="node1" presStyleIdx="3" presStyleCnt="5" custScaleX="484613" custScaleY="348049" custLinFactX="-500000" custLinFactY="41887" custLinFactNeighborX="-564185" custLinFactNeighborY="100000">
        <dgm:presLayoutVars>
          <dgm:chMax val="1"/>
          <dgm:bulletEnabled val="1"/>
        </dgm:presLayoutVars>
      </dgm:prSet>
      <dgm:spPr/>
    </dgm:pt>
    <dgm:pt modelId="{C2D9A047-D1AA-4785-B577-5A3B76DE2291}" type="pres">
      <dgm:prSet presAssocID="{1E7648BF-94C9-42F0-9C11-BC35255364F1}" presName="aSpace" presStyleCnt="0"/>
      <dgm:spPr/>
    </dgm:pt>
    <dgm:pt modelId="{5E6A403C-C1AF-47BF-9815-7B0C9FA81478}" type="pres">
      <dgm:prSet presAssocID="{5A0365A2-6731-4354-BDAD-8AAF6720ACBA}" presName="compNode" presStyleCnt="0"/>
      <dgm:spPr/>
    </dgm:pt>
    <dgm:pt modelId="{D257FCE4-25D2-48AF-A85B-0CBF2C003E53}" type="pres">
      <dgm:prSet presAssocID="{5A0365A2-6731-4354-BDAD-8AAF6720ACBA}" presName="noGeometry" presStyleCnt="0"/>
      <dgm:spPr/>
    </dgm:pt>
    <dgm:pt modelId="{4DE16C88-4B95-4854-B968-4BF38CD4E751}" type="pres">
      <dgm:prSet presAssocID="{5A0365A2-6731-4354-BDAD-8AAF6720ACBA}" presName="childTextVisible" presStyleLbl="bgAccFollowNode1" presStyleIdx="4" presStyleCnt="5">
        <dgm:presLayoutVars>
          <dgm:bulletEnabled val="1"/>
        </dgm:presLayoutVars>
      </dgm:prSet>
      <dgm:spPr/>
    </dgm:pt>
    <dgm:pt modelId="{1C9CD9B4-677D-420A-A43B-A10CF1C59A0E}" type="pres">
      <dgm:prSet presAssocID="{5A0365A2-6731-4354-BDAD-8AAF6720ACBA}" presName="childTextHidden" presStyleLbl="bgAccFollowNode1" presStyleIdx="4" presStyleCnt="5"/>
      <dgm:spPr/>
    </dgm:pt>
    <dgm:pt modelId="{A3855264-53CB-4D73-90E8-2DB3B71B4220}" type="pres">
      <dgm:prSet presAssocID="{5A0365A2-6731-4354-BDAD-8AAF6720ACBA}" presName="parentText" presStyleLbl="node1" presStyleIdx="4" presStyleCnt="5" custScaleX="338382" custScaleY="343033" custLinFactNeighborX="-99816" custLinFactNeighborY="-23195">
        <dgm:presLayoutVars>
          <dgm:chMax val="1"/>
          <dgm:bulletEnabled val="1"/>
        </dgm:presLayoutVars>
      </dgm:prSet>
      <dgm:spPr/>
    </dgm:pt>
  </dgm:ptLst>
  <dgm:cxnLst>
    <dgm:cxn modelId="{26639201-6AF4-48C9-AA5C-53C182E8CF14}" type="presOf" srcId="{90B23BA8-BBC6-4D05-AF12-A4297D843364}" destId="{DCCA4E53-423A-41AD-854E-39FE2B745699}" srcOrd="1" destOrd="2" presId="urn:microsoft.com/office/officeart/2005/8/layout/hProcess6"/>
    <dgm:cxn modelId="{2AC3CD0D-572E-4026-AFED-2F8901D4DFED}" srcId="{F004A487-79FF-4A6B-9C08-95DE4F4B61FC}" destId="{5A0365A2-6731-4354-BDAD-8AAF6720ACBA}" srcOrd="4" destOrd="0" parTransId="{68373E3D-E2D8-416D-BB14-2AAA28291833}" sibTransId="{998CDE9C-4DB8-4512-9E48-871D45BBC000}"/>
    <dgm:cxn modelId="{F7DC440F-8D3F-44FC-AB21-C698480F60E5}" type="presOf" srcId="{BD575A9C-C9D1-4A77-9BF4-A698FF3BF779}" destId="{DCCA4E53-423A-41AD-854E-39FE2B745699}" srcOrd="1" destOrd="0" presId="urn:microsoft.com/office/officeart/2005/8/layout/hProcess6"/>
    <dgm:cxn modelId="{B9E9DB11-F385-492D-B235-8B2F6A533409}" srcId="{503CC76A-72DF-476F-84E2-34AC31BE1295}" destId="{DEF5AB82-2866-4DD0-8AC2-A047F50DD779}" srcOrd="0" destOrd="0" parTransId="{724DC853-7C96-4397-A013-94710B88E183}" sibTransId="{6F37B2DF-273E-49BE-9853-5EE8212085B3}"/>
    <dgm:cxn modelId="{34323229-E218-4733-9B68-D10586579B9D}" srcId="{1E7648BF-94C9-42F0-9C11-BC35255364F1}" destId="{1EB92CBC-5CEC-40CE-9CEB-570F8089B8D6}" srcOrd="0" destOrd="0" parTransId="{AE512A32-4C2E-40BB-AC87-2FE47C2037CA}" sibTransId="{9417D27C-2A02-4476-A1B5-5598B36E8668}"/>
    <dgm:cxn modelId="{59243D29-B14C-44DE-9544-E2DE0FAB770E}" type="presOf" srcId="{DEF5AB82-2866-4DD0-8AC2-A047F50DD779}" destId="{7FD343D4-07AB-487F-95A7-15B0B55A33C9}" srcOrd="1" destOrd="0" presId="urn:microsoft.com/office/officeart/2005/8/layout/hProcess6"/>
    <dgm:cxn modelId="{AE348639-F41F-4F19-B122-3F0053E11957}" type="presOf" srcId="{D3A8B84B-C621-4574-BF96-F6031750F607}" destId="{8B1AA443-F6BB-4E09-8DD6-40B435505767}" srcOrd="0" destOrd="1" presId="urn:microsoft.com/office/officeart/2005/8/layout/hProcess6"/>
    <dgm:cxn modelId="{B5E85362-D92D-43FE-9815-7AB869A1C9FC}" type="presOf" srcId="{503CC76A-72DF-476F-84E2-34AC31BE1295}" destId="{BAEAE9E9-4065-44AF-87CE-FF6373104FB0}" srcOrd="0" destOrd="0" presId="urn:microsoft.com/office/officeart/2005/8/layout/hProcess6"/>
    <dgm:cxn modelId="{38947B64-1C2B-4D75-8478-38CFDEC9AE70}" type="presOf" srcId="{1EB92CBC-5CEC-40CE-9CEB-570F8089B8D6}" destId="{86B4106B-70C9-4682-9DF7-B326DFC5C72F}" srcOrd="1" destOrd="0" presId="urn:microsoft.com/office/officeart/2005/8/layout/hProcess6"/>
    <dgm:cxn modelId="{4A5E9B67-5168-425D-94D2-2752F5BA3F17}" type="presOf" srcId="{1E7648BF-94C9-42F0-9C11-BC35255364F1}" destId="{F6650D0E-07D0-4E34-B500-2D188C10023C}" srcOrd="0" destOrd="0" presId="urn:microsoft.com/office/officeart/2005/8/layout/hProcess6"/>
    <dgm:cxn modelId="{9D527F68-45F6-4982-8E53-76EB8C8BD55F}" type="presOf" srcId="{DEF5AB82-2866-4DD0-8AC2-A047F50DD779}" destId="{DEDEC934-5BD4-469A-9DEC-C19A9C28D07F}" srcOrd="0" destOrd="0" presId="urn:microsoft.com/office/officeart/2005/8/layout/hProcess6"/>
    <dgm:cxn modelId="{7B36EE4F-8A6F-43E9-8819-143FC04A1FB3}" srcId="{A82214A7-667F-495E-A173-AC5869C08534}" destId="{BD575A9C-C9D1-4A77-9BF4-A698FF3BF779}" srcOrd="0" destOrd="0" parTransId="{12F9182A-710A-4636-A0FF-229A6D808239}" sibTransId="{CA887499-09B1-4B37-8436-0A50BF47CA2D}"/>
    <dgm:cxn modelId="{BB5C5B70-D147-41B8-A06E-D0667BEB5942}" type="presOf" srcId="{ADE0BBF0-E2D2-4121-947F-A1D2E72A6377}" destId="{51C294CA-98E8-4CB2-9487-B57DD9E45AF1}" srcOrd="0" destOrd="0" presId="urn:microsoft.com/office/officeart/2005/8/layout/hProcess6"/>
    <dgm:cxn modelId="{22B1E578-1F70-4F29-B08B-3E7A9138A0D1}" type="presOf" srcId="{F004A487-79FF-4A6B-9C08-95DE4F4B61FC}" destId="{107D063E-BCA3-4535-BAAE-BDE105EC7757}" srcOrd="0" destOrd="0" presId="urn:microsoft.com/office/officeart/2005/8/layout/hProcess6"/>
    <dgm:cxn modelId="{F5923E82-7A60-428B-A8AB-7A753EF670D8}" srcId="{A82214A7-667F-495E-A173-AC5869C08534}" destId="{D3A8B84B-C621-4574-BF96-F6031750F607}" srcOrd="1" destOrd="0" parTransId="{33F5EB7C-0E6D-4291-B01F-806F4D2B0015}" sibTransId="{0B782761-5432-47DE-880D-4C823930614F}"/>
    <dgm:cxn modelId="{40F69082-3279-498A-96E0-A695A1D97A2A}" type="presOf" srcId="{B6017646-031B-415B-B54F-D156260A7CA5}" destId="{68C0D1D9-121C-43F3-BC50-C1243447B3EF}" srcOrd="0" destOrd="0" presId="urn:microsoft.com/office/officeart/2005/8/layout/hProcess6"/>
    <dgm:cxn modelId="{C97BC384-7E84-4810-A3F2-D27E7373111D}" type="presOf" srcId="{5A0365A2-6731-4354-BDAD-8AAF6720ACBA}" destId="{A3855264-53CB-4D73-90E8-2DB3B71B4220}" srcOrd="0" destOrd="0" presId="urn:microsoft.com/office/officeart/2005/8/layout/hProcess6"/>
    <dgm:cxn modelId="{86BB8FA3-41DE-4B9E-9235-CA1F3F441872}" type="presOf" srcId="{D3A8B84B-C621-4574-BF96-F6031750F607}" destId="{DCCA4E53-423A-41AD-854E-39FE2B745699}" srcOrd="1" destOrd="1" presId="urn:microsoft.com/office/officeart/2005/8/layout/hProcess6"/>
    <dgm:cxn modelId="{BFDBCFAB-8252-4155-8CDA-9C478CAB68FE}" srcId="{F004A487-79FF-4A6B-9C08-95DE4F4B61FC}" destId="{ADE0BBF0-E2D2-4121-947F-A1D2E72A6377}" srcOrd="2" destOrd="0" parTransId="{75DB39F3-488A-43D9-AAD3-6108849510F7}" sibTransId="{A79BAEE8-F549-4D4D-9C2E-CA4432FD1D1A}"/>
    <dgm:cxn modelId="{CC66A3B8-3429-4A25-8922-0DBF4B9FA938}" type="presOf" srcId="{A82214A7-667F-495E-A173-AC5869C08534}" destId="{E4C524FC-5CDB-4FBF-A48F-1111E098DE77}" srcOrd="0" destOrd="0" presId="urn:microsoft.com/office/officeart/2005/8/layout/hProcess6"/>
    <dgm:cxn modelId="{D6CB89CC-17D4-48EF-8F8B-F38704EF3E90}" srcId="{ADE0BBF0-E2D2-4121-947F-A1D2E72A6377}" destId="{B6017646-031B-415B-B54F-D156260A7CA5}" srcOrd="0" destOrd="0" parTransId="{B7FF1756-DD82-43CB-9080-5A941DA0C4A7}" sibTransId="{071FCBF4-F3A6-4B3D-91CE-24E217AB1BC6}"/>
    <dgm:cxn modelId="{DAD4E1D5-A2E2-4143-A9D4-2A439D4751A5}" type="presOf" srcId="{BD575A9C-C9D1-4A77-9BF4-A698FF3BF779}" destId="{8B1AA443-F6BB-4E09-8DD6-40B435505767}" srcOrd="0" destOrd="0" presId="urn:microsoft.com/office/officeart/2005/8/layout/hProcess6"/>
    <dgm:cxn modelId="{76F957D7-CDCA-4549-A691-2DE0B2412BC3}" type="presOf" srcId="{90B23BA8-BBC6-4D05-AF12-A4297D843364}" destId="{8B1AA443-F6BB-4E09-8DD6-40B435505767}" srcOrd="0" destOrd="2" presId="urn:microsoft.com/office/officeart/2005/8/layout/hProcess6"/>
    <dgm:cxn modelId="{9B566ADA-D3DD-468F-8285-36789ACC830F}" srcId="{F004A487-79FF-4A6B-9C08-95DE4F4B61FC}" destId="{1E7648BF-94C9-42F0-9C11-BC35255364F1}" srcOrd="3" destOrd="0" parTransId="{79F673D1-4A8B-4EF5-8999-AE4F84ED3AAA}" sibTransId="{51B0BDD6-8E5F-4DA0-8FBB-3FF889828F2E}"/>
    <dgm:cxn modelId="{77A54DE2-7CFD-4C6D-8F0A-6F03FFCAA5E6}" srcId="{A82214A7-667F-495E-A173-AC5869C08534}" destId="{90B23BA8-BBC6-4D05-AF12-A4297D843364}" srcOrd="2" destOrd="0" parTransId="{AC7216EB-2399-4B44-B8B0-912FA6648277}" sibTransId="{ED47AC75-B22F-48D9-8D4A-CFBC20EB52DB}"/>
    <dgm:cxn modelId="{67308AE4-AEA8-41F4-9D07-9F00DD75917E}" type="presOf" srcId="{B6017646-031B-415B-B54F-D156260A7CA5}" destId="{2ED75F56-39BD-4AA1-BFDA-A95CE40809E6}" srcOrd="1" destOrd="0" presId="urn:microsoft.com/office/officeart/2005/8/layout/hProcess6"/>
    <dgm:cxn modelId="{03605FEE-E7F6-4E11-B49D-7B151DA47720}" srcId="{F004A487-79FF-4A6B-9C08-95DE4F4B61FC}" destId="{A82214A7-667F-495E-A173-AC5869C08534}" srcOrd="1" destOrd="0" parTransId="{516EE86A-A206-46D9-A016-43FE2D39318E}" sibTransId="{82B6A08D-7E07-4694-B754-4FE819588BB8}"/>
    <dgm:cxn modelId="{FAC012F9-C225-40EC-AEAB-BC81895CF036}" srcId="{F004A487-79FF-4A6B-9C08-95DE4F4B61FC}" destId="{503CC76A-72DF-476F-84E2-34AC31BE1295}" srcOrd="0" destOrd="0" parTransId="{9C9CAB03-1ABE-48B6-B881-6ED724DC9432}" sibTransId="{12879333-5A80-43BB-B215-DDAC2FB9400C}"/>
    <dgm:cxn modelId="{7206C1F9-A63D-4F2A-A759-476770C042FC}" type="presOf" srcId="{1EB92CBC-5CEC-40CE-9CEB-570F8089B8D6}" destId="{A37F5105-481A-479B-9569-A74B4C51BC5D}" srcOrd="0" destOrd="0" presId="urn:microsoft.com/office/officeart/2005/8/layout/hProcess6"/>
    <dgm:cxn modelId="{59C908C7-7B61-4D52-B164-C7FA39CC9E6B}" type="presParOf" srcId="{107D063E-BCA3-4535-BAAE-BDE105EC7757}" destId="{7898CE43-0200-426F-9472-44925A5B26CC}" srcOrd="0" destOrd="0" presId="urn:microsoft.com/office/officeart/2005/8/layout/hProcess6"/>
    <dgm:cxn modelId="{F98BB29A-478E-4BBE-9593-B541B17B7961}" type="presParOf" srcId="{7898CE43-0200-426F-9472-44925A5B26CC}" destId="{0FD56728-F905-4082-98C9-8A269003928F}" srcOrd="0" destOrd="0" presId="urn:microsoft.com/office/officeart/2005/8/layout/hProcess6"/>
    <dgm:cxn modelId="{16533717-D318-4021-B2ED-AC5486E7A956}" type="presParOf" srcId="{7898CE43-0200-426F-9472-44925A5B26CC}" destId="{DEDEC934-5BD4-469A-9DEC-C19A9C28D07F}" srcOrd="1" destOrd="0" presId="urn:microsoft.com/office/officeart/2005/8/layout/hProcess6"/>
    <dgm:cxn modelId="{ED30A9DB-C422-4F25-9CC2-783D11736D23}" type="presParOf" srcId="{7898CE43-0200-426F-9472-44925A5B26CC}" destId="{7FD343D4-07AB-487F-95A7-15B0B55A33C9}" srcOrd="2" destOrd="0" presId="urn:microsoft.com/office/officeart/2005/8/layout/hProcess6"/>
    <dgm:cxn modelId="{A45BEF5C-F3D4-4672-BF21-15C49D24AC37}" type="presParOf" srcId="{7898CE43-0200-426F-9472-44925A5B26CC}" destId="{BAEAE9E9-4065-44AF-87CE-FF6373104FB0}" srcOrd="3" destOrd="0" presId="urn:microsoft.com/office/officeart/2005/8/layout/hProcess6"/>
    <dgm:cxn modelId="{4D6B8BF6-81C9-4C42-AAD3-D67184131FE9}" type="presParOf" srcId="{107D063E-BCA3-4535-BAAE-BDE105EC7757}" destId="{2FBD92F1-690A-47B9-964D-39BA9D62874B}" srcOrd="1" destOrd="0" presId="urn:microsoft.com/office/officeart/2005/8/layout/hProcess6"/>
    <dgm:cxn modelId="{E75B559F-89D2-451D-BD5F-152033FA9D94}" type="presParOf" srcId="{107D063E-BCA3-4535-BAAE-BDE105EC7757}" destId="{AD11C729-4E41-4744-B24F-F642001DE076}" srcOrd="2" destOrd="0" presId="urn:microsoft.com/office/officeart/2005/8/layout/hProcess6"/>
    <dgm:cxn modelId="{CF0D82AE-5776-48C1-9C04-B6A063D83F60}" type="presParOf" srcId="{AD11C729-4E41-4744-B24F-F642001DE076}" destId="{E5F17E63-55B3-42F9-81C7-98CE2BA581E9}" srcOrd="0" destOrd="0" presId="urn:microsoft.com/office/officeart/2005/8/layout/hProcess6"/>
    <dgm:cxn modelId="{D5E5FFCA-925A-4067-8E68-4C2AE7802640}" type="presParOf" srcId="{AD11C729-4E41-4744-B24F-F642001DE076}" destId="{8B1AA443-F6BB-4E09-8DD6-40B435505767}" srcOrd="1" destOrd="0" presId="urn:microsoft.com/office/officeart/2005/8/layout/hProcess6"/>
    <dgm:cxn modelId="{4571130A-27BB-4A9F-A7A2-4D0808D412D0}" type="presParOf" srcId="{AD11C729-4E41-4744-B24F-F642001DE076}" destId="{DCCA4E53-423A-41AD-854E-39FE2B745699}" srcOrd="2" destOrd="0" presId="urn:microsoft.com/office/officeart/2005/8/layout/hProcess6"/>
    <dgm:cxn modelId="{C8E0EAB8-39EF-4B33-A0FA-510A30B4CF4E}" type="presParOf" srcId="{AD11C729-4E41-4744-B24F-F642001DE076}" destId="{E4C524FC-5CDB-4FBF-A48F-1111E098DE77}" srcOrd="3" destOrd="0" presId="urn:microsoft.com/office/officeart/2005/8/layout/hProcess6"/>
    <dgm:cxn modelId="{258ADFC0-786D-4948-9117-287D32F64D19}" type="presParOf" srcId="{107D063E-BCA3-4535-BAAE-BDE105EC7757}" destId="{2F4703DA-915C-4069-8C57-5BC72794CDA7}" srcOrd="3" destOrd="0" presId="urn:microsoft.com/office/officeart/2005/8/layout/hProcess6"/>
    <dgm:cxn modelId="{F6600F5A-590F-439B-9DBE-03317E78681F}" type="presParOf" srcId="{107D063E-BCA3-4535-BAAE-BDE105EC7757}" destId="{A17584D6-37D8-44AC-8EC3-968030B3253C}" srcOrd="4" destOrd="0" presId="urn:microsoft.com/office/officeart/2005/8/layout/hProcess6"/>
    <dgm:cxn modelId="{4CFA379A-3604-400D-B5F8-8B8D5D3A85E1}" type="presParOf" srcId="{A17584D6-37D8-44AC-8EC3-968030B3253C}" destId="{673FB5D7-E389-42A4-B501-D2F33448AE80}" srcOrd="0" destOrd="0" presId="urn:microsoft.com/office/officeart/2005/8/layout/hProcess6"/>
    <dgm:cxn modelId="{FCA182A9-5F8D-4B22-8AB4-4B72ABAFA2A2}" type="presParOf" srcId="{A17584D6-37D8-44AC-8EC3-968030B3253C}" destId="{68C0D1D9-121C-43F3-BC50-C1243447B3EF}" srcOrd="1" destOrd="0" presId="urn:microsoft.com/office/officeart/2005/8/layout/hProcess6"/>
    <dgm:cxn modelId="{D0BA4A1B-7515-49AA-8736-FB2B2F0CD59A}" type="presParOf" srcId="{A17584D6-37D8-44AC-8EC3-968030B3253C}" destId="{2ED75F56-39BD-4AA1-BFDA-A95CE40809E6}" srcOrd="2" destOrd="0" presId="urn:microsoft.com/office/officeart/2005/8/layout/hProcess6"/>
    <dgm:cxn modelId="{27EC8A8E-8D3E-4B38-BF3A-CA4630912697}" type="presParOf" srcId="{A17584D6-37D8-44AC-8EC3-968030B3253C}" destId="{51C294CA-98E8-4CB2-9487-B57DD9E45AF1}" srcOrd="3" destOrd="0" presId="urn:microsoft.com/office/officeart/2005/8/layout/hProcess6"/>
    <dgm:cxn modelId="{646A1B43-D27E-494F-9B3E-82A4A6A2E5E8}" type="presParOf" srcId="{107D063E-BCA3-4535-BAAE-BDE105EC7757}" destId="{2CF1CEBB-BDED-4D07-B653-8A5F60527D97}" srcOrd="5" destOrd="0" presId="urn:microsoft.com/office/officeart/2005/8/layout/hProcess6"/>
    <dgm:cxn modelId="{50EB1103-61E4-41DA-9817-108F9C4D436F}" type="presParOf" srcId="{107D063E-BCA3-4535-BAAE-BDE105EC7757}" destId="{0B2F1388-3763-4CB5-8728-F26AB6B2A813}" srcOrd="6" destOrd="0" presId="urn:microsoft.com/office/officeart/2005/8/layout/hProcess6"/>
    <dgm:cxn modelId="{24F91FD0-E130-4E89-B163-DF84DC5F9F5F}" type="presParOf" srcId="{0B2F1388-3763-4CB5-8728-F26AB6B2A813}" destId="{8078F95A-9083-4602-B37F-66D84ABFD8F3}" srcOrd="0" destOrd="0" presId="urn:microsoft.com/office/officeart/2005/8/layout/hProcess6"/>
    <dgm:cxn modelId="{1C66F5C8-6D76-469C-977B-8B67B8520A4C}" type="presParOf" srcId="{0B2F1388-3763-4CB5-8728-F26AB6B2A813}" destId="{A37F5105-481A-479B-9569-A74B4C51BC5D}" srcOrd="1" destOrd="0" presId="urn:microsoft.com/office/officeart/2005/8/layout/hProcess6"/>
    <dgm:cxn modelId="{ED01E92B-EE84-4FB1-93B3-C34D49F79A27}" type="presParOf" srcId="{0B2F1388-3763-4CB5-8728-F26AB6B2A813}" destId="{86B4106B-70C9-4682-9DF7-B326DFC5C72F}" srcOrd="2" destOrd="0" presId="urn:microsoft.com/office/officeart/2005/8/layout/hProcess6"/>
    <dgm:cxn modelId="{D8404F10-A080-43FE-BBF5-6C554383CE63}" type="presParOf" srcId="{0B2F1388-3763-4CB5-8728-F26AB6B2A813}" destId="{F6650D0E-07D0-4E34-B500-2D188C10023C}" srcOrd="3" destOrd="0" presId="urn:microsoft.com/office/officeart/2005/8/layout/hProcess6"/>
    <dgm:cxn modelId="{98E97F15-2692-4F4A-9F6C-2F91C456F0A1}" type="presParOf" srcId="{107D063E-BCA3-4535-BAAE-BDE105EC7757}" destId="{C2D9A047-D1AA-4785-B577-5A3B76DE2291}" srcOrd="7" destOrd="0" presId="urn:microsoft.com/office/officeart/2005/8/layout/hProcess6"/>
    <dgm:cxn modelId="{0C21C7CF-4BEA-4EA0-8262-A84AA64DDCE9}" type="presParOf" srcId="{107D063E-BCA3-4535-BAAE-BDE105EC7757}" destId="{5E6A403C-C1AF-47BF-9815-7B0C9FA81478}" srcOrd="8" destOrd="0" presId="urn:microsoft.com/office/officeart/2005/8/layout/hProcess6"/>
    <dgm:cxn modelId="{E66AA7F5-A59F-4ED0-A4CD-25109D2053C0}" type="presParOf" srcId="{5E6A403C-C1AF-47BF-9815-7B0C9FA81478}" destId="{D257FCE4-25D2-48AF-A85B-0CBF2C003E53}" srcOrd="0" destOrd="0" presId="urn:microsoft.com/office/officeart/2005/8/layout/hProcess6"/>
    <dgm:cxn modelId="{2BC5DE09-DC23-4289-ADCC-AF9C364A43B0}" type="presParOf" srcId="{5E6A403C-C1AF-47BF-9815-7B0C9FA81478}" destId="{4DE16C88-4B95-4854-B968-4BF38CD4E751}" srcOrd="1" destOrd="0" presId="urn:microsoft.com/office/officeart/2005/8/layout/hProcess6"/>
    <dgm:cxn modelId="{75CE067E-94A9-4158-B284-C335E16F2B66}" type="presParOf" srcId="{5E6A403C-C1AF-47BF-9815-7B0C9FA81478}" destId="{1C9CD9B4-677D-420A-A43B-A10CF1C59A0E}" srcOrd="2" destOrd="0" presId="urn:microsoft.com/office/officeart/2005/8/layout/hProcess6"/>
    <dgm:cxn modelId="{D85E53D3-F6CE-4F5D-A24D-0A1C2EDCC3A9}" type="presParOf" srcId="{5E6A403C-C1AF-47BF-9815-7B0C9FA81478}" destId="{A3855264-53CB-4D73-90E8-2DB3B71B4220}" srcOrd="3" destOrd="0" presId="urn:microsoft.com/office/officeart/2005/8/layout/hProcess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EC934-5BD4-469A-9DEC-C19A9C28D07F}">
      <dsp:nvSpPr>
        <dsp:cNvPr id="0" name=""/>
        <dsp:cNvSpPr/>
      </dsp:nvSpPr>
      <dsp:spPr>
        <a:xfrm>
          <a:off x="835214" y="2106558"/>
          <a:ext cx="2503386" cy="1146840"/>
        </a:xfrm>
        <a:prstGeom prst="rightArrow">
          <a:avLst>
            <a:gd name="adj1" fmla="val 70000"/>
            <a:gd name="adj2" fmla="val 50000"/>
          </a:avLst>
        </a:prstGeom>
        <a:solidFill>
          <a:srgbClr val="E1B7D8">
            <a:alpha val="89804"/>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Maths</a:t>
          </a:r>
        </a:p>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Sciences</a:t>
          </a:r>
        </a:p>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Technology</a:t>
          </a:r>
        </a:p>
      </dsp:txBody>
      <dsp:txXfrm>
        <a:off x="1461060" y="2278584"/>
        <a:ext cx="1476145" cy="802788"/>
      </dsp:txXfrm>
    </dsp:sp>
    <dsp:sp modelId="{BAEAE9E9-4065-44AF-87CE-FF6373104FB0}">
      <dsp:nvSpPr>
        <dsp:cNvPr id="0" name=""/>
        <dsp:cNvSpPr/>
      </dsp:nvSpPr>
      <dsp:spPr>
        <a:xfrm>
          <a:off x="85618" y="2069140"/>
          <a:ext cx="1315487" cy="1363623"/>
        </a:xfrm>
        <a:prstGeom prst="ellipse">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bg1"/>
              </a:solidFill>
              <a:latin typeface="Arial" panose="020B0604020202020204" pitchFamily="34" charset="0"/>
              <a:cs typeface="Arial" panose="020B0604020202020204" pitchFamily="34" charset="0"/>
            </a:rPr>
            <a:t>GCSEs</a:t>
          </a:r>
        </a:p>
      </dsp:txBody>
      <dsp:txXfrm>
        <a:off x="278267" y="2268838"/>
        <a:ext cx="930189" cy="964227"/>
      </dsp:txXfrm>
    </dsp:sp>
    <dsp:sp modelId="{8B1AA443-F6BB-4E09-8DD6-40B435505767}">
      <dsp:nvSpPr>
        <dsp:cNvPr id="0" name=""/>
        <dsp:cNvSpPr/>
      </dsp:nvSpPr>
      <dsp:spPr>
        <a:xfrm>
          <a:off x="4383409" y="1686289"/>
          <a:ext cx="2458756" cy="1005331"/>
        </a:xfrm>
        <a:prstGeom prst="rightArrow">
          <a:avLst>
            <a:gd name="adj1" fmla="val 70000"/>
            <a:gd name="adj2" fmla="val 50000"/>
          </a:avLst>
        </a:prstGeom>
        <a:solidFill>
          <a:srgbClr val="E17F9B">
            <a:alpha val="89804"/>
          </a:srgbClr>
        </a:solidFill>
        <a:ln w="12700" cap="flat" cmpd="sng" algn="ctr">
          <a:solidFill>
            <a:schemeClr val="accent4">
              <a:tint val="40000"/>
              <a:alpha val="90000"/>
              <a:hueOff val="2715481"/>
              <a:satOff val="-12811"/>
              <a:lumOff val="-4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latin typeface="Arial" panose="020B0604020202020204" pitchFamily="34" charset="0"/>
              <a:cs typeface="Arial" panose="020B0604020202020204" pitchFamily="34" charset="0"/>
            </a:rPr>
            <a:t>Maths</a:t>
          </a:r>
        </a:p>
        <a:p>
          <a:pPr marL="171450" lvl="1" indent="-171450" algn="l" defTabSz="711200">
            <a:lnSpc>
              <a:spcPct val="90000"/>
            </a:lnSpc>
            <a:spcBef>
              <a:spcPct val="0"/>
            </a:spcBef>
            <a:spcAft>
              <a:spcPct val="15000"/>
            </a:spcAft>
            <a:buFontTx/>
            <a:buNone/>
          </a:pPr>
          <a:r>
            <a:rPr lang="en-GB" sz="1600" b="1" kern="1200" dirty="0">
              <a:latin typeface="Arial" panose="020B0604020202020204" pitchFamily="34" charset="0"/>
              <a:cs typeface="Arial" panose="020B0604020202020204" pitchFamily="34" charset="0"/>
            </a:rPr>
            <a:t>Sciences</a:t>
          </a:r>
        </a:p>
        <a:p>
          <a:pPr marL="171450" lvl="1" indent="-171450" algn="l" defTabSz="711200">
            <a:lnSpc>
              <a:spcPct val="90000"/>
            </a:lnSpc>
            <a:spcBef>
              <a:spcPct val="0"/>
            </a:spcBef>
            <a:spcAft>
              <a:spcPct val="15000"/>
            </a:spcAft>
            <a:buFontTx/>
            <a:buNone/>
          </a:pPr>
          <a:r>
            <a:rPr lang="en-GB" sz="1600" b="1" kern="1200" dirty="0">
              <a:latin typeface="Arial" panose="020B0604020202020204" pitchFamily="34" charset="0"/>
              <a:cs typeface="Arial" panose="020B0604020202020204" pitchFamily="34" charset="0"/>
            </a:rPr>
            <a:t>Engineering</a:t>
          </a:r>
        </a:p>
      </dsp:txBody>
      <dsp:txXfrm>
        <a:off x="4998098" y="1837089"/>
        <a:ext cx="1492201" cy="703731"/>
      </dsp:txXfrm>
    </dsp:sp>
    <dsp:sp modelId="{E4C524FC-5CDB-4FBF-A48F-1111E098DE77}">
      <dsp:nvSpPr>
        <dsp:cNvPr id="0" name=""/>
        <dsp:cNvSpPr/>
      </dsp:nvSpPr>
      <dsp:spPr>
        <a:xfrm>
          <a:off x="3067928" y="1255818"/>
          <a:ext cx="1725840" cy="1396130"/>
        </a:xfrm>
        <a:prstGeom prst="ellipse">
          <a:avLst/>
        </a:prstGeom>
        <a:solidFill>
          <a:srgbClr val="E937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bg1"/>
              </a:solidFill>
              <a:latin typeface="Arial" panose="020B0604020202020204" pitchFamily="34" charset="0"/>
              <a:cs typeface="Arial" panose="020B0604020202020204" pitchFamily="34" charset="0"/>
            </a:rPr>
            <a:t>A-levels</a:t>
          </a:r>
        </a:p>
      </dsp:txBody>
      <dsp:txXfrm>
        <a:off x="3320671" y="1460277"/>
        <a:ext cx="1220354" cy="987212"/>
      </dsp:txXfrm>
    </dsp:sp>
    <dsp:sp modelId="{68C0D1D9-121C-43F3-BC50-C1243447B3EF}">
      <dsp:nvSpPr>
        <dsp:cNvPr id="0" name=""/>
        <dsp:cNvSpPr/>
      </dsp:nvSpPr>
      <dsp:spPr>
        <a:xfrm>
          <a:off x="7375719" y="2355907"/>
          <a:ext cx="2219045" cy="860132"/>
        </a:xfrm>
        <a:prstGeom prst="rightArrow">
          <a:avLst>
            <a:gd name="adj1" fmla="val 70000"/>
            <a:gd name="adj2" fmla="val 50000"/>
          </a:avLst>
        </a:prstGeom>
        <a:solidFill>
          <a:srgbClr val="A53959">
            <a:alpha val="90000"/>
          </a:srgb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Engineering</a:t>
          </a:r>
        </a:p>
      </dsp:txBody>
      <dsp:txXfrm>
        <a:off x="7930480" y="2484927"/>
        <a:ext cx="1363237" cy="602092"/>
      </dsp:txXfrm>
    </dsp:sp>
    <dsp:sp modelId="{51C294CA-98E8-4CB2-9487-B57DD9E45AF1}">
      <dsp:nvSpPr>
        <dsp:cNvPr id="0" name=""/>
        <dsp:cNvSpPr/>
      </dsp:nvSpPr>
      <dsp:spPr>
        <a:xfrm>
          <a:off x="6552674" y="2050697"/>
          <a:ext cx="1425803" cy="1445400"/>
        </a:xfrm>
        <a:prstGeom prst="ellipse">
          <a:avLst/>
        </a:prstGeom>
        <a:solidFill>
          <a:srgbClr val="6B35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latin typeface="Arial" panose="020B0604020202020204" pitchFamily="34" charset="0"/>
              <a:cs typeface="Arial" panose="020B0604020202020204" pitchFamily="34" charset="0"/>
            </a:rPr>
            <a:t>Degree</a:t>
          </a:r>
        </a:p>
      </dsp:txBody>
      <dsp:txXfrm>
        <a:off x="6761478" y="2262371"/>
        <a:ext cx="1008195" cy="1022052"/>
      </dsp:txXfrm>
    </dsp:sp>
    <dsp:sp modelId="{A37F5105-481A-479B-9569-A74B4C51BC5D}">
      <dsp:nvSpPr>
        <dsp:cNvPr id="0" name=""/>
        <dsp:cNvSpPr/>
      </dsp:nvSpPr>
      <dsp:spPr>
        <a:xfrm>
          <a:off x="4639062" y="2873037"/>
          <a:ext cx="2181796" cy="980072"/>
        </a:xfrm>
        <a:prstGeom prst="rightArrow">
          <a:avLst>
            <a:gd name="adj1" fmla="val 70000"/>
            <a:gd name="adj2" fmla="val 50000"/>
          </a:avLst>
        </a:prstGeom>
        <a:solidFill>
          <a:srgbClr val="E5C7DF">
            <a:alpha val="89804"/>
          </a:srgbClr>
        </a:solidFill>
        <a:ln w="12700" cap="flat" cmpd="sng" algn="ctr">
          <a:solidFill>
            <a:schemeClr val="accent4">
              <a:tint val="40000"/>
              <a:alpha val="90000"/>
              <a:hueOff val="8146444"/>
              <a:satOff val="-38434"/>
              <a:lumOff val="-13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l"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Engineering</a:t>
          </a:r>
        </a:p>
      </dsp:txBody>
      <dsp:txXfrm>
        <a:off x="5184511" y="3020048"/>
        <a:ext cx="1293322" cy="686050"/>
      </dsp:txXfrm>
    </dsp:sp>
    <dsp:sp modelId="{F6650D0E-07D0-4E34-B500-2D188C10023C}">
      <dsp:nvSpPr>
        <dsp:cNvPr id="0" name=""/>
        <dsp:cNvSpPr/>
      </dsp:nvSpPr>
      <dsp:spPr>
        <a:xfrm>
          <a:off x="2938417" y="2745269"/>
          <a:ext cx="2041960" cy="1466535"/>
        </a:xfrm>
        <a:prstGeom prst="ellipse">
          <a:avLst/>
        </a:prstGeom>
        <a:solidFill>
          <a:srgbClr val="A5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latin typeface="Arial" panose="020B0604020202020204" pitchFamily="34" charset="0"/>
              <a:cs typeface="Arial" panose="020B0604020202020204" pitchFamily="34" charset="0"/>
            </a:rPr>
            <a:t>BTEC   </a:t>
          </a:r>
        </a:p>
        <a:p>
          <a:pPr marL="0" lvl="0" indent="0" algn="ctr" defTabSz="889000">
            <a:lnSpc>
              <a:spcPct val="90000"/>
            </a:lnSpc>
            <a:spcBef>
              <a:spcPct val="0"/>
            </a:spcBef>
            <a:spcAft>
              <a:spcPct val="35000"/>
            </a:spcAft>
            <a:buNone/>
          </a:pPr>
          <a:r>
            <a:rPr lang="en-GB" sz="2000" b="1" kern="1200" dirty="0">
              <a:solidFill>
                <a:schemeClr val="bg1"/>
              </a:solidFill>
              <a:latin typeface="Arial" panose="020B0604020202020204" pitchFamily="34" charset="0"/>
              <a:cs typeface="Arial" panose="020B0604020202020204" pitchFamily="34" charset="0"/>
            </a:rPr>
            <a:t>T-levels apprenticeship</a:t>
          </a:r>
        </a:p>
      </dsp:txBody>
      <dsp:txXfrm>
        <a:off x="3237455" y="2960038"/>
        <a:ext cx="1443884" cy="1036997"/>
      </dsp:txXfrm>
    </dsp:sp>
    <dsp:sp modelId="{4DE16C88-4B95-4854-B968-4BF38CD4E751}">
      <dsp:nvSpPr>
        <dsp:cNvPr id="0" name=""/>
        <dsp:cNvSpPr/>
      </dsp:nvSpPr>
      <dsp:spPr>
        <a:xfrm>
          <a:off x="10721265" y="2512363"/>
          <a:ext cx="842718" cy="736641"/>
        </a:xfrm>
        <a:prstGeom prst="rightArrow">
          <a:avLst>
            <a:gd name="adj1" fmla="val 70000"/>
            <a:gd name="adj2" fmla="val 50000"/>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855264-53CB-4D73-90E8-2DB3B71B4220}">
      <dsp:nvSpPr>
        <dsp:cNvPr id="0" name=""/>
        <dsp:cNvSpPr/>
      </dsp:nvSpPr>
      <dsp:spPr>
        <a:xfrm>
          <a:off x="9587780" y="2060249"/>
          <a:ext cx="1425803" cy="1445400"/>
        </a:xfrm>
        <a:prstGeom prst="ellipse">
          <a:avLst/>
        </a:prstGeom>
        <a:solidFill>
          <a:srgbClr val="6B35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Arial" panose="020B0604020202020204" pitchFamily="34" charset="0"/>
              <a:cs typeface="Arial" panose="020B0604020202020204" pitchFamily="34" charset="0"/>
            </a:rPr>
            <a:t>Masters</a:t>
          </a:r>
        </a:p>
      </dsp:txBody>
      <dsp:txXfrm>
        <a:off x="9796584" y="2271923"/>
        <a:ext cx="1008195" cy="10220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56" cy="49781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3249" y="0"/>
            <a:ext cx="2940156" cy="497817"/>
          </a:xfrm>
          <a:prstGeom prst="rect">
            <a:avLst/>
          </a:prstGeom>
        </p:spPr>
        <p:txBody>
          <a:bodyPr vert="horz" lIns="91440" tIns="45720" rIns="91440" bIns="45720" rtlCol="0"/>
          <a:lstStyle>
            <a:lvl1pPr algn="r">
              <a:defRPr sz="1200"/>
            </a:lvl1pPr>
          </a:lstStyle>
          <a:p>
            <a:fld id="{39B1A8BB-76CB-4DEA-9390-B1B65E36D8A0}" type="datetimeFigureOut">
              <a:rPr lang="en-GB" smtClean="0"/>
              <a:t>03/08/2022</a:t>
            </a:fld>
            <a:endParaRPr lang="en-GB"/>
          </a:p>
        </p:txBody>
      </p:sp>
      <p:sp>
        <p:nvSpPr>
          <p:cNvPr id="4" name="Slide Image Placeholder 3"/>
          <p:cNvSpPr>
            <a:spLocks noGrp="1" noRot="1" noChangeAspect="1"/>
          </p:cNvSpPr>
          <p:nvPr>
            <p:ph type="sldImg" idx="2"/>
          </p:nvPr>
        </p:nvSpPr>
        <p:spPr>
          <a:xfrm>
            <a:off x="415925" y="1239838"/>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8498" y="4774902"/>
            <a:ext cx="5427980" cy="39067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4060"/>
            <a:ext cx="2940156" cy="4978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3249" y="9424060"/>
            <a:ext cx="2940156" cy="497816"/>
          </a:xfrm>
          <a:prstGeom prst="rect">
            <a:avLst/>
          </a:prstGeom>
        </p:spPr>
        <p:txBody>
          <a:bodyPr vert="horz" lIns="91440" tIns="45720" rIns="91440" bIns="45720" rtlCol="0" anchor="b"/>
          <a:lstStyle>
            <a:lvl1pPr algn="r">
              <a:defRPr sz="1200"/>
            </a:lvl1pPr>
          </a:lstStyle>
          <a:p>
            <a:fld id="{AF0A8A79-E746-43EA-B33E-1D3F71D3298A}" type="slidenum">
              <a:rPr lang="en-GB" smtClean="0"/>
              <a:t>‹#›</a:t>
            </a:fld>
            <a:endParaRPr lang="en-GB"/>
          </a:p>
        </p:txBody>
      </p:sp>
    </p:spTree>
    <p:extLst>
      <p:ext uri="{BB962C8B-B14F-4D97-AF65-F5344CB8AC3E}">
        <p14:creationId xmlns:p14="http://schemas.microsoft.com/office/powerpoint/2010/main" val="333170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Charlotte is an example of someone who studied a degree at university to get into an engineering career.  Look at Charlotte’s story to find out more about the skills she has, her job and how she got into her career.  She even says what she started earning as a salary.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7CC65-1F46-4EB8-856E-D07FEEDE49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315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 got into a career in engineering without a degree. She started with an apprenticeship in engineering.  You can decide the route you want to choose.  Look at the details above to find out more about what Gemma does, her skills and her route in. She also says how much she earns.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7CC65-1F46-4EB8-856E-D07FEEDE49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908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considering a career in STEM you need to study specific subjects.  You study Maths and Sciences as part of your GCSEs.  To continue into a job in STEM you may want to consider studying a science subject and Maths at A-level.  A few sixth forms also offer engineering at A-level.  The new T-levels and level 3 BTEC diplomas and apprenticeships also offer engineering as a subject.  There are routes into STEM careers with or without a degree. There are some advantages of studying a degree for professional careers.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7CC65-1F46-4EB8-856E-D07FEEDE49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623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listening.  Please visit our website for more useful links and resources.  If you have a question you can contact us via our Twitter handle.  Please click on ‘Tell us what you think’ to answer a short survey. The information you give will help us to support students and develop more resources.</a:t>
            </a:r>
          </a:p>
        </p:txBody>
      </p:sp>
      <p:sp>
        <p:nvSpPr>
          <p:cNvPr id="4" name="Slide Number Placeholder 3"/>
          <p:cNvSpPr>
            <a:spLocks noGrp="1"/>
          </p:cNvSpPr>
          <p:nvPr>
            <p:ph type="sldNum" sz="quarter" idx="5"/>
          </p:nvPr>
        </p:nvSpPr>
        <p:spPr/>
        <p:txBody>
          <a:bodyPr/>
          <a:lstStyle/>
          <a:p>
            <a:fld id="{6587CC65-1F46-4EB8-856E-D07FEEDE49BE}" type="slidenum">
              <a:rPr lang="en-GB" smtClean="0"/>
              <a:t>21</a:t>
            </a:fld>
            <a:endParaRPr lang="en-GB"/>
          </a:p>
        </p:txBody>
      </p:sp>
    </p:spTree>
    <p:extLst>
      <p:ext uri="{BB962C8B-B14F-4D97-AF65-F5344CB8AC3E}">
        <p14:creationId xmlns:p14="http://schemas.microsoft.com/office/powerpoint/2010/main" val="294102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352786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Title Slide">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287444" y="248101"/>
            <a:ext cx="11612734" cy="4162217"/>
          </a:xfrm>
          <a:prstGeom prst="rect">
            <a:avLst/>
          </a:prstGeom>
        </p:spPr>
        <p:txBody>
          <a:bodyPr/>
          <a:lstStyle>
            <a:lvl1pPr marL="0" indent="0">
              <a:buNone/>
              <a:defRPr sz="1586"/>
            </a:lvl1pPr>
          </a:lstStyle>
          <a:p>
            <a:r>
              <a:rPr lang="en-GB" dirty="0"/>
              <a:t>                                                     Click icon below to add image 28.28 x 12.75cm</a:t>
            </a:r>
          </a:p>
        </p:txBody>
      </p:sp>
      <p:sp>
        <p:nvSpPr>
          <p:cNvPr id="6" name="Text Placeholder 2"/>
          <p:cNvSpPr>
            <a:spLocks noGrp="1"/>
          </p:cNvSpPr>
          <p:nvPr>
            <p:ph type="body" sz="quarter" idx="12" hasCustomPrompt="1"/>
          </p:nvPr>
        </p:nvSpPr>
        <p:spPr>
          <a:xfrm>
            <a:off x="385997" y="4534369"/>
            <a:ext cx="11087123" cy="392997"/>
          </a:xfrm>
          <a:prstGeom prst="rect">
            <a:avLst/>
          </a:prstGeom>
        </p:spPr>
        <p:txBody>
          <a:bodyPr/>
          <a:lstStyle>
            <a:lvl1pPr marL="0" indent="0">
              <a:buNone/>
              <a:defRPr sz="1874" baseline="0">
                <a:solidFill>
                  <a:schemeClr val="bg1"/>
                </a:solidFill>
              </a:defRPr>
            </a:lvl1pPr>
            <a:lvl5pPr marL="1503775" indent="0">
              <a:buNone/>
              <a:defRPr/>
            </a:lvl5pPr>
          </a:lstStyle>
          <a:p>
            <a:pPr lvl="0"/>
            <a:r>
              <a:rPr lang="en-US" dirty="0"/>
              <a:t>Enter presentation title here</a:t>
            </a:r>
          </a:p>
        </p:txBody>
      </p:sp>
      <p:sp>
        <p:nvSpPr>
          <p:cNvPr id="7" name="Text Placeholder 4"/>
          <p:cNvSpPr>
            <a:spLocks noGrp="1"/>
          </p:cNvSpPr>
          <p:nvPr>
            <p:ph type="body" sz="quarter" idx="13" hasCustomPrompt="1"/>
          </p:nvPr>
        </p:nvSpPr>
        <p:spPr>
          <a:xfrm>
            <a:off x="385997" y="4962015"/>
            <a:ext cx="11087123" cy="362766"/>
          </a:xfrm>
          <a:prstGeom prst="rect">
            <a:avLst/>
          </a:prstGeom>
        </p:spPr>
        <p:txBody>
          <a:bodyPr/>
          <a:lstStyle>
            <a:lvl1pPr marL="0" indent="0">
              <a:buNone/>
              <a:defRPr sz="1874" baseline="0">
                <a:solidFill>
                  <a:schemeClr val="bg1"/>
                </a:solidFill>
              </a:defRPr>
            </a:lvl1pPr>
            <a:lvl2pPr marL="375372" indent="0">
              <a:buNone/>
              <a:defRPr/>
            </a:lvl2pPr>
            <a:lvl5pPr marL="1503775" indent="0">
              <a:buNone/>
              <a:defRPr/>
            </a:lvl5pPr>
          </a:lstStyle>
          <a:p>
            <a:pPr lvl="0"/>
            <a:r>
              <a:rPr lang="en-US" dirty="0"/>
              <a:t>Enter subtitle here</a:t>
            </a:r>
          </a:p>
        </p:txBody>
      </p:sp>
      <p:sp>
        <p:nvSpPr>
          <p:cNvPr id="8" name="Text Placeholder 11"/>
          <p:cNvSpPr>
            <a:spLocks noGrp="1"/>
          </p:cNvSpPr>
          <p:nvPr>
            <p:ph type="body" sz="quarter" idx="11" hasCustomPrompt="1"/>
          </p:nvPr>
        </p:nvSpPr>
        <p:spPr>
          <a:xfrm>
            <a:off x="385998" y="5359553"/>
            <a:ext cx="5741992" cy="260557"/>
          </a:xfrm>
          <a:prstGeom prst="rect">
            <a:avLst/>
          </a:prstGeom>
        </p:spPr>
        <p:txBody>
          <a:bodyPr/>
          <a:lstStyle>
            <a:lvl1pPr marL="0" indent="0">
              <a:buNone/>
              <a:defRPr sz="1009" baseline="0">
                <a:solidFill>
                  <a:schemeClr val="bg1"/>
                </a:solidFill>
                <a:latin typeface="Calibri" panose="020F0502020204030204" pitchFamily="34" charset="0"/>
              </a:defRPr>
            </a:lvl1pPr>
            <a:lvl5pPr marL="1503775" indent="0">
              <a:buNone/>
              <a:defRPr/>
            </a:lvl5pPr>
          </a:lstStyle>
          <a:p>
            <a:pPr lvl="0"/>
            <a:r>
              <a:rPr lang="en-US" dirty="0"/>
              <a:t>www.herts.ac.uk</a:t>
            </a:r>
          </a:p>
        </p:txBody>
      </p:sp>
    </p:spTree>
    <p:extLst>
      <p:ext uri="{BB962C8B-B14F-4D97-AF65-F5344CB8AC3E}">
        <p14:creationId xmlns:p14="http://schemas.microsoft.com/office/powerpoint/2010/main" val="417397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ext and image">
    <p:spTree>
      <p:nvGrpSpPr>
        <p:cNvPr id="1" name=""/>
        <p:cNvGrpSpPr/>
        <p:nvPr/>
      </p:nvGrpSpPr>
      <p:grpSpPr>
        <a:xfrm>
          <a:off x="0" y="0"/>
          <a:ext cx="0" cy="0"/>
          <a:chOff x="0" y="0"/>
          <a:chExt cx="0" cy="0"/>
        </a:xfrm>
      </p:grpSpPr>
      <p:sp>
        <p:nvSpPr>
          <p:cNvPr id="10" name="Content Placeholder 2"/>
          <p:cNvSpPr>
            <a:spLocks noGrp="1"/>
          </p:cNvSpPr>
          <p:nvPr>
            <p:ph idx="10"/>
          </p:nvPr>
        </p:nvSpPr>
        <p:spPr>
          <a:xfrm>
            <a:off x="6342408" y="2183939"/>
            <a:ext cx="5473995" cy="3724776"/>
          </a:xfrm>
          <a:prstGeom prst="rect">
            <a:avLst/>
          </a:prstGeom>
        </p:spPr>
        <p:txBody>
          <a:bodyPr/>
          <a:lstStyle>
            <a:lvl1pPr marL="0" indent="0">
              <a:buNone/>
              <a:defRPr/>
            </a:lvl1pPr>
          </a:lstStyle>
          <a:p>
            <a:pPr eaLnBrk="1" hangingPunct="1"/>
            <a:endParaRPr lang="en-US" altLang="en-US" sz="1632" dirty="0">
              <a:latin typeface="Arial MT Lt" charset="0"/>
            </a:endParaRPr>
          </a:p>
        </p:txBody>
      </p:sp>
      <p:sp>
        <p:nvSpPr>
          <p:cNvPr id="11" name="Text Placeholder 8"/>
          <p:cNvSpPr>
            <a:spLocks noGrp="1"/>
          </p:cNvSpPr>
          <p:nvPr>
            <p:ph type="body" sz="quarter" idx="11" hasCustomPrompt="1"/>
          </p:nvPr>
        </p:nvSpPr>
        <p:spPr>
          <a:xfrm>
            <a:off x="428619" y="817123"/>
            <a:ext cx="11252626" cy="391557"/>
          </a:xfrm>
          <a:prstGeom prst="rect">
            <a:avLst/>
          </a:prstGeom>
        </p:spPr>
        <p:txBody>
          <a:bodyPr/>
          <a:lstStyle>
            <a:lvl1pPr marL="0" indent="0">
              <a:buNone/>
              <a:defRPr sz="2267" baseline="0">
                <a:solidFill>
                  <a:schemeClr val="bg1"/>
                </a:solidFill>
                <a:latin typeface="Arial MT Lt"/>
              </a:defRPr>
            </a:lvl1pPr>
          </a:lstStyle>
          <a:p>
            <a:pPr lvl="0"/>
            <a:r>
              <a:rPr lang="en-US" dirty="0"/>
              <a:t>Text and image slide – Slide title in Arial</a:t>
            </a:r>
            <a:endParaRPr lang="en-GB" dirty="0"/>
          </a:p>
        </p:txBody>
      </p:sp>
      <p:sp>
        <p:nvSpPr>
          <p:cNvPr id="14" name="Text Placeholder 13"/>
          <p:cNvSpPr>
            <a:spLocks noGrp="1"/>
          </p:cNvSpPr>
          <p:nvPr>
            <p:ph type="body" sz="quarter" idx="13" hasCustomPrompt="1"/>
          </p:nvPr>
        </p:nvSpPr>
        <p:spPr>
          <a:xfrm>
            <a:off x="287444" y="2185232"/>
            <a:ext cx="5473995" cy="3725051"/>
          </a:xfrm>
          <a:prstGeom prst="rect">
            <a:avLst/>
          </a:prstGeom>
        </p:spPr>
        <p:txBody>
          <a:bodyPr/>
          <a:lstStyle>
            <a:lvl1pPr marL="259118" marR="0" indent="-259118"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sz="1632" baseline="0">
                <a:latin typeface="Arial MT Lt"/>
              </a:defRPr>
            </a:lvl1pPr>
          </a:lstStyle>
          <a:p>
            <a:pPr lvl="0"/>
            <a:r>
              <a:rPr lang="en-US" dirty="0"/>
              <a:t>Text ranged left, one paragraph space between lines of text in black</a:t>
            </a:r>
          </a:p>
          <a:p>
            <a:pPr lvl="0"/>
            <a:endParaRPr lang="en-US" dirty="0"/>
          </a:p>
          <a:p>
            <a:pPr marL="207294" marR="0" lvl="0" indent="-207294"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a:pPr>
            <a:r>
              <a:rPr lang="en-US" dirty="0"/>
              <a:t>Text ranged left, one paragraph space between lines of text in black</a:t>
            </a:r>
          </a:p>
          <a:p>
            <a:pPr lvl="0"/>
            <a:endParaRPr lang="en-US" dirty="0"/>
          </a:p>
          <a:p>
            <a:pPr marL="207294" marR="0" lvl="0" indent="-207294"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a:pPr>
            <a:r>
              <a:rPr lang="en-US" dirty="0"/>
              <a:t>Text ranged left, one paragraph space between lines of text in black</a:t>
            </a:r>
          </a:p>
          <a:p>
            <a:pPr lvl="0"/>
            <a:endParaRPr lang="en-US" dirty="0"/>
          </a:p>
          <a:p>
            <a:pPr marL="207294" marR="0" lvl="0" indent="-207294"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a:pPr>
            <a:r>
              <a:rPr lang="en-US" dirty="0"/>
              <a:t>Text ranged left, one paragraph space between lines of text in black</a:t>
            </a:r>
          </a:p>
        </p:txBody>
      </p:sp>
      <p:sp>
        <p:nvSpPr>
          <p:cNvPr id="12" name="Text Placeholder 10"/>
          <p:cNvSpPr>
            <a:spLocks noGrp="1"/>
          </p:cNvSpPr>
          <p:nvPr>
            <p:ph type="body" sz="quarter" idx="12" hasCustomPrompt="1"/>
          </p:nvPr>
        </p:nvSpPr>
        <p:spPr>
          <a:xfrm>
            <a:off x="428619" y="1205342"/>
            <a:ext cx="11252626" cy="391557"/>
          </a:xfrm>
          <a:prstGeom prst="rect">
            <a:avLst/>
          </a:prstGeom>
        </p:spPr>
        <p:txBody>
          <a:bodyPr/>
          <a:lstStyle>
            <a:lvl1pPr marL="0" indent="0">
              <a:buNone/>
              <a:defRPr sz="2267" baseline="0">
                <a:latin typeface="Arial MT Lt"/>
              </a:defRPr>
            </a:lvl1pPr>
          </a:lstStyle>
          <a:p>
            <a:pPr lvl="0"/>
            <a:r>
              <a:rPr lang="en-US" dirty="0"/>
              <a:t>Slide subtitle in Arial</a:t>
            </a:r>
            <a:endParaRPr lang="en-GB" dirty="0"/>
          </a:p>
        </p:txBody>
      </p:sp>
    </p:spTree>
    <p:extLst>
      <p:ext uri="{BB962C8B-B14F-4D97-AF65-F5344CB8AC3E}">
        <p14:creationId xmlns:p14="http://schemas.microsoft.com/office/powerpoint/2010/main" val="289998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D78ADA-C4D3-9A46-A8B1-89F9F44D22EF}" type="datetimeFigureOut">
              <a:rPr lang="en-GB" smtClean="0"/>
              <a:t>03/08/2022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1827847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2493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55461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42225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2989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4558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003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062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5847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74259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4330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5737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7"/>
            <a:ext cx="10515600" cy="1325563"/>
          </a:xfrm>
          <a:prstGeom prst="rect">
            <a:avLst/>
          </a:prstGeom>
        </p:spPr>
        <p:txBody>
          <a:bodyPr/>
          <a:lstStyle>
            <a:lvl1pPr>
              <a:defRPr sz="375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1800" b="1">
                <a:solidFill>
                  <a:srgbClr val="8A5873"/>
                </a:solidFill>
              </a:defRPr>
            </a:lvl1pPr>
            <a:lvl2pPr>
              <a:defRPr sz="1800" b="1">
                <a:solidFill>
                  <a:srgbClr val="8A5873"/>
                </a:solidFill>
              </a:defRPr>
            </a:lvl2pPr>
            <a:lvl3pPr>
              <a:defRPr sz="1800" b="1">
                <a:solidFill>
                  <a:srgbClr val="8A5873"/>
                </a:solidFill>
              </a:defRPr>
            </a:lvl3pPr>
            <a:lvl4pPr>
              <a:defRPr sz="1800" b="1">
                <a:solidFill>
                  <a:srgbClr val="8A5873"/>
                </a:solidFill>
              </a:defRPr>
            </a:lvl4pPr>
            <a:lvl5pPr>
              <a:defRPr sz="18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33682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5584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3245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4731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31916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55230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212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714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59252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36542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15737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4676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5891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2"/>
            <a:ext cx="10636251" cy="2398713"/>
          </a:xfrm>
          <a:prstGeom prst="rect">
            <a:avLst/>
          </a:prstGeom>
        </p:spPr>
        <p:txBody>
          <a:bodyPr/>
          <a:lstStyle>
            <a:lvl1pPr>
              <a:defRPr sz="1800" b="1">
                <a:solidFill>
                  <a:schemeClr val="bg1"/>
                </a:solidFill>
                <a:latin typeface="+mn-lt"/>
              </a:defRPr>
            </a:lvl1pPr>
            <a:lvl2pPr>
              <a:defRPr sz="1800" b="1">
                <a:solidFill>
                  <a:schemeClr val="bg1"/>
                </a:solidFill>
                <a:latin typeface="+mn-lt"/>
              </a:defRPr>
            </a:lvl2pPr>
            <a:lvl3pPr>
              <a:defRPr sz="1800" b="1">
                <a:solidFill>
                  <a:schemeClr val="bg1"/>
                </a:solidFill>
                <a:latin typeface="+mn-lt"/>
              </a:defRPr>
            </a:lvl3pPr>
            <a:lvl4pPr>
              <a:defRPr sz="1800" b="1">
                <a:solidFill>
                  <a:schemeClr val="bg1"/>
                </a:solidFill>
                <a:latin typeface="+mn-lt"/>
              </a:defRPr>
            </a:lvl4pPr>
            <a:lvl5pPr>
              <a:defRPr sz="18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7"/>
            <a:ext cx="10636251" cy="1325563"/>
          </a:xfrm>
          <a:prstGeom prst="rect">
            <a:avLst/>
          </a:prstGeom>
        </p:spPr>
        <p:txBody>
          <a:bodyPr/>
          <a:lstStyle>
            <a:lvl1pPr>
              <a:defRPr sz="375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8887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03/08/2022</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0202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947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45969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1258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67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03/08/2022</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3774673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5.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6.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7.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97898484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660093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152504565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21646360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37FCF-33B7-4AD6-BC5A-7732D7425B20}"/>
              </a:ext>
            </a:extLst>
          </p:cNvPr>
          <p:cNvPicPr>
            <a:picLocks noChangeAspect="1"/>
          </p:cNvPicPr>
          <p:nvPr userDrawn="1"/>
        </p:nvPicPr>
        <p:blipFill>
          <a:blip r:embed="rId7"/>
          <a:stretch>
            <a:fillRect/>
          </a:stretch>
        </p:blipFill>
        <p:spPr>
          <a:xfrm>
            <a:off x="7804998" y="6059050"/>
            <a:ext cx="1372252" cy="502342"/>
          </a:xfrm>
          <a:prstGeom prst="rect">
            <a:avLst/>
          </a:prstGeom>
        </p:spPr>
      </p:pic>
      <p:pic>
        <p:nvPicPr>
          <p:cNvPr id="6" name="Picture 5">
            <a:extLst>
              <a:ext uri="{FF2B5EF4-FFF2-40B4-BE49-F238E27FC236}">
                <a16:creationId xmlns:a16="http://schemas.microsoft.com/office/drawing/2014/main" id="{121AF944-5555-4990-BF2A-15083B773F47}"/>
              </a:ext>
            </a:extLst>
          </p:cNvPr>
          <p:cNvPicPr>
            <a:picLocks noChangeAspect="1"/>
          </p:cNvPicPr>
          <p:nvPr userDrawn="1"/>
        </p:nvPicPr>
        <p:blipFill>
          <a:blip r:embed="rId8"/>
          <a:stretch>
            <a:fillRect/>
          </a:stretch>
        </p:blipFill>
        <p:spPr>
          <a:xfrm>
            <a:off x="9443258" y="6059050"/>
            <a:ext cx="2299538" cy="504613"/>
          </a:xfrm>
          <a:prstGeom prst="rect">
            <a:avLst/>
          </a:prstGeom>
        </p:spPr>
      </p:pic>
    </p:spTree>
    <p:extLst>
      <p:ext uri="{BB962C8B-B14F-4D97-AF65-F5344CB8AC3E}">
        <p14:creationId xmlns:p14="http://schemas.microsoft.com/office/powerpoint/2010/main" val="201734465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82010E2F-6FB9-4F71-A049-263D04813ACC}"/>
              </a:ext>
            </a:extLst>
          </p:cNvPr>
          <p:cNvPicPr>
            <a:picLocks noChangeAspect="1"/>
          </p:cNvPicPr>
          <p:nvPr userDrawn="1"/>
        </p:nvPicPr>
        <p:blipFill>
          <a:blip r:embed="rId1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447951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ext Placeholder 14">
            <a:extLst>
              <a:ext uri="{FF2B5EF4-FFF2-40B4-BE49-F238E27FC236}">
                <a16:creationId xmlns:a16="http://schemas.microsoft.com/office/drawing/2014/main" id="{CCA31519-DAEC-4008-97A4-0488E9049E84}"/>
              </a:ext>
            </a:extLst>
          </p:cNvPr>
          <p:cNvSpPr txBox="1">
            <a:spLocks/>
          </p:cNvSpPr>
          <p:nvPr userDrawn="1"/>
        </p:nvSpPr>
        <p:spPr>
          <a:xfrm>
            <a:off x="6257971"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FFFFFF"/>
                </a:solidFill>
              </a:rPr>
              <a:t>@</a:t>
            </a:r>
            <a:r>
              <a:rPr lang="en-GB" sz="2400" b="1" dirty="0" err="1">
                <a:solidFill>
                  <a:srgbClr val="FFFFFF"/>
                </a:solidFill>
              </a:rPr>
              <a:t>AspireHigherNet</a:t>
            </a:r>
            <a:endParaRPr lang="en-GB" sz="2400" b="1" dirty="0">
              <a:solidFill>
                <a:srgbClr val="FFFFFF"/>
              </a:solidFill>
            </a:endParaRPr>
          </a:p>
        </p:txBody>
      </p:sp>
      <p:pic>
        <p:nvPicPr>
          <p:cNvPr id="8" name="Picture 7">
            <a:extLst>
              <a:ext uri="{FF2B5EF4-FFF2-40B4-BE49-F238E27FC236}">
                <a16:creationId xmlns:a16="http://schemas.microsoft.com/office/drawing/2014/main" id="{4A339852-BEBE-419A-9F36-F6838133FB6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832467" y="3614854"/>
            <a:ext cx="1886988" cy="1886988"/>
          </a:xfrm>
          <a:prstGeom prst="rect">
            <a:avLst/>
          </a:prstGeom>
        </p:spPr>
      </p:pic>
      <p:pic>
        <p:nvPicPr>
          <p:cNvPr id="9" name="Picture 8">
            <a:extLst>
              <a:ext uri="{FF2B5EF4-FFF2-40B4-BE49-F238E27FC236}">
                <a16:creationId xmlns:a16="http://schemas.microsoft.com/office/drawing/2014/main" id="{6F524DBE-9314-4072-A3BA-DE40F18585DA}"/>
              </a:ext>
            </a:extLst>
          </p:cNvPr>
          <p:cNvPicPr>
            <a:picLocks noChangeAspect="1"/>
          </p:cNvPicPr>
          <p:nvPr userDrawn="1"/>
        </p:nvPicPr>
        <p:blipFill>
          <a:blip r:embed="rId1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129714692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www.tomorrowsengineers.org.uk/" TargetMode="External"/><Relationship Id="rId13" Type="http://schemas.openxmlformats.org/officeDocument/2006/relationships/hyperlink" Target="http://www.theiet.org/" TargetMode="External"/><Relationship Id="rId3" Type="http://schemas.openxmlformats.org/officeDocument/2006/relationships/hyperlink" Target="http://www.work.chron.com/" TargetMode="External"/><Relationship Id="rId7" Type="http://schemas.openxmlformats.org/officeDocument/2006/relationships/hyperlink" Target="http://www.gardline.com/" TargetMode="External"/><Relationship Id="rId12" Type="http://schemas.openxmlformats.org/officeDocument/2006/relationships/hyperlink" Target="http://www.bema.co.uk/" TargetMode="External"/><Relationship Id="rId2" Type="http://schemas.openxmlformats.org/officeDocument/2006/relationships/hyperlink" Target="http://www.wes.org.uk/" TargetMode="External"/><Relationship Id="rId1" Type="http://schemas.openxmlformats.org/officeDocument/2006/relationships/slideLayout" Target="../slideLayouts/slideLayout5.xml"/><Relationship Id="rId6" Type="http://schemas.openxmlformats.org/officeDocument/2006/relationships/hyperlink" Target="http://www.theengineer.co.uk/" TargetMode="External"/><Relationship Id="rId11" Type="http://schemas.openxmlformats.org/officeDocument/2006/relationships/hyperlink" Target="http://www.soe.org.uk/" TargetMode="External"/><Relationship Id="rId5" Type="http://schemas.openxmlformats.org/officeDocument/2006/relationships/hyperlink" Target="http://www.eeegr.com/" TargetMode="External"/><Relationship Id="rId10" Type="http://schemas.openxmlformats.org/officeDocument/2006/relationships/hyperlink" Target="http://www.engc.org.uk/" TargetMode="External"/><Relationship Id="rId4" Type="http://schemas.openxmlformats.org/officeDocument/2006/relationships/hyperlink" Target="http://www.educatingengineers.com/" TargetMode="External"/><Relationship Id="rId9" Type="http://schemas.openxmlformats.org/officeDocument/2006/relationships/hyperlink" Target="http://www.engineersuk.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spire-higher.co.uk/"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hyperlink" Target="https://forms.office.com/Pages/ResponsePage.aspx?id=3NszMWQ82kumanUURaGSdTYVsa3l5sxGvzZiMcMDZRFUQko3RlRQQjVQVVlZRzhENEQ5U1YwOExMQi4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prospects.ac.uk/job-profiles/" TargetMode="External"/><Relationship Id="rId2" Type="http://schemas.openxmlformats.org/officeDocument/2006/relationships/hyperlink" Target="https://nationalcareers.service.gov.uk/explore-career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sz="6000" dirty="0"/>
              <a:t>Engineering Careers</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42043" y="736429"/>
            <a:ext cx="118516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qualifications do you need?</a:t>
            </a: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4293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515600" cy="972590"/>
          </a:xfrm>
        </p:spPr>
        <p:txBody>
          <a:bodyPr/>
          <a:lstStyle/>
          <a:p>
            <a:r>
              <a:rPr lang="en-GB" dirty="0"/>
              <a:t>What could my next steps be?</a:t>
            </a:r>
          </a:p>
        </p:txBody>
      </p:sp>
      <p:sp>
        <p:nvSpPr>
          <p:cNvPr id="9" name="Rectangle: Rounded Corners 8">
            <a:extLst>
              <a:ext uri="{FF2B5EF4-FFF2-40B4-BE49-F238E27FC236}">
                <a16:creationId xmlns:a16="http://schemas.microsoft.com/office/drawing/2014/main" id="{63DF2C8A-3910-493E-BD1B-763B2A37B9CD}"/>
              </a:ext>
            </a:extLst>
          </p:cNvPr>
          <p:cNvSpPr/>
          <p:nvPr/>
        </p:nvSpPr>
        <p:spPr>
          <a:xfrm>
            <a:off x="701336" y="1614480"/>
            <a:ext cx="5570549" cy="4029911"/>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lvl="0"/>
            <a:r>
              <a:rPr lang="en-GB" sz="2200" b="1" dirty="0">
                <a:solidFill>
                  <a:schemeClr val="bg1"/>
                </a:solidFill>
              </a:rPr>
              <a:t>After your GCSEs in Year 11 you can:</a:t>
            </a:r>
          </a:p>
          <a:p>
            <a:pPr lvl="0"/>
            <a:endParaRPr lang="en-GB" sz="2200" b="1" dirty="0">
              <a:solidFill>
                <a:schemeClr val="bg1"/>
              </a:solidFill>
            </a:endParaRPr>
          </a:p>
          <a:p>
            <a:pPr lvl="0"/>
            <a:r>
              <a:rPr lang="en-GB" sz="2200" dirty="0">
                <a:solidFill>
                  <a:schemeClr val="bg1"/>
                </a:solidFill>
              </a:rPr>
              <a:t>Continue your education either at sixth form or college through studying A Levels, T-Levels, BTECs, etc.</a:t>
            </a:r>
          </a:p>
          <a:p>
            <a:pPr lvl="0"/>
            <a:endParaRPr lang="en-GB" sz="2200" dirty="0">
              <a:solidFill>
                <a:schemeClr val="bg1"/>
              </a:solidFill>
            </a:endParaRPr>
          </a:p>
          <a:p>
            <a:pPr lvl="0"/>
            <a:r>
              <a:rPr lang="en-GB" sz="2200" dirty="0">
                <a:solidFill>
                  <a:schemeClr val="bg1"/>
                </a:solidFill>
              </a:rPr>
              <a:t>Learn through an Apprenticeship or other work-based learning programme to gain vocational qualifications.</a:t>
            </a:r>
          </a:p>
        </p:txBody>
      </p:sp>
      <p:pic>
        <p:nvPicPr>
          <p:cNvPr id="4" name="Picture 3">
            <a:extLst>
              <a:ext uri="{FF2B5EF4-FFF2-40B4-BE49-F238E27FC236}">
                <a16:creationId xmlns:a16="http://schemas.microsoft.com/office/drawing/2014/main" id="{7DD3BE1A-05FB-48C9-89A7-91C35D54A275}"/>
              </a:ext>
            </a:extLst>
          </p:cNvPr>
          <p:cNvPicPr>
            <a:picLocks noChangeAspect="1"/>
          </p:cNvPicPr>
          <p:nvPr/>
        </p:nvPicPr>
        <p:blipFill>
          <a:blip r:embed="rId2"/>
          <a:stretch>
            <a:fillRect/>
          </a:stretch>
        </p:blipFill>
        <p:spPr>
          <a:xfrm>
            <a:off x="6821265" y="1672605"/>
            <a:ext cx="4368076" cy="3971786"/>
          </a:xfrm>
          <a:prstGeom prst="rect">
            <a:avLst/>
          </a:prstGeom>
        </p:spPr>
      </p:pic>
    </p:spTree>
    <p:extLst>
      <p:ext uri="{BB962C8B-B14F-4D97-AF65-F5344CB8AC3E}">
        <p14:creationId xmlns:p14="http://schemas.microsoft.com/office/powerpoint/2010/main" val="2082777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166088-A98D-4604-9485-150A04682FA6}"/>
              </a:ext>
            </a:extLst>
          </p:cNvPr>
          <p:cNvSpPr/>
          <p:nvPr/>
        </p:nvSpPr>
        <p:spPr>
          <a:xfrm>
            <a:off x="812872" y="372430"/>
            <a:ext cx="10428376"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srgbClr val="212121"/>
                </a:solidFill>
                <a:effectLst/>
                <a:uLnTx/>
                <a:uFillTx/>
                <a:latin typeface="Arial"/>
                <a:ea typeface="+mn-ea"/>
                <a:cs typeface="+mn-cs"/>
              </a:rPr>
              <a:t>Exploring this in practice</a:t>
            </a:r>
          </a:p>
        </p:txBody>
      </p:sp>
      <p:sp>
        <p:nvSpPr>
          <p:cNvPr id="5" name="Rectangle: Rounded Corners 4">
            <a:extLst>
              <a:ext uri="{FF2B5EF4-FFF2-40B4-BE49-F238E27FC236}">
                <a16:creationId xmlns:a16="http://schemas.microsoft.com/office/drawing/2014/main" id="{5419424E-BC35-48EC-80D0-3CF0D6F9507F}"/>
              </a:ext>
            </a:extLst>
          </p:cNvPr>
          <p:cNvSpPr/>
          <p:nvPr/>
        </p:nvSpPr>
        <p:spPr>
          <a:xfrm>
            <a:off x="919969" y="1801500"/>
            <a:ext cx="4778928" cy="1067536"/>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can I do with 5 or more GCSEs grade 4+</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A3FE998D-7314-4B5F-894E-8F4ADD256469}"/>
              </a:ext>
            </a:extLst>
          </p:cNvPr>
          <p:cNvSpPr/>
          <p:nvPr/>
        </p:nvSpPr>
        <p:spPr>
          <a:xfrm>
            <a:off x="6431534" y="1801500"/>
            <a:ext cx="4778929" cy="1067536"/>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can I do with less than 5 GCSE passes</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7B308AC8-0444-49AC-9A16-09B5DA142A14}"/>
              </a:ext>
            </a:extLst>
          </p:cNvPr>
          <p:cNvSpPr/>
          <p:nvPr/>
        </p:nvSpPr>
        <p:spPr>
          <a:xfrm>
            <a:off x="992588" y="3006909"/>
            <a:ext cx="2097304" cy="1308186"/>
          </a:xfrm>
          <a:prstGeom prst="roundRect">
            <a:avLst/>
          </a:prstGeom>
          <a:solidFill>
            <a:srgbClr val="A53959"/>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a:ea typeface="+mn-ea"/>
                <a:cs typeface="+mn-cs"/>
              </a:rPr>
              <a:t>A-Levels</a:t>
            </a:r>
          </a:p>
        </p:txBody>
      </p:sp>
      <p:sp>
        <p:nvSpPr>
          <p:cNvPr id="9" name="Rectangle: Rounded Corners 8">
            <a:extLst>
              <a:ext uri="{FF2B5EF4-FFF2-40B4-BE49-F238E27FC236}">
                <a16:creationId xmlns:a16="http://schemas.microsoft.com/office/drawing/2014/main" id="{873A4AAE-D999-4C6B-8E18-C20498863CBA}"/>
              </a:ext>
            </a:extLst>
          </p:cNvPr>
          <p:cNvSpPr/>
          <p:nvPr/>
        </p:nvSpPr>
        <p:spPr>
          <a:xfrm>
            <a:off x="3456211" y="3031033"/>
            <a:ext cx="2242686" cy="1259939"/>
          </a:xfrm>
          <a:prstGeom prst="roundRect">
            <a:avLst/>
          </a:prstGeom>
          <a:solidFill>
            <a:srgbClr val="8A5873"/>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T-Levels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BTEC Level 3</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id="{2F9FD891-C9F0-4B9D-89CB-76D5E2F3B39D}"/>
              </a:ext>
            </a:extLst>
          </p:cNvPr>
          <p:cNvSpPr/>
          <p:nvPr/>
        </p:nvSpPr>
        <p:spPr>
          <a:xfrm>
            <a:off x="919970" y="4564172"/>
            <a:ext cx="4840501" cy="540052"/>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Level 3 Apprenticeships</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9E2B53D6-B977-4D7E-A0E3-2F6F15146C65}"/>
              </a:ext>
            </a:extLst>
          </p:cNvPr>
          <p:cNvSpPr/>
          <p:nvPr/>
        </p:nvSpPr>
        <p:spPr>
          <a:xfrm>
            <a:off x="6400747" y="3162897"/>
            <a:ext cx="4840501" cy="540052"/>
          </a:xfrm>
          <a:prstGeom prst="roundRect">
            <a:avLst/>
          </a:prstGeom>
          <a:solidFill>
            <a:srgbClr val="A53959"/>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BTEC Level 1 and 2</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Rounded Corners 12">
            <a:extLst>
              <a:ext uri="{FF2B5EF4-FFF2-40B4-BE49-F238E27FC236}">
                <a16:creationId xmlns:a16="http://schemas.microsoft.com/office/drawing/2014/main" id="{C8FFFCC4-7567-476C-B43C-61B6E365BECE}"/>
              </a:ext>
            </a:extLst>
          </p:cNvPr>
          <p:cNvSpPr/>
          <p:nvPr/>
        </p:nvSpPr>
        <p:spPr>
          <a:xfrm>
            <a:off x="6400746" y="4516992"/>
            <a:ext cx="4840501" cy="540052"/>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Level 2 Apprenticeships</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Text Placeholder 2">
            <a:extLst>
              <a:ext uri="{FF2B5EF4-FFF2-40B4-BE49-F238E27FC236}">
                <a16:creationId xmlns:a16="http://schemas.microsoft.com/office/drawing/2014/main" id="{35BB61CF-D430-43BA-B4C3-EF6453E70A83}"/>
              </a:ext>
            </a:extLst>
          </p:cNvPr>
          <p:cNvSpPr txBox="1">
            <a:spLocks/>
          </p:cNvSpPr>
          <p:nvPr/>
        </p:nvSpPr>
        <p:spPr>
          <a:xfrm>
            <a:off x="4681029" y="5537786"/>
            <a:ext cx="7236914" cy="4241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74" kern="1200" baseline="0">
                <a:solidFill>
                  <a:schemeClr val="bg1"/>
                </a:solidFill>
                <a:latin typeface="+mn-lt"/>
                <a:ea typeface="+mn-ea"/>
                <a:cs typeface="+mn-cs"/>
              </a:defRPr>
            </a:lvl1pPr>
            <a:lvl2pPr marL="375372"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0377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*There may be other qualifications available to you not listed above</a:t>
            </a:r>
            <a:r>
              <a:rPr kumimoji="0" lang="en-GB" sz="22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74"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 name="Straight Connector 2">
            <a:extLst>
              <a:ext uri="{FF2B5EF4-FFF2-40B4-BE49-F238E27FC236}">
                <a16:creationId xmlns:a16="http://schemas.microsoft.com/office/drawing/2014/main" id="{90F66CED-5B3F-4AF1-9435-854106567327}"/>
              </a:ext>
            </a:extLst>
          </p:cNvPr>
          <p:cNvCxnSpPr>
            <a:cxnSpLocks/>
          </p:cNvCxnSpPr>
          <p:nvPr/>
        </p:nvCxnSpPr>
        <p:spPr>
          <a:xfrm>
            <a:off x="6065216" y="1801500"/>
            <a:ext cx="0" cy="3302724"/>
          </a:xfrm>
          <a:prstGeom prst="line">
            <a:avLst/>
          </a:prstGeom>
          <a:ln w="76200">
            <a:solidFill>
              <a:srgbClr val="6B355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2D75AB4-83AB-4D7E-93EA-6BB563035E26}"/>
              </a:ext>
            </a:extLst>
          </p:cNvPr>
          <p:cNvSpPr txBox="1"/>
          <p:nvPr/>
        </p:nvSpPr>
        <p:spPr>
          <a:xfrm>
            <a:off x="7750206" y="5961975"/>
            <a:ext cx="4167737" cy="896025"/>
          </a:xfrm>
          <a:prstGeom prst="rect">
            <a:avLst/>
          </a:prstGeom>
          <a:solidFill>
            <a:srgbClr val="FFF5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a:extLst>
              <a:ext uri="{FF2B5EF4-FFF2-40B4-BE49-F238E27FC236}">
                <a16:creationId xmlns:a16="http://schemas.microsoft.com/office/drawing/2014/main" id="{DFC0EABA-9BC0-422A-AB7F-BA135F2B778F}"/>
              </a:ext>
            </a:extLst>
          </p:cNvPr>
          <p:cNvPicPr>
            <a:picLocks noChangeAspect="1"/>
          </p:cNvPicPr>
          <p:nvPr/>
        </p:nvPicPr>
        <p:blipFill>
          <a:blip r:embed="rId2"/>
          <a:stretch>
            <a:fillRect/>
          </a:stretch>
        </p:blipFill>
        <p:spPr>
          <a:xfrm>
            <a:off x="7703718" y="6169936"/>
            <a:ext cx="4214225" cy="480102"/>
          </a:xfrm>
          <a:prstGeom prst="rect">
            <a:avLst/>
          </a:prstGeom>
        </p:spPr>
      </p:pic>
    </p:spTree>
    <p:extLst>
      <p:ext uri="{BB962C8B-B14F-4D97-AF65-F5344CB8AC3E}">
        <p14:creationId xmlns:p14="http://schemas.microsoft.com/office/powerpoint/2010/main" val="130809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913701" y="502442"/>
            <a:ext cx="10515600" cy="1325563"/>
          </a:xfrm>
        </p:spPr>
        <p:txBody>
          <a:bodyPr/>
          <a:lstStyle/>
          <a:p>
            <a:pPr algn="ctr"/>
            <a:r>
              <a:rPr lang="en-GB" dirty="0"/>
              <a:t>Flexible Education Pathways</a:t>
            </a:r>
          </a:p>
        </p:txBody>
      </p:sp>
      <p:sp>
        <p:nvSpPr>
          <p:cNvPr id="5" name="Rectangle: Rounded Corners 4">
            <a:extLst>
              <a:ext uri="{FF2B5EF4-FFF2-40B4-BE49-F238E27FC236}">
                <a16:creationId xmlns:a16="http://schemas.microsoft.com/office/drawing/2014/main" id="{36194506-8651-4566-89FB-B16A315A5EC2}"/>
              </a:ext>
            </a:extLst>
          </p:cNvPr>
          <p:cNvSpPr/>
          <p:nvPr/>
        </p:nvSpPr>
        <p:spPr>
          <a:xfrm>
            <a:off x="398440" y="2401732"/>
            <a:ext cx="2231791" cy="937195"/>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GCSE’s</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DAA831A2-D0E1-4D52-A6A7-0B4354209199}"/>
              </a:ext>
            </a:extLst>
          </p:cNvPr>
          <p:cNvSpPr/>
          <p:nvPr/>
        </p:nvSpPr>
        <p:spPr>
          <a:xfrm>
            <a:off x="398440" y="4072041"/>
            <a:ext cx="2231791" cy="937195"/>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GCSE’s/ BTEC Level 2</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C28C532C-2088-4594-A615-7BB338841AA2}"/>
              </a:ext>
            </a:extLst>
          </p:cNvPr>
          <p:cNvSpPr/>
          <p:nvPr/>
        </p:nvSpPr>
        <p:spPr>
          <a:xfrm>
            <a:off x="3535006" y="1653306"/>
            <a:ext cx="2231791" cy="937195"/>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Levels</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05BEBDBD-9F96-42DE-B57E-B58C900BE8AC}"/>
              </a:ext>
            </a:extLst>
          </p:cNvPr>
          <p:cNvSpPr/>
          <p:nvPr/>
        </p:nvSpPr>
        <p:spPr>
          <a:xfrm>
            <a:off x="3535005" y="3298051"/>
            <a:ext cx="2231791" cy="1302740"/>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T-levels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BTEC Level 3</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id="{82A8D315-D1D9-4A53-8855-C90CF92D943B}"/>
              </a:ext>
            </a:extLst>
          </p:cNvPr>
          <p:cNvSpPr/>
          <p:nvPr/>
        </p:nvSpPr>
        <p:spPr>
          <a:xfrm>
            <a:off x="3476284" y="4942796"/>
            <a:ext cx="2383558" cy="1035257"/>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Apprenticeship Work, Training</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0C088EA6-202D-4E8F-B4FF-E5BE55A04E65}"/>
              </a:ext>
            </a:extLst>
          </p:cNvPr>
          <p:cNvSpPr/>
          <p:nvPr/>
        </p:nvSpPr>
        <p:spPr>
          <a:xfrm>
            <a:off x="6555732" y="2416702"/>
            <a:ext cx="2231791" cy="937195"/>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University Degree</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9C7E446E-7835-4113-B3CD-482EE5FBC18F}"/>
              </a:ext>
            </a:extLst>
          </p:cNvPr>
          <p:cNvSpPr/>
          <p:nvPr/>
        </p:nvSpPr>
        <p:spPr>
          <a:xfrm>
            <a:off x="9576458" y="3233847"/>
            <a:ext cx="2231791" cy="937195"/>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Career</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Rounded Corners 12">
            <a:extLst>
              <a:ext uri="{FF2B5EF4-FFF2-40B4-BE49-F238E27FC236}">
                <a16:creationId xmlns:a16="http://schemas.microsoft.com/office/drawing/2014/main" id="{FD5484DA-E7FE-4210-B8F4-2EAACFB8DBE9}"/>
              </a:ext>
            </a:extLst>
          </p:cNvPr>
          <p:cNvSpPr/>
          <p:nvPr/>
        </p:nvSpPr>
        <p:spPr>
          <a:xfrm>
            <a:off x="6555732" y="4179402"/>
            <a:ext cx="2440675" cy="1007740"/>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Higher/Degree Apprenticeship</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4" name="Straight Arrow Connector 13">
            <a:extLst>
              <a:ext uri="{FF2B5EF4-FFF2-40B4-BE49-F238E27FC236}">
                <a16:creationId xmlns:a16="http://schemas.microsoft.com/office/drawing/2014/main" id="{009F146F-686F-4BC8-B463-7C83623895F2}"/>
              </a:ext>
            </a:extLst>
          </p:cNvPr>
          <p:cNvCxnSpPr>
            <a:cxnSpLocks/>
            <a:endCxn id="8" idx="1"/>
          </p:cNvCxnSpPr>
          <p:nvPr/>
        </p:nvCxnSpPr>
        <p:spPr>
          <a:xfrm flipV="1">
            <a:off x="2630231" y="2121904"/>
            <a:ext cx="904775" cy="763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34BE29-F2B5-47F0-AD69-9D8E7A7B4A19}"/>
              </a:ext>
            </a:extLst>
          </p:cNvPr>
          <p:cNvCxnSpPr>
            <a:cxnSpLocks/>
            <a:endCxn id="9" idx="1"/>
          </p:cNvCxnSpPr>
          <p:nvPr/>
        </p:nvCxnSpPr>
        <p:spPr>
          <a:xfrm>
            <a:off x="2630231" y="2885301"/>
            <a:ext cx="904774" cy="1064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287890B-32BE-4774-8999-A81806CBD8FE}"/>
              </a:ext>
            </a:extLst>
          </p:cNvPr>
          <p:cNvCxnSpPr>
            <a:cxnSpLocks/>
            <a:endCxn id="9" idx="1"/>
          </p:cNvCxnSpPr>
          <p:nvPr/>
        </p:nvCxnSpPr>
        <p:spPr>
          <a:xfrm flipV="1">
            <a:off x="2630231" y="3949421"/>
            <a:ext cx="904774" cy="6902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64EFE70-5BB5-4869-AFEA-5E07A0125F95}"/>
              </a:ext>
            </a:extLst>
          </p:cNvPr>
          <p:cNvCxnSpPr>
            <a:cxnSpLocks/>
          </p:cNvCxnSpPr>
          <p:nvPr/>
        </p:nvCxnSpPr>
        <p:spPr>
          <a:xfrm flipV="1">
            <a:off x="2630231" y="2590501"/>
            <a:ext cx="1015800" cy="18836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8940C8-0885-402A-A3AD-773D3DE8502E}"/>
              </a:ext>
            </a:extLst>
          </p:cNvPr>
          <p:cNvCxnSpPr>
            <a:cxnSpLocks/>
            <a:endCxn id="10" idx="1"/>
          </p:cNvCxnSpPr>
          <p:nvPr/>
        </p:nvCxnSpPr>
        <p:spPr>
          <a:xfrm>
            <a:off x="2630231" y="4639640"/>
            <a:ext cx="846053" cy="820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E1C3795-D029-4928-9070-EFEC77EB6CD0}"/>
              </a:ext>
            </a:extLst>
          </p:cNvPr>
          <p:cNvCxnSpPr>
            <a:cxnSpLocks/>
          </p:cNvCxnSpPr>
          <p:nvPr/>
        </p:nvCxnSpPr>
        <p:spPr>
          <a:xfrm>
            <a:off x="5761843" y="2085919"/>
            <a:ext cx="788935" cy="763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5477A55-B522-4A85-8751-CBF5326FB317}"/>
              </a:ext>
            </a:extLst>
          </p:cNvPr>
          <p:cNvCxnSpPr>
            <a:cxnSpLocks/>
          </p:cNvCxnSpPr>
          <p:nvPr/>
        </p:nvCxnSpPr>
        <p:spPr>
          <a:xfrm>
            <a:off x="5766796" y="2249394"/>
            <a:ext cx="817494" cy="1930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378A2EB-80D3-4465-AEE3-722FE2517539}"/>
              </a:ext>
            </a:extLst>
          </p:cNvPr>
          <p:cNvCxnSpPr>
            <a:cxnSpLocks/>
            <a:stCxn id="9" idx="3"/>
          </p:cNvCxnSpPr>
          <p:nvPr/>
        </p:nvCxnSpPr>
        <p:spPr>
          <a:xfrm flipV="1">
            <a:off x="5766796" y="3000121"/>
            <a:ext cx="788936" cy="949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696FED9-69A5-40A6-8F8E-0504F5525CA1}"/>
              </a:ext>
            </a:extLst>
          </p:cNvPr>
          <p:cNvCxnSpPr>
            <a:cxnSpLocks/>
            <a:stCxn id="9" idx="3"/>
            <a:endCxn id="13" idx="1"/>
          </p:cNvCxnSpPr>
          <p:nvPr/>
        </p:nvCxnSpPr>
        <p:spPr>
          <a:xfrm>
            <a:off x="5766796" y="3949421"/>
            <a:ext cx="788936" cy="733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F2E42F6-B518-4391-A7D0-6109F2E55B5C}"/>
              </a:ext>
            </a:extLst>
          </p:cNvPr>
          <p:cNvCxnSpPr>
            <a:cxnSpLocks/>
            <a:stCxn id="10" idx="3"/>
            <a:endCxn id="13" idx="1"/>
          </p:cNvCxnSpPr>
          <p:nvPr/>
        </p:nvCxnSpPr>
        <p:spPr>
          <a:xfrm flipV="1">
            <a:off x="5859842" y="4683272"/>
            <a:ext cx="695890" cy="7771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77CC231-7CEA-4D00-898A-59737876EDF0}"/>
              </a:ext>
            </a:extLst>
          </p:cNvPr>
          <p:cNvCxnSpPr>
            <a:stCxn id="11" idx="3"/>
            <a:endCxn id="12" idx="1"/>
          </p:cNvCxnSpPr>
          <p:nvPr/>
        </p:nvCxnSpPr>
        <p:spPr>
          <a:xfrm>
            <a:off x="8787523" y="2885300"/>
            <a:ext cx="788935" cy="8171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4CD2ADC-BE00-4E51-AF02-70878F7A7E54}"/>
              </a:ext>
            </a:extLst>
          </p:cNvPr>
          <p:cNvCxnSpPr>
            <a:stCxn id="13" idx="3"/>
            <a:endCxn id="12" idx="1"/>
          </p:cNvCxnSpPr>
          <p:nvPr/>
        </p:nvCxnSpPr>
        <p:spPr>
          <a:xfrm flipV="1">
            <a:off x="8996407" y="3702445"/>
            <a:ext cx="580051" cy="980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6B1D960-CAAD-4061-A06D-45BF968522AA}"/>
              </a:ext>
            </a:extLst>
          </p:cNvPr>
          <p:cNvSpPr txBox="1"/>
          <p:nvPr/>
        </p:nvSpPr>
        <p:spPr>
          <a:xfrm>
            <a:off x="7803472" y="5978053"/>
            <a:ext cx="4136994" cy="786731"/>
          </a:xfrm>
          <a:prstGeom prst="rect">
            <a:avLst/>
          </a:prstGeom>
          <a:solidFill>
            <a:srgbClr val="FFF5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8" name="Picture 27">
            <a:extLst>
              <a:ext uri="{FF2B5EF4-FFF2-40B4-BE49-F238E27FC236}">
                <a16:creationId xmlns:a16="http://schemas.microsoft.com/office/drawing/2014/main" id="{65DA0594-D86A-4461-AC9D-EEF5B2E170A4}"/>
              </a:ext>
            </a:extLst>
          </p:cNvPr>
          <p:cNvPicPr>
            <a:picLocks noChangeAspect="1"/>
          </p:cNvPicPr>
          <p:nvPr/>
        </p:nvPicPr>
        <p:blipFill>
          <a:blip r:embed="rId2"/>
          <a:stretch>
            <a:fillRect/>
          </a:stretch>
        </p:blipFill>
        <p:spPr>
          <a:xfrm>
            <a:off x="7671627" y="6241872"/>
            <a:ext cx="4214225" cy="480102"/>
          </a:xfrm>
          <a:prstGeom prst="rect">
            <a:avLst/>
          </a:prstGeom>
        </p:spPr>
      </p:pic>
    </p:spTree>
    <p:extLst>
      <p:ext uri="{BB962C8B-B14F-4D97-AF65-F5344CB8AC3E}">
        <p14:creationId xmlns:p14="http://schemas.microsoft.com/office/powerpoint/2010/main" val="274791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Job levels and qualifications</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537355" y="1313893"/>
            <a:ext cx="8088998" cy="4726219"/>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defTabSz="584200" hangingPunct="0"/>
            <a:r>
              <a:rPr lang="en-GB" sz="2400" b="1" dirty="0">
                <a:solidFill>
                  <a:schemeClr val="bg1"/>
                </a:solidFill>
                <a:latin typeface="Arial" panose="020B0604020202020204" pitchFamily="34" charset="0"/>
                <a:cs typeface="Arial" panose="020B0604020202020204" pitchFamily="34" charset="0"/>
              </a:rPr>
              <a:t>Trainee Technicians </a:t>
            </a:r>
            <a:r>
              <a:rPr lang="en-GB" sz="2400" dirty="0">
                <a:solidFill>
                  <a:schemeClr val="bg1"/>
                </a:solidFill>
                <a:latin typeface="Arial" panose="020B0604020202020204" pitchFamily="34" charset="0"/>
                <a:cs typeface="Arial" panose="020B0604020202020204" pitchFamily="34" charset="0"/>
              </a:rPr>
              <a:t>– 4 or more GCSEs grade 4 to 9.</a:t>
            </a:r>
          </a:p>
          <a:p>
            <a:pPr defTabSz="584200" hangingPunct="0"/>
            <a:endParaRPr lang="en-GB" sz="2400" dirty="0">
              <a:solidFill>
                <a:schemeClr val="bg1"/>
              </a:solidFill>
              <a:latin typeface="Arial" panose="020B0604020202020204" pitchFamily="34" charset="0"/>
              <a:cs typeface="Arial" panose="020B0604020202020204" pitchFamily="34" charset="0"/>
            </a:endParaRPr>
          </a:p>
          <a:p>
            <a:pPr defTabSz="584200" hangingPunct="0"/>
            <a:r>
              <a:rPr lang="en-GB" sz="2400" b="1" dirty="0">
                <a:solidFill>
                  <a:schemeClr val="bg1"/>
                </a:solidFill>
                <a:latin typeface="Arial" panose="020B0604020202020204" pitchFamily="34" charset="0"/>
                <a:cs typeface="Arial" panose="020B0604020202020204" pitchFamily="34" charset="0"/>
                <a:sym typeface="Gill Sans"/>
              </a:rPr>
              <a:t>Technician</a:t>
            </a:r>
            <a:r>
              <a:rPr lang="en-GB" sz="2400" dirty="0">
                <a:solidFill>
                  <a:schemeClr val="bg1"/>
                </a:solidFill>
                <a:latin typeface="Arial" panose="020B0604020202020204" pitchFamily="34" charset="0"/>
                <a:cs typeface="Arial" panose="020B0604020202020204" pitchFamily="34" charset="0"/>
                <a:sym typeface="Gill Sans"/>
              </a:rPr>
              <a:t> - </a:t>
            </a:r>
            <a:r>
              <a:rPr lang="en-GB" sz="2400" dirty="0">
                <a:solidFill>
                  <a:schemeClr val="bg1"/>
                </a:solidFill>
                <a:latin typeface="Arial" panose="020B0604020202020204" pitchFamily="34" charset="0"/>
                <a:cs typeface="Arial" panose="020B0604020202020204" pitchFamily="34" charset="0"/>
              </a:rPr>
              <a:t>Level 3 qualifications such as </a:t>
            </a:r>
            <a:r>
              <a:rPr lang="en-GB" sz="2400" dirty="0">
                <a:solidFill>
                  <a:schemeClr val="bg1"/>
                </a:solidFill>
                <a:latin typeface="Arial" panose="020B0604020202020204" pitchFamily="34" charset="0"/>
                <a:cs typeface="Arial" panose="020B0604020202020204" pitchFamily="34" charset="0"/>
                <a:sym typeface="Gill Sans"/>
              </a:rPr>
              <a:t>A-levels, BTEC diploma or equivalent.</a:t>
            </a:r>
          </a:p>
          <a:p>
            <a:pPr defTabSz="584200" hangingPunct="0"/>
            <a:endParaRPr lang="en-GB" sz="2400" dirty="0">
              <a:solidFill>
                <a:schemeClr val="bg1"/>
              </a:solidFill>
              <a:latin typeface="Arial" panose="020B0604020202020204" pitchFamily="34" charset="0"/>
              <a:cs typeface="Arial" panose="020B0604020202020204" pitchFamily="34" charset="0"/>
              <a:sym typeface="Gill Sans"/>
            </a:endParaRPr>
          </a:p>
          <a:p>
            <a:pPr defTabSz="584200" hangingPunct="0"/>
            <a:r>
              <a:rPr lang="en-GB" sz="2400" b="1" dirty="0">
                <a:solidFill>
                  <a:schemeClr val="bg1"/>
                </a:solidFill>
                <a:latin typeface="Arial" panose="020B0604020202020204" pitchFamily="34" charset="0"/>
                <a:cs typeface="Arial" panose="020B0604020202020204" pitchFamily="34" charset="0"/>
              </a:rPr>
              <a:t>Engineers </a:t>
            </a:r>
            <a:r>
              <a:rPr lang="en-GB" sz="2400" dirty="0">
                <a:solidFill>
                  <a:schemeClr val="bg1"/>
                </a:solidFill>
                <a:latin typeface="Arial" panose="020B0604020202020204" pitchFamily="34" charset="0"/>
                <a:cs typeface="Arial" panose="020B0604020202020204" pitchFamily="34" charset="0"/>
              </a:rPr>
              <a:t>– A foundation degree, HNC, HND or degree in a relevant subject.</a:t>
            </a:r>
          </a:p>
          <a:p>
            <a:pPr defTabSz="584200" hangingPunct="0"/>
            <a:endParaRPr lang="en-GB" sz="2400" b="1" dirty="0">
              <a:solidFill>
                <a:schemeClr val="bg1"/>
              </a:solidFill>
              <a:latin typeface="Arial" panose="020B0604020202020204" pitchFamily="34" charset="0"/>
              <a:cs typeface="Arial" panose="020B0604020202020204" pitchFamily="34" charset="0"/>
              <a:sym typeface="Gill Sans"/>
            </a:endParaRPr>
          </a:p>
          <a:p>
            <a:pPr defTabSz="584200" hangingPunct="0"/>
            <a:r>
              <a:rPr lang="en-GB" sz="2400" b="1" dirty="0">
                <a:solidFill>
                  <a:schemeClr val="bg1"/>
                </a:solidFill>
                <a:latin typeface="Arial" panose="020B0604020202020204" pitchFamily="34" charset="0"/>
                <a:cs typeface="Arial" panose="020B0604020202020204" pitchFamily="34" charset="0"/>
                <a:sym typeface="Gill Sans"/>
              </a:rPr>
              <a:t>Chartered Engineers – </a:t>
            </a:r>
            <a:r>
              <a:rPr lang="en-GB" sz="2400" dirty="0">
                <a:solidFill>
                  <a:schemeClr val="bg1"/>
                </a:solidFill>
                <a:latin typeface="Arial" panose="020B0604020202020204" pitchFamily="34" charset="0"/>
                <a:cs typeface="Arial" panose="020B0604020202020204" pitchFamily="34" charset="0"/>
                <a:sym typeface="Gill Sans"/>
              </a:rPr>
              <a:t>Require further learning usually a Masters in Engineering.</a:t>
            </a:r>
          </a:p>
        </p:txBody>
      </p:sp>
      <p:pic>
        <p:nvPicPr>
          <p:cNvPr id="10" name="Picture 9">
            <a:extLst>
              <a:ext uri="{FF2B5EF4-FFF2-40B4-BE49-F238E27FC236}">
                <a16:creationId xmlns:a16="http://schemas.microsoft.com/office/drawing/2014/main" id="{FBD59839-B9D1-4142-B97F-7FDB3B33B965}"/>
              </a:ext>
            </a:extLst>
          </p:cNvPr>
          <p:cNvPicPr>
            <a:picLocks noChangeAspect="1"/>
          </p:cNvPicPr>
          <p:nvPr/>
        </p:nvPicPr>
        <p:blipFill>
          <a:blip r:embed="rId2"/>
          <a:stretch>
            <a:fillRect/>
          </a:stretch>
        </p:blipFill>
        <p:spPr>
          <a:xfrm>
            <a:off x="7929743" y="2441403"/>
            <a:ext cx="3888287" cy="2471201"/>
          </a:xfrm>
          <a:prstGeom prst="rect">
            <a:avLst/>
          </a:prstGeom>
        </p:spPr>
      </p:pic>
    </p:spTree>
    <p:extLst>
      <p:ext uri="{BB962C8B-B14F-4D97-AF65-F5344CB8AC3E}">
        <p14:creationId xmlns:p14="http://schemas.microsoft.com/office/powerpoint/2010/main" val="3889371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90788" y="736429"/>
            <a:ext cx="981042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Engineering is for everyone</a:t>
            </a: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BD5A6D82-0617-42C6-A734-DA1E3FFFDE8C}"/>
              </a:ext>
            </a:extLst>
          </p:cNvPr>
          <p:cNvSpPr/>
          <p:nvPr/>
        </p:nvSpPr>
        <p:spPr>
          <a:xfrm>
            <a:off x="1190788" y="1678249"/>
            <a:ext cx="10820699" cy="3434273"/>
          </a:xfrm>
          <a:prstGeom prst="rect">
            <a:avLst/>
          </a:prstGeom>
        </p:spPr>
        <p:txBody>
          <a:bodyPr wrap="square">
            <a:spAutoFit/>
          </a:bodyPr>
          <a:lstStyle/>
          <a:p>
            <a:pPr>
              <a:spcBef>
                <a:spcPts val="500"/>
              </a:spcBef>
              <a:defRPr sz="2400" b="1">
                <a:solidFill>
                  <a:srgbClr val="444444"/>
                </a:solidFill>
                <a:latin typeface="Helvetica Neue"/>
                <a:ea typeface="Helvetica Neue"/>
                <a:cs typeface="Helvetica Neue"/>
                <a:sym typeface="Helvetica Neue"/>
              </a:defRPr>
            </a:pPr>
            <a:endParaRPr lang="en-GB" sz="2000" u="sng" dirty="0">
              <a:solidFill>
                <a:schemeClr val="bg1"/>
              </a:solidFill>
              <a:latin typeface="Arial" panose="020B0604020202020204" pitchFamily="34" charset="0"/>
              <a:cs typeface="Arial" panose="020B0604020202020204" pitchFamily="34" charset="0"/>
            </a:endParaRPr>
          </a:p>
          <a:p>
            <a:pPr>
              <a:spcBef>
                <a:spcPts val="500"/>
              </a:spcBef>
              <a:defRPr sz="2400" b="1">
                <a:solidFill>
                  <a:srgbClr val="444444"/>
                </a:solidFill>
                <a:latin typeface="Helvetica Neue"/>
                <a:ea typeface="Helvetica Neue"/>
                <a:cs typeface="Helvetica Neue"/>
                <a:sym typeface="Helvetica Neue"/>
              </a:defRPr>
            </a:pPr>
            <a:r>
              <a:rPr lang="en-GB" sz="2400" u="sng" dirty="0">
                <a:solidFill>
                  <a:schemeClr val="bg1"/>
                </a:solidFill>
                <a:cs typeface="Arial" panose="020B0604020202020204" pitchFamily="34" charset="0"/>
              </a:rPr>
              <a:t>Women work in all sectors of engineering.</a:t>
            </a:r>
          </a:p>
          <a:p>
            <a:pPr>
              <a:spcBef>
                <a:spcPts val="500"/>
              </a:spcBef>
              <a:buClr>
                <a:srgbClr val="006699"/>
              </a:buClr>
              <a:buSzPct val="85000"/>
              <a:defRPr sz="2400" b="1">
                <a:solidFill>
                  <a:srgbClr val="444444"/>
                </a:solidFill>
                <a:latin typeface="Helvetica Neue"/>
                <a:ea typeface="Helvetica Neue"/>
                <a:cs typeface="Helvetica Neue"/>
                <a:sym typeface="Helvetica Neue"/>
              </a:defRPr>
            </a:pPr>
            <a:r>
              <a:rPr lang="en-GB" dirty="0">
                <a:solidFill>
                  <a:schemeClr val="bg1"/>
                </a:solidFill>
                <a:cs typeface="Arial" panose="020B0604020202020204" pitchFamily="34" charset="0"/>
              </a:rPr>
              <a:t>As reported in March 2022 by Engineering UK:</a:t>
            </a:r>
          </a:p>
          <a:p>
            <a:pPr>
              <a:spcBef>
                <a:spcPts val="500"/>
              </a:spcBef>
              <a:buClr>
                <a:srgbClr val="006699"/>
              </a:buClr>
              <a:buSzPct val="85000"/>
              <a:defRPr sz="2400" b="1">
                <a:solidFill>
                  <a:srgbClr val="444444"/>
                </a:solidFill>
                <a:latin typeface="Helvetica Neue"/>
                <a:ea typeface="Helvetica Neue"/>
                <a:cs typeface="Helvetica Neue"/>
                <a:sym typeface="Helvetica Neue"/>
              </a:defRPr>
            </a:pPr>
            <a:r>
              <a:rPr lang="en-GB" dirty="0">
                <a:solidFill>
                  <a:schemeClr val="bg1"/>
                </a:solidFill>
                <a:cs typeface="Arial" panose="020B0604020202020204" pitchFamily="34" charset="0"/>
              </a:rPr>
              <a:t>Women make up 16.5% of all engineers, </a:t>
            </a:r>
          </a:p>
          <a:p>
            <a:pPr>
              <a:spcBef>
                <a:spcPts val="500"/>
              </a:spcBef>
              <a:buClr>
                <a:srgbClr val="006699"/>
              </a:buClr>
              <a:buSzPct val="85000"/>
              <a:defRPr sz="2400" b="1">
                <a:solidFill>
                  <a:srgbClr val="444444"/>
                </a:solidFill>
                <a:latin typeface="Helvetica Neue"/>
                <a:ea typeface="Helvetica Neue"/>
                <a:cs typeface="Helvetica Neue"/>
                <a:sym typeface="Helvetica Neue"/>
              </a:defRPr>
            </a:pPr>
            <a:r>
              <a:rPr lang="en-GB" dirty="0">
                <a:solidFill>
                  <a:schemeClr val="bg1"/>
                </a:solidFill>
                <a:cs typeface="Arial" panose="020B0604020202020204" pitchFamily="34" charset="0"/>
              </a:rPr>
              <a:t>compared to 10.5% reported in 2010.</a:t>
            </a:r>
          </a:p>
          <a:p>
            <a:pPr>
              <a:spcBef>
                <a:spcPts val="500"/>
              </a:spcBef>
              <a:defRPr sz="2400" b="1">
                <a:solidFill>
                  <a:srgbClr val="444444"/>
                </a:solidFill>
                <a:latin typeface="Helvetica Neue"/>
                <a:ea typeface="Helvetica Neue"/>
                <a:cs typeface="Helvetica Neue"/>
                <a:sym typeface="Helvetica Neue"/>
              </a:defRPr>
            </a:pPr>
            <a:r>
              <a:rPr lang="en-GB" dirty="0">
                <a:solidFill>
                  <a:schemeClr val="bg1"/>
                </a:solidFill>
              </a:rPr>
              <a:t>The actual number of women working in </a:t>
            </a:r>
          </a:p>
          <a:p>
            <a:pPr>
              <a:spcBef>
                <a:spcPts val="500"/>
              </a:spcBef>
              <a:defRPr sz="2400" b="1">
                <a:solidFill>
                  <a:srgbClr val="444444"/>
                </a:solidFill>
                <a:latin typeface="Helvetica Neue"/>
                <a:ea typeface="Helvetica Neue"/>
                <a:cs typeface="Helvetica Neue"/>
                <a:sym typeface="Helvetica Neue"/>
              </a:defRPr>
            </a:pPr>
            <a:r>
              <a:rPr lang="en-GB" dirty="0">
                <a:solidFill>
                  <a:schemeClr val="bg1"/>
                </a:solidFill>
              </a:rPr>
              <a:t>engineering roles also increased from 562,000 in 2010 to 936,000 in 2021</a:t>
            </a:r>
          </a:p>
          <a:p>
            <a:pPr>
              <a:spcBef>
                <a:spcPts val="500"/>
              </a:spcBef>
              <a:defRPr sz="2400" b="1">
                <a:solidFill>
                  <a:srgbClr val="444444"/>
                </a:solidFill>
                <a:latin typeface="Helvetica Neue"/>
                <a:ea typeface="Helvetica Neue"/>
                <a:cs typeface="Helvetica Neue"/>
                <a:sym typeface="Helvetica Neue"/>
              </a:defRPr>
            </a:pPr>
            <a:r>
              <a:rPr lang="en-GB" sz="1600" dirty="0">
                <a:solidFill>
                  <a:schemeClr val="bg1"/>
                </a:solidFill>
              </a:rPr>
              <a:t>*https://www.wes.org.uk/</a:t>
            </a:r>
          </a:p>
        </p:txBody>
      </p:sp>
      <p:pic>
        <p:nvPicPr>
          <p:cNvPr id="3" name="Picture 2">
            <a:extLst>
              <a:ext uri="{FF2B5EF4-FFF2-40B4-BE49-F238E27FC236}">
                <a16:creationId xmlns:a16="http://schemas.microsoft.com/office/drawing/2014/main" id="{15392C61-58F5-4EC3-BD16-96F42F31CBD6}"/>
              </a:ext>
            </a:extLst>
          </p:cNvPr>
          <p:cNvPicPr>
            <a:picLocks noChangeAspect="1"/>
          </p:cNvPicPr>
          <p:nvPr/>
        </p:nvPicPr>
        <p:blipFill>
          <a:blip r:embed="rId2"/>
          <a:stretch>
            <a:fillRect/>
          </a:stretch>
        </p:blipFill>
        <p:spPr>
          <a:xfrm>
            <a:off x="8396010" y="1752092"/>
            <a:ext cx="3542032" cy="1989205"/>
          </a:xfrm>
          <a:prstGeom prst="rect">
            <a:avLst/>
          </a:prstGeom>
        </p:spPr>
      </p:pic>
    </p:spTree>
    <p:extLst>
      <p:ext uri="{BB962C8B-B14F-4D97-AF65-F5344CB8AC3E}">
        <p14:creationId xmlns:p14="http://schemas.microsoft.com/office/powerpoint/2010/main" val="1441545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53959"/>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016" y="1052736"/>
            <a:ext cx="910396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ABBA725B-F94B-CAEA-F1D9-378B0CA70E08}"/>
              </a:ext>
            </a:extLst>
          </p:cNvPr>
          <p:cNvSpPr txBox="1"/>
          <p:nvPr/>
        </p:nvSpPr>
        <p:spPr>
          <a:xfrm>
            <a:off x="1597282" y="310718"/>
            <a:ext cx="6312023" cy="707886"/>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Case Study 1</a:t>
            </a:r>
          </a:p>
        </p:txBody>
      </p:sp>
    </p:spTree>
    <p:extLst>
      <p:ext uri="{BB962C8B-B14F-4D97-AF65-F5344CB8AC3E}">
        <p14:creationId xmlns:p14="http://schemas.microsoft.com/office/powerpoint/2010/main" val="3810534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A5873"/>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699" y="1018604"/>
            <a:ext cx="9040019" cy="513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35450F59-F813-54EB-AFBD-49A503FFDD77}"/>
              </a:ext>
            </a:extLst>
          </p:cNvPr>
          <p:cNvSpPr txBox="1"/>
          <p:nvPr/>
        </p:nvSpPr>
        <p:spPr>
          <a:xfrm>
            <a:off x="1597282" y="310718"/>
            <a:ext cx="6312023" cy="707886"/>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Case Study 2</a:t>
            </a:r>
          </a:p>
        </p:txBody>
      </p:sp>
    </p:spTree>
    <p:extLst>
      <p:ext uri="{BB962C8B-B14F-4D97-AF65-F5344CB8AC3E}">
        <p14:creationId xmlns:p14="http://schemas.microsoft.com/office/powerpoint/2010/main" val="529510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205329"/>
            <a:ext cx="10515600" cy="949007"/>
          </a:xfrm>
        </p:spPr>
        <p:txBody>
          <a:bodyPr>
            <a:normAutofit/>
          </a:bodyPr>
          <a:lstStyle/>
          <a:p>
            <a:pPr algn="ctr"/>
            <a:r>
              <a:rPr lang="en-GB" sz="4000" dirty="0">
                <a:latin typeface="Arial" panose="020B0604020202020204" pitchFamily="34" charset="0"/>
                <a:cs typeface="Arial" panose="020B0604020202020204" pitchFamily="34" charset="0"/>
              </a:rPr>
              <a:t>Qualification routes into Engineering</a:t>
            </a:r>
          </a:p>
        </p:txBody>
      </p:sp>
      <p:graphicFrame>
        <p:nvGraphicFramePr>
          <p:cNvPr id="10" name="Diagram 9">
            <a:extLst>
              <a:ext uri="{FF2B5EF4-FFF2-40B4-BE49-F238E27FC236}">
                <a16:creationId xmlns:a16="http://schemas.microsoft.com/office/drawing/2014/main" id="{6F54F6BF-017F-40CE-BE5F-D9C91D51F0F9}"/>
              </a:ext>
            </a:extLst>
          </p:cNvPr>
          <p:cNvGraphicFramePr/>
          <p:nvPr>
            <p:extLst>
              <p:ext uri="{D42A27DB-BD31-4B8C-83A1-F6EECF244321}">
                <p14:modId xmlns:p14="http://schemas.microsoft.com/office/powerpoint/2010/main" val="1319798077"/>
              </p:ext>
            </p:extLst>
          </p:nvPr>
        </p:nvGraphicFramePr>
        <p:xfrm>
          <a:off x="312198" y="967905"/>
          <a:ext cx="11567604" cy="576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9087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Leading to a future in…</a:t>
            </a:r>
          </a:p>
        </p:txBody>
      </p:sp>
      <p:pic>
        <p:nvPicPr>
          <p:cNvPr id="6" name="Picture 5">
            <a:extLst>
              <a:ext uri="{FF2B5EF4-FFF2-40B4-BE49-F238E27FC236}">
                <a16:creationId xmlns:a16="http://schemas.microsoft.com/office/drawing/2014/main" id="{60756DD4-9ADB-42ED-8356-219840504539}"/>
              </a:ext>
            </a:extLst>
          </p:cNvPr>
          <p:cNvPicPr>
            <a:picLocks noChangeAspect="1"/>
          </p:cNvPicPr>
          <p:nvPr/>
        </p:nvPicPr>
        <p:blipFill>
          <a:blip r:embed="rId2"/>
          <a:stretch>
            <a:fillRect/>
          </a:stretch>
        </p:blipFill>
        <p:spPr>
          <a:xfrm>
            <a:off x="1687599" y="1456473"/>
            <a:ext cx="4773931" cy="4606975"/>
          </a:xfrm>
          <a:prstGeom prst="rect">
            <a:avLst/>
          </a:prstGeom>
        </p:spPr>
      </p:pic>
      <p:pic>
        <p:nvPicPr>
          <p:cNvPr id="4" name="Picture 3">
            <a:extLst>
              <a:ext uri="{FF2B5EF4-FFF2-40B4-BE49-F238E27FC236}">
                <a16:creationId xmlns:a16="http://schemas.microsoft.com/office/drawing/2014/main" id="{E5EFC15C-4728-4117-8AF4-21DAB47BECB5}"/>
              </a:ext>
            </a:extLst>
          </p:cNvPr>
          <p:cNvPicPr>
            <a:picLocks noChangeAspect="1"/>
          </p:cNvPicPr>
          <p:nvPr/>
        </p:nvPicPr>
        <p:blipFill>
          <a:blip r:embed="rId3"/>
          <a:stretch>
            <a:fillRect/>
          </a:stretch>
        </p:blipFill>
        <p:spPr>
          <a:xfrm>
            <a:off x="6684885" y="1690688"/>
            <a:ext cx="4403037" cy="3411430"/>
          </a:xfrm>
          <a:prstGeom prst="rect">
            <a:avLst/>
          </a:prstGeom>
        </p:spPr>
      </p:pic>
    </p:spTree>
    <p:extLst>
      <p:ext uri="{BB962C8B-B14F-4D97-AF65-F5344CB8AC3E}">
        <p14:creationId xmlns:p14="http://schemas.microsoft.com/office/powerpoint/2010/main" val="251647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E4A85-1C48-764E-9A34-349BB3ED3021}"/>
              </a:ext>
            </a:extLst>
          </p:cNvPr>
          <p:cNvSpPr txBox="1"/>
          <p:nvPr/>
        </p:nvSpPr>
        <p:spPr>
          <a:xfrm>
            <a:off x="1115209" y="339852"/>
            <a:ext cx="9961581"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1" i="0" u="sng" strike="noStrike" kern="1200" cap="none" spc="-13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Content of the session</a:t>
            </a:r>
          </a:p>
        </p:txBody>
      </p:sp>
      <p:sp>
        <p:nvSpPr>
          <p:cNvPr id="29" name="TextBox 28">
            <a:extLst>
              <a:ext uri="{FF2B5EF4-FFF2-40B4-BE49-F238E27FC236}">
                <a16:creationId xmlns:a16="http://schemas.microsoft.com/office/drawing/2014/main" id="{6BD9D304-CA23-4B29-B661-2EE21D7AEC7E}"/>
              </a:ext>
            </a:extLst>
          </p:cNvPr>
          <p:cNvSpPr txBox="1"/>
          <p:nvPr/>
        </p:nvSpPr>
        <p:spPr>
          <a:xfrm>
            <a:off x="2631055" y="1765191"/>
            <a:ext cx="6929890" cy="3469219"/>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3000" b="1" i="0" u="none" strike="noStrike" kern="0" cap="none" spc="-120" normalizeH="0" baseline="0" noProof="0" dirty="0">
                <a:ln>
                  <a:noFill/>
                </a:ln>
                <a:solidFill>
                  <a:srgbClr val="8A5873"/>
                </a:solidFill>
                <a:effectLst/>
                <a:uLnTx/>
                <a:uFillTx/>
                <a:latin typeface="Arial" panose="020B0604020202020204" pitchFamily="34" charset="0"/>
                <a:ea typeface="+mn-ea"/>
                <a:cs typeface="Arial" panose="020B0604020202020204" pitchFamily="34" charset="0"/>
              </a:rPr>
              <a:t>What are engineering careers?</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3000" b="1" i="0" u="none" strike="noStrike" kern="0" cap="none" spc="-120" normalizeH="0" baseline="0" noProof="0" dirty="0">
                <a:ln>
                  <a:noFill/>
                </a:ln>
                <a:solidFill>
                  <a:srgbClr val="8A5873"/>
                </a:solidFill>
                <a:effectLst/>
                <a:uLnTx/>
                <a:uFillTx/>
                <a:latin typeface="Arial" panose="020B0604020202020204" pitchFamily="34" charset="0"/>
                <a:ea typeface="+mn-ea"/>
                <a:cs typeface="Arial" panose="020B0604020202020204" pitchFamily="34" charset="0"/>
              </a:rPr>
              <a:t>What skills are needed?</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3000" b="1" i="0" u="none" strike="noStrike" kern="0" cap="none" spc="-120" normalizeH="0" baseline="0" noProof="0" dirty="0">
                <a:ln>
                  <a:noFill/>
                </a:ln>
                <a:solidFill>
                  <a:srgbClr val="8A5873"/>
                </a:solidFill>
                <a:effectLst/>
                <a:uLnTx/>
                <a:uFillTx/>
                <a:latin typeface="Arial" panose="020B0604020202020204" pitchFamily="34" charset="0"/>
                <a:ea typeface="+mn-ea"/>
                <a:cs typeface="Arial" panose="020B0604020202020204" pitchFamily="34" charset="0"/>
              </a:rPr>
              <a:t>What qualifications do you need?</a:t>
            </a:r>
            <a:endParaRPr kumimoji="0" lang="en-GB" sz="3000" b="1" i="0" u="none" strike="noStrike" kern="0" cap="none" spc="-120" normalizeH="0" baseline="0" noProof="0" dirty="0">
              <a:ln>
                <a:noFill/>
              </a:ln>
              <a:solidFill>
                <a:srgbClr val="9C5FB5"/>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3000" b="1" i="0" u="none" strike="noStrike" kern="0" cap="none" spc="-120" normalizeH="0" baseline="0" noProof="0" dirty="0">
              <a:ln>
                <a:noFill/>
              </a:ln>
              <a:solidFill>
                <a:srgbClr val="9C5FB5"/>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3000" b="0" i="0" u="none" strike="noStrike" kern="1200" cap="none" spc="-120" normalizeH="0" baseline="0" noProof="0" dirty="0">
              <a:ln>
                <a:noFill/>
              </a:ln>
              <a:solidFill>
                <a:srgbClr val="9C5FB5"/>
              </a:solidFill>
              <a:effectLst/>
              <a:uLnTx/>
              <a:uFillTx/>
              <a:latin typeface="Arial"/>
              <a:ea typeface="+mn-ea"/>
              <a:cs typeface="+mn-cs"/>
            </a:endParaRPr>
          </a:p>
        </p:txBody>
      </p:sp>
    </p:spTree>
    <p:extLst>
      <p:ext uri="{BB962C8B-B14F-4D97-AF65-F5344CB8AC3E}">
        <p14:creationId xmlns:p14="http://schemas.microsoft.com/office/powerpoint/2010/main" val="35106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451217"/>
            <a:ext cx="9961581"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kern="0" spc="-120" dirty="0">
                <a:solidFill>
                  <a:prstClr val="white"/>
                </a:solidFill>
                <a:latin typeface="Arial" panose="020B0604020202020204" pitchFamily="34" charset="0"/>
                <a:cs typeface="Arial" panose="020B0604020202020204" pitchFamily="34" charset="0"/>
              </a:rPr>
              <a:t>Useful websites to find out more:</a:t>
            </a:r>
            <a:endParaRPr kumimoji="0" lang="en-GB" sz="48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F5838DFD-3C85-411D-AA16-861142FEC041}"/>
              </a:ext>
            </a:extLst>
          </p:cNvPr>
          <p:cNvSpPr txBox="1"/>
          <p:nvPr/>
        </p:nvSpPr>
        <p:spPr>
          <a:xfrm>
            <a:off x="1967269" y="1623254"/>
            <a:ext cx="8257459" cy="4093428"/>
          </a:xfrm>
          <a:prstGeom prst="rect">
            <a:avLst/>
          </a:prstGeom>
          <a:solidFill>
            <a:srgbClr val="8A5873"/>
          </a:solidFill>
          <a:ln w="19050" cap="flat" cmpd="sng" algn="ctr">
            <a:noFill/>
            <a:prstDash val="solid"/>
            <a:miter lim="800000"/>
          </a:ln>
          <a:effectLst/>
        </p:spPr>
        <p:txBody>
          <a:bodyPr wrap="square" rtlCol="0">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sym typeface="Gill Sans"/>
                <a:hlinkClick r:id="rId2">
                  <a:extLst>
                    <a:ext uri="{A12FA001-AC4F-418D-AE19-62706E023703}">
                      <ahyp:hlinkClr xmlns:ahyp="http://schemas.microsoft.com/office/drawing/2018/hyperlinkcolor" val="tx"/>
                    </a:ext>
                  </a:extLst>
                </a:hlinkClick>
              </a:rPr>
              <a:t>www.engineeringuk.com</a:t>
            </a:r>
          </a:p>
          <a:p>
            <a:pPr marL="0" marR="0" lvl="0" indent="0" algn="ctr" defTabSz="58420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sym typeface="Gill Sans"/>
                <a:hlinkClick r:id="rId2">
                  <a:extLst>
                    <a:ext uri="{A12FA001-AC4F-418D-AE19-62706E023703}">
                      <ahyp:hlinkClr xmlns:ahyp="http://schemas.microsoft.com/office/drawing/2018/hyperlinkcolor" val="tx"/>
                    </a:ext>
                  </a:extLst>
                </a:hlinkClick>
              </a:rPr>
              <a:t>www.wes.org.uk</a:t>
            </a:r>
            <a:endPar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sym typeface="Gill Sans"/>
            </a:endParaRPr>
          </a:p>
          <a:p>
            <a:pPr marL="0" marR="0" lvl="0" indent="0" algn="ctr" defTabSz="58420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hlinkClick r:id="rId3">
                  <a:extLst>
                    <a:ext uri="{A12FA001-AC4F-418D-AE19-62706E023703}">
                      <ahyp:hlinkClr xmlns:ahyp="http://schemas.microsoft.com/office/drawing/2018/hyperlinkcolor" val="tx"/>
                    </a:ext>
                  </a:extLst>
                </a:hlinkClick>
              </a:rPr>
              <a:t>www.work.chron.com</a:t>
            </a:r>
            <a:endPar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endParaRPr>
          </a:p>
          <a:p>
            <a:pPr marL="0" marR="0" lvl="0" indent="0" algn="ctr" defTabSz="58420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hlinkClick r:id="rId4">
                  <a:extLst>
                    <a:ext uri="{A12FA001-AC4F-418D-AE19-62706E023703}">
                      <ahyp:hlinkClr xmlns:ahyp="http://schemas.microsoft.com/office/drawing/2018/hyperlinkcolor" val="tx"/>
                    </a:ext>
                  </a:extLst>
                </a:hlinkClick>
              </a:rPr>
              <a:t>www.educatingengineers.com</a:t>
            </a:r>
            <a:endPar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endParaRPr>
          </a:p>
          <a:p>
            <a:pPr marL="0" marR="0" lvl="0" indent="0" algn="ctr" defTabSz="58420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hlinkClick r:id="rId5">
                  <a:extLst>
                    <a:ext uri="{A12FA001-AC4F-418D-AE19-62706E023703}">
                      <ahyp:hlinkClr xmlns:ahyp="http://schemas.microsoft.com/office/drawing/2018/hyperlinkcolor" val="tx"/>
                    </a:ext>
                  </a:extLst>
                </a:hlinkClick>
              </a:rPr>
              <a:t>www.eeegr.com</a:t>
            </a:r>
            <a:endPar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endParaRPr>
          </a:p>
          <a:p>
            <a:pPr marL="0" marR="0" lvl="0" indent="0" algn="ctr" defTabSz="58420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hlinkClick r:id="rId6">
                  <a:extLst>
                    <a:ext uri="{A12FA001-AC4F-418D-AE19-62706E023703}">
                      <ahyp:hlinkClr xmlns:ahyp="http://schemas.microsoft.com/office/drawing/2018/hyperlinkcolor" val="tx"/>
                    </a:ext>
                  </a:extLst>
                </a:hlinkClick>
              </a:rPr>
              <a:t>www.theengineer.co.uk</a:t>
            </a:r>
            <a:endPar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endParaRPr>
          </a:p>
          <a:p>
            <a:pPr marL="0" marR="0" lvl="0" indent="0" algn="ctr" defTabSz="58420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hlinkClick r:id="rId7">
                  <a:extLst>
                    <a:ext uri="{A12FA001-AC4F-418D-AE19-62706E023703}">
                      <ahyp:hlinkClr xmlns:ahyp="http://schemas.microsoft.com/office/drawing/2018/hyperlinkcolor" val="tx"/>
                    </a:ext>
                  </a:extLst>
                </a:hlinkClick>
              </a:rPr>
              <a:t>www.gardline.com</a:t>
            </a:r>
            <a:endPar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endParaRPr>
          </a:p>
          <a:p>
            <a:pPr marL="0" marR="0" lvl="0" indent="0" algn="ctr" defTabSz="58420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hlinkClick r:id="rId8">
                  <a:extLst>
                    <a:ext uri="{A12FA001-AC4F-418D-AE19-62706E023703}">
                      <ahyp:hlinkClr xmlns:ahyp="http://schemas.microsoft.com/office/drawing/2018/hyperlinkcolor" val="tx"/>
                    </a:ext>
                  </a:extLst>
                </a:hlinkClick>
              </a:rPr>
              <a:t>www.tomorrowsengineers.org.uk</a:t>
            </a:r>
            <a:endPar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endParaRPr>
          </a:p>
          <a:p>
            <a:pPr marL="0" marR="0" lvl="0" indent="0" algn="ctr" defTabSz="58420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hlinkClick r:id="rId9">
                  <a:extLst>
                    <a:ext uri="{A12FA001-AC4F-418D-AE19-62706E023703}">
                      <ahyp:hlinkClr xmlns:ahyp="http://schemas.microsoft.com/office/drawing/2018/hyperlinkcolor" val="tx"/>
                    </a:ext>
                  </a:extLst>
                </a:hlinkClick>
              </a:rPr>
              <a:t>www.engineersuk.com</a:t>
            </a:r>
            <a:endPar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endParaRPr>
          </a:p>
          <a:p>
            <a:pPr marL="0" marR="0" lvl="0" indent="0" algn="ctr" defTabSz="58420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hlinkClick r:id="rId10">
                  <a:extLst>
                    <a:ext uri="{A12FA001-AC4F-418D-AE19-62706E023703}">
                      <ahyp:hlinkClr xmlns:ahyp="http://schemas.microsoft.com/office/drawing/2018/hyperlinkcolor" val="tx"/>
                    </a:ext>
                  </a:extLst>
                </a:hlinkClick>
              </a:rPr>
              <a:t>www.engc.org.uk</a:t>
            </a:r>
            <a:endPar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endParaRPr>
          </a:p>
          <a:p>
            <a:pPr marL="0" marR="0" lvl="0" indent="0" algn="ctr" defTabSz="58420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hlinkClick r:id="rId11">
                  <a:extLst>
                    <a:ext uri="{A12FA001-AC4F-418D-AE19-62706E023703}">
                      <ahyp:hlinkClr xmlns:ahyp="http://schemas.microsoft.com/office/drawing/2018/hyperlinkcolor" val="tx"/>
                    </a:ext>
                  </a:extLst>
                </a:hlinkClick>
              </a:rPr>
              <a:t>www.soe.org.uk</a:t>
            </a:r>
            <a:endPar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endParaRPr>
          </a:p>
          <a:p>
            <a:pPr marL="0" marR="0" lvl="0" indent="0" algn="ctr" defTabSz="58420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hlinkClick r:id="rId12">
                  <a:extLst>
                    <a:ext uri="{A12FA001-AC4F-418D-AE19-62706E023703}">
                      <ahyp:hlinkClr xmlns:ahyp="http://schemas.microsoft.com/office/drawing/2018/hyperlinkcolor" val="tx"/>
                    </a:ext>
                  </a:extLst>
                </a:hlinkClick>
              </a:rPr>
              <a:t>www.bema.co.uk</a:t>
            </a:r>
            <a:endPar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endParaRPr>
          </a:p>
          <a:p>
            <a:pPr marL="0" marR="0" lvl="0" indent="0" algn="ctr" defTabSz="58420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hlinkClick r:id="rId13">
                  <a:extLst>
                    <a:ext uri="{A12FA001-AC4F-418D-AE19-62706E023703}">
                      <ahyp:hlinkClr xmlns:ahyp="http://schemas.microsoft.com/office/drawing/2018/hyperlinkcolor" val="tx"/>
                    </a:ext>
                  </a:extLst>
                </a:hlinkClick>
              </a:rPr>
              <a:t>www.theiet.org</a:t>
            </a:r>
            <a:endParaRPr kumimoji="0" lang="en-GB" sz="2000" b="0" i="0" u="none" strike="noStrike" kern="0" cap="none" spc="0" normalizeH="0" baseline="0" noProof="0" dirty="0">
              <a:ln>
                <a:noFill/>
              </a:ln>
              <a:solidFill>
                <a:schemeClr val="bg1"/>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35356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5E5E8D-AF22-451F-A289-DC08A3CDE74B}"/>
              </a:ext>
            </a:extLst>
          </p:cNvPr>
          <p:cNvSpPr txBox="1">
            <a:spLocks noGrp="1"/>
          </p:cNvSpPr>
          <p:nvPr>
            <p:ph type="title"/>
          </p:nvPr>
        </p:nvSpPr>
        <p:spPr>
          <a:xfrm>
            <a:off x="784225" y="796012"/>
            <a:ext cx="106362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spc="-130" dirty="0">
                <a:solidFill>
                  <a:prstClr val="white"/>
                </a:solidFill>
                <a:latin typeface="Arial" panose="020B0604020202020204" pitchFamily="34" charset="0"/>
                <a:ea typeface="+mn-ea"/>
                <a:cs typeface="Arial" panose="020B0604020202020204" pitchFamily="34" charset="0"/>
              </a:rPr>
              <a:t>Thank you.</a:t>
            </a:r>
            <a:endParaRPr kumimoji="0" lang="en-GB" sz="4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8DBB25E2-E7D8-41FF-8BB1-4FCFC44EC589}"/>
              </a:ext>
            </a:extLst>
          </p:cNvPr>
          <p:cNvSpPr txBox="1">
            <a:spLocks noGrp="1"/>
          </p:cNvSpPr>
          <p:nvPr>
            <p:ph type="body" sz="quarter" idx="10"/>
          </p:nvPr>
        </p:nvSpPr>
        <p:spPr>
          <a:xfrm>
            <a:off x="119336" y="3366062"/>
            <a:ext cx="4871864" cy="15299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000" b="0" i="0" u="none" strike="noStrike" kern="0" cap="none" spc="-120" normalizeH="0" baseline="0" noProof="0" dirty="0">
                <a:ln>
                  <a:noFill/>
                </a:ln>
                <a:solidFill>
                  <a:srgbClr val="9C5FB5"/>
                </a:solidFill>
                <a:effectLst/>
                <a:uLnTx/>
                <a:uFillTx/>
                <a:latin typeface="Arial" panose="020B0604020202020204" pitchFamily="34" charset="0"/>
                <a:ea typeface="+mn-ea"/>
                <a:cs typeface="Arial" panose="020B0604020202020204" pitchFamily="34" charset="0"/>
              </a:rPr>
              <a:t> </a:t>
            </a:r>
            <a:endParaRPr kumimoji="0" lang="en-GB" sz="3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None/>
              <a:tabLst/>
              <a:defRPr/>
            </a:pPr>
            <a:r>
              <a:rPr kumimoji="0" lang="en-GB" sz="3600" b="0" i="0" u="none" strike="noStrike" kern="1200" cap="none" spc="-120" normalizeH="0" baseline="0" noProof="0" dirty="0">
                <a:ln>
                  <a:noFill/>
                </a:ln>
                <a:solidFill>
                  <a:schemeClr val="accent1">
                    <a:lumMod val="60000"/>
                    <a:lumOff val="40000"/>
                  </a:schemeClr>
                </a:solidFill>
                <a:effectLst/>
                <a:uLnTx/>
                <a:uFillTx/>
                <a:ea typeface="+mn-ea"/>
                <a:cs typeface="+mn-cs"/>
                <a:hlinkClick r:id="rId3">
                  <a:extLst>
                    <a:ext uri="{A12FA001-AC4F-418D-AE19-62706E023703}">
                      <ahyp:hlinkClr xmlns:ahyp="http://schemas.microsoft.com/office/drawing/2018/hyperlinkcolor" val="tx"/>
                    </a:ext>
                  </a:extLst>
                </a:hlinkClick>
              </a:rPr>
              <a:t>aspire-higher.co.uk</a:t>
            </a:r>
            <a:endParaRPr kumimoji="0" lang="en-GB" sz="3600" b="0" i="0" u="none" strike="noStrike" kern="1200" cap="none" spc="-120" normalizeH="0" baseline="0" noProof="0" dirty="0">
              <a:ln>
                <a:noFill/>
              </a:ln>
              <a:solidFill>
                <a:schemeClr val="accent1">
                  <a:lumMod val="60000"/>
                  <a:lumOff val="40000"/>
                </a:schemeClr>
              </a:solidFill>
              <a:effectLst/>
              <a:uLnTx/>
              <a:uFillTx/>
              <a:ea typeface="+mn-ea"/>
              <a:cs typeface="+mn-cs"/>
            </a:endParaRPr>
          </a:p>
        </p:txBody>
      </p:sp>
      <p:sp>
        <p:nvSpPr>
          <p:cNvPr id="2" name="TextBox 1">
            <a:extLst>
              <a:ext uri="{FF2B5EF4-FFF2-40B4-BE49-F238E27FC236}">
                <a16:creationId xmlns:a16="http://schemas.microsoft.com/office/drawing/2014/main" id="{795E0DCC-6F14-4914-A641-BA61E9217A70}"/>
              </a:ext>
            </a:extLst>
          </p:cNvPr>
          <p:cNvSpPr txBox="1"/>
          <p:nvPr/>
        </p:nvSpPr>
        <p:spPr>
          <a:xfrm>
            <a:off x="2549028" y="2173370"/>
            <a:ext cx="7093944" cy="523220"/>
          </a:xfrm>
          <a:prstGeom prst="rect">
            <a:avLst/>
          </a:prstGeom>
          <a:noFill/>
        </p:spPr>
        <p:txBody>
          <a:bodyPr wrap="square" rtlCol="0">
            <a:spAutoFit/>
          </a:bodyPr>
          <a:lstStyle/>
          <a:p>
            <a:pPr algn="ctr"/>
            <a:r>
              <a:rPr lang="en-GB" sz="2800" dirty="0">
                <a:solidFill>
                  <a:schemeClr val="accent1">
                    <a:lumMod val="60000"/>
                    <a:lumOff val="4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Please click here to tell us what you think</a:t>
            </a:r>
            <a:endParaRPr lang="en-GB" sz="2800" dirty="0">
              <a:solidFill>
                <a:schemeClr val="accent1">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456457"/>
      </p:ext>
    </p:extLst>
  </p:cSld>
  <p:clrMapOvr>
    <a:masterClrMapping/>
  </p:clrMapOvr>
  <mc:AlternateContent xmlns:mc="http://schemas.openxmlformats.org/markup-compatibility/2006" xmlns:p14="http://schemas.microsoft.com/office/powerpoint/2010/main">
    <mc:Choice Requires="p14">
      <p:transition spd="slow" p14:dur="2000" advTm="21243"/>
    </mc:Choice>
    <mc:Fallback xmlns="">
      <p:transition spd="slow" advTm="21243"/>
    </mc:Fallback>
  </mc:AlternateContent>
  <p:extLst>
    <p:ext uri="{E180D4A7-C9FB-4DFB-919C-405C955672EB}">
      <p14:showEvtLst xmlns:p14="http://schemas.microsoft.com/office/powerpoint/2010/main">
        <p14:playEvt time="0" objId="7"/>
        <p14:stopEvt time="19629" objId="7"/>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992864" y="761935"/>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are engineering careers?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EF011DAA-99A3-49A2-92A7-AD823BF6FB2E}"/>
              </a:ext>
            </a:extLst>
          </p:cNvPr>
          <p:cNvSpPr/>
          <p:nvPr/>
        </p:nvSpPr>
        <p:spPr>
          <a:xfrm>
            <a:off x="3455395" y="3884537"/>
            <a:ext cx="481464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It’s not just nuts and bolts</a:t>
            </a:r>
          </a:p>
        </p:txBody>
      </p:sp>
      <p:pic>
        <p:nvPicPr>
          <p:cNvPr id="2" name="Picture 1">
            <a:extLst>
              <a:ext uri="{FF2B5EF4-FFF2-40B4-BE49-F238E27FC236}">
                <a16:creationId xmlns:a16="http://schemas.microsoft.com/office/drawing/2014/main" id="{24D50CFE-9B27-406A-B225-9D3B2D51E8B9}"/>
              </a:ext>
            </a:extLst>
          </p:cNvPr>
          <p:cNvPicPr>
            <a:picLocks noChangeAspect="1"/>
          </p:cNvPicPr>
          <p:nvPr/>
        </p:nvPicPr>
        <p:blipFill>
          <a:blip r:embed="rId2"/>
          <a:stretch>
            <a:fillRect/>
          </a:stretch>
        </p:blipFill>
        <p:spPr>
          <a:xfrm>
            <a:off x="8270037" y="2183908"/>
            <a:ext cx="3505185" cy="2968168"/>
          </a:xfrm>
          <a:prstGeom prst="rect">
            <a:avLst/>
          </a:prstGeom>
        </p:spPr>
      </p:pic>
    </p:spTree>
    <p:extLst>
      <p:ext uri="{BB962C8B-B14F-4D97-AF65-F5344CB8AC3E}">
        <p14:creationId xmlns:p14="http://schemas.microsoft.com/office/powerpoint/2010/main" val="337334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6"/>
            <a:ext cx="10515600" cy="904382"/>
          </a:xfrm>
        </p:spPr>
        <p:txBody>
          <a:bodyPr/>
          <a:lstStyle/>
          <a:p>
            <a:r>
              <a:rPr lang="en-GB" dirty="0"/>
              <a:t>Invest in your future</a:t>
            </a:r>
          </a:p>
        </p:txBody>
      </p:sp>
      <p:pic>
        <p:nvPicPr>
          <p:cNvPr id="4" name="Picture 3">
            <a:extLst>
              <a:ext uri="{FF2B5EF4-FFF2-40B4-BE49-F238E27FC236}">
                <a16:creationId xmlns:a16="http://schemas.microsoft.com/office/drawing/2014/main" id="{73197209-31B6-43D1-8962-A8310DFF024D}"/>
              </a:ext>
            </a:extLst>
          </p:cNvPr>
          <p:cNvPicPr>
            <a:picLocks noChangeAspect="1"/>
          </p:cNvPicPr>
          <p:nvPr/>
        </p:nvPicPr>
        <p:blipFill>
          <a:blip r:embed="rId2"/>
          <a:stretch>
            <a:fillRect/>
          </a:stretch>
        </p:blipFill>
        <p:spPr>
          <a:xfrm>
            <a:off x="6889256" y="2215487"/>
            <a:ext cx="4464544" cy="2973386"/>
          </a:xfrm>
          <a:prstGeom prst="rect">
            <a:avLst/>
          </a:prstGeom>
        </p:spPr>
      </p:pic>
      <p:sp>
        <p:nvSpPr>
          <p:cNvPr id="7" name="Rectangle: Rounded Corners 6">
            <a:extLst>
              <a:ext uri="{FF2B5EF4-FFF2-40B4-BE49-F238E27FC236}">
                <a16:creationId xmlns:a16="http://schemas.microsoft.com/office/drawing/2014/main" id="{7FC701EB-DA8E-47FF-AA32-2BF883AE0183}"/>
              </a:ext>
            </a:extLst>
          </p:cNvPr>
          <p:cNvSpPr/>
          <p:nvPr/>
        </p:nvSpPr>
        <p:spPr>
          <a:xfrm>
            <a:off x="838200" y="2215487"/>
            <a:ext cx="5814874" cy="2902997"/>
          </a:xfrm>
          <a:prstGeom prst="roundRect">
            <a:avLst/>
          </a:prstGeom>
          <a:solidFill>
            <a:srgbClr val="A53959"/>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en-GB" sz="2400" dirty="0">
                <a:solidFill>
                  <a:schemeClr val="bg1"/>
                </a:solidFill>
                <a:latin typeface="Arial" panose="020B0604020202020204" pitchFamily="34" charset="0"/>
                <a:cs typeface="Arial" panose="020B0604020202020204" pitchFamily="34" charset="0"/>
              </a:rPr>
              <a:t>Now is a great time to learn about Engineering Careers.</a:t>
            </a:r>
          </a:p>
          <a:p>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It is predicted these jobs will grow twice as fast as other careers. </a:t>
            </a:r>
          </a:p>
        </p:txBody>
      </p:sp>
    </p:spTree>
    <p:extLst>
      <p:ext uri="{BB962C8B-B14F-4D97-AF65-F5344CB8AC3E}">
        <p14:creationId xmlns:p14="http://schemas.microsoft.com/office/powerpoint/2010/main" val="277682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517864" y="513360"/>
            <a:ext cx="11674136" cy="126188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Here </a:t>
            </a:r>
            <a:r>
              <a:rPr lang="en-GB" sz="4800" b="1" kern="0" spc="-120" dirty="0">
                <a:solidFill>
                  <a:prstClr val="white"/>
                </a:solidFill>
                <a:latin typeface="Arial" panose="020B0604020202020204" pitchFamily="34" charset="0"/>
                <a:cs typeface="Arial" panose="020B0604020202020204" pitchFamily="34" charset="0"/>
              </a:rPr>
              <a:t>are a range of engineering careers</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lvl="0">
              <a:defRPr/>
            </a:pPr>
            <a:endParaRPr kumimoji="0" lang="en-GB" sz="2800" b="1" i="0" u="none" strike="noStrike" kern="1200" cap="none" spc="-13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2CE972-96A3-4CC5-AFE8-003BA4F94191}"/>
              </a:ext>
            </a:extLst>
          </p:cNvPr>
          <p:cNvSpPr txBox="1"/>
          <p:nvPr/>
        </p:nvSpPr>
        <p:spPr>
          <a:xfrm>
            <a:off x="1615752" y="2137089"/>
            <a:ext cx="8960496" cy="3703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Gill Sans"/>
              </a:rPr>
              <a:t>Automotive Engineer			Aeronautical Engineer		Subsea Engineer</a:t>
            </a:r>
          </a:p>
          <a:p>
            <a:pPr marL="0" marR="0" indent="0" algn="l" defTabSz="584200" rtl="0" fontAlgn="auto" latinLnBrk="0" hangingPunct="0">
              <a:lnSpc>
                <a:spcPct val="100000"/>
              </a:lnSpc>
              <a:spcBef>
                <a:spcPts val="0"/>
              </a:spcBef>
              <a:spcAft>
                <a:spcPts val="0"/>
              </a:spcAft>
              <a:buClrTx/>
              <a:buSzTx/>
              <a:buFontTx/>
              <a:buNone/>
              <a:tabLst/>
            </a:pPr>
            <a:endParaRPr lang="en-GB" dirty="0">
              <a:solidFill>
                <a:schemeClr val="bg1"/>
              </a:solidFill>
              <a:latin typeface="Arial" panose="020B0604020202020204" pitchFamily="34" charset="0"/>
              <a:cs typeface="Arial" panose="020B0604020202020204" pitchFamily="34" charset="0"/>
            </a:endParaRPr>
          </a:p>
          <a:p>
            <a:pPr marL="0" marR="0" indent="0" algn="l" defTabSz="584200" rtl="0" fontAlgn="auto" latinLnBrk="0" hangingPunct="0">
              <a:lnSpc>
                <a:spcPct val="100000"/>
              </a:lnSpc>
              <a:spcBef>
                <a:spcPts val="0"/>
              </a:spcBef>
              <a:spcAft>
                <a:spcPts val="0"/>
              </a:spcAft>
              <a:buClrTx/>
              <a:buSzTx/>
              <a:buFontTx/>
              <a:buNone/>
              <a:tabLst/>
            </a:pPr>
            <a:r>
              <a:rPr kumimoji="0" lang="en-GB"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Gill Sans"/>
              </a:rPr>
              <a:t>Structural Engineer			Marine Engineer			Motorsport Engineer</a:t>
            </a:r>
          </a:p>
          <a:p>
            <a:pPr marL="0" marR="0" indent="0" algn="l" defTabSz="584200" rtl="0" fontAlgn="auto" latinLnBrk="0" hangingPunct="0">
              <a:lnSpc>
                <a:spcPct val="100000"/>
              </a:lnSpc>
              <a:spcBef>
                <a:spcPts val="0"/>
              </a:spcBef>
              <a:spcAft>
                <a:spcPts val="0"/>
              </a:spcAft>
              <a:buClrTx/>
              <a:buSzTx/>
              <a:buFontTx/>
              <a:buNone/>
              <a:tabLst/>
            </a:pPr>
            <a:endParaRPr lang="en-GB" dirty="0">
              <a:solidFill>
                <a:schemeClr val="bg1"/>
              </a:solidFill>
              <a:latin typeface="Arial" panose="020B0604020202020204" pitchFamily="34" charset="0"/>
              <a:cs typeface="Arial" panose="020B0604020202020204" pitchFamily="34" charset="0"/>
            </a:endParaRPr>
          </a:p>
          <a:p>
            <a:pPr marL="0" marR="0" indent="0" algn="l" defTabSz="584200" rtl="0" fontAlgn="auto" latinLnBrk="0" hangingPunct="0">
              <a:lnSpc>
                <a:spcPct val="100000"/>
              </a:lnSpc>
              <a:spcBef>
                <a:spcPts val="0"/>
              </a:spcBef>
              <a:spcAft>
                <a:spcPts val="0"/>
              </a:spcAft>
              <a:buClrTx/>
              <a:buSzTx/>
              <a:buFontTx/>
              <a:buNone/>
              <a:tabLst/>
            </a:pPr>
            <a:r>
              <a:rPr kumimoji="0" lang="en-GB"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Gill Sans"/>
              </a:rPr>
              <a:t>Chemical Engineer			Aerospace Engineer		Nuclear Engineer</a:t>
            </a:r>
          </a:p>
          <a:p>
            <a:pPr marL="0" marR="0" indent="0" algn="l" defTabSz="584200" rtl="0" fontAlgn="auto" latinLnBrk="0" hangingPunct="0">
              <a:lnSpc>
                <a:spcPct val="100000"/>
              </a:lnSpc>
              <a:spcBef>
                <a:spcPts val="0"/>
              </a:spcBef>
              <a:spcAft>
                <a:spcPts val="0"/>
              </a:spcAft>
              <a:buClrTx/>
              <a:buSzTx/>
              <a:buFontTx/>
              <a:buNone/>
              <a:tabLst/>
            </a:pPr>
            <a:endParaRPr lang="en-GB" dirty="0">
              <a:solidFill>
                <a:schemeClr val="bg1"/>
              </a:solidFill>
              <a:latin typeface="Arial" panose="020B0604020202020204" pitchFamily="34" charset="0"/>
              <a:cs typeface="Arial" panose="020B0604020202020204" pitchFamily="34" charset="0"/>
            </a:endParaRPr>
          </a:p>
          <a:p>
            <a:pPr marL="0" marR="0" indent="0" algn="l" defTabSz="584200" rtl="0" fontAlgn="auto" latinLnBrk="0" hangingPunct="0">
              <a:lnSpc>
                <a:spcPct val="100000"/>
              </a:lnSpc>
              <a:spcBef>
                <a:spcPts val="0"/>
              </a:spcBef>
              <a:spcAft>
                <a:spcPts val="0"/>
              </a:spcAft>
              <a:buClrTx/>
              <a:buSzTx/>
              <a:buFontTx/>
              <a:buNone/>
              <a:tabLst/>
            </a:pPr>
            <a:r>
              <a:rPr kumimoji="0" lang="en-GB"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Gill Sans"/>
              </a:rPr>
              <a:t>Mining Engineer				Data Engineer			</a:t>
            </a:r>
            <a:r>
              <a:rPr lang="en-GB" dirty="0">
                <a:solidFill>
                  <a:schemeClr val="bg1"/>
                </a:solidFill>
                <a:latin typeface="Arial" panose="020B0604020202020204" pitchFamily="34" charset="0"/>
                <a:cs typeface="Arial" panose="020B0604020202020204" pitchFamily="34" charset="0"/>
                <a:sym typeface="Gill Sans"/>
              </a:rPr>
              <a:t>Construction</a:t>
            </a:r>
            <a:r>
              <a:rPr kumimoji="0" lang="en-GB"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Gill Sans"/>
              </a:rPr>
              <a:t> Engineer</a:t>
            </a:r>
          </a:p>
          <a:p>
            <a:pPr marL="0" marR="0" indent="0" algn="l" defTabSz="584200" rtl="0" fontAlgn="auto" latinLnBrk="0" hangingPunct="0">
              <a:lnSpc>
                <a:spcPct val="100000"/>
              </a:lnSpc>
              <a:spcBef>
                <a:spcPts val="0"/>
              </a:spcBef>
              <a:spcAft>
                <a:spcPts val="0"/>
              </a:spcAft>
              <a:buClrTx/>
              <a:buSzTx/>
              <a:buFontTx/>
              <a:buNone/>
              <a:tabLst/>
            </a:pPr>
            <a:endParaRPr lang="en-GB" dirty="0">
              <a:solidFill>
                <a:schemeClr val="bg1"/>
              </a:solidFill>
              <a:latin typeface="Arial" panose="020B0604020202020204" pitchFamily="34" charset="0"/>
              <a:cs typeface="Arial" panose="020B0604020202020204" pitchFamily="34" charset="0"/>
            </a:endParaRPr>
          </a:p>
          <a:p>
            <a:pPr marL="0" marR="0" indent="0" algn="l" defTabSz="584200" rtl="0" fontAlgn="auto" latinLnBrk="0" hangingPunct="0">
              <a:lnSpc>
                <a:spcPct val="100000"/>
              </a:lnSpc>
              <a:spcBef>
                <a:spcPts val="0"/>
              </a:spcBef>
              <a:spcAft>
                <a:spcPts val="0"/>
              </a:spcAft>
              <a:buClrTx/>
              <a:buSzTx/>
              <a:buFontTx/>
              <a:buNone/>
              <a:tabLst/>
            </a:pPr>
            <a:r>
              <a:rPr kumimoji="0" lang="en-GB"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Gill Sans"/>
              </a:rPr>
              <a:t>Tooling Engineer				Test Engineer			Technical Engineer</a:t>
            </a:r>
          </a:p>
          <a:p>
            <a:pPr marL="0" marR="0" indent="0" algn="l" defTabSz="584200" rtl="0" fontAlgn="auto" latinLnBrk="0" hangingPunct="0">
              <a:lnSpc>
                <a:spcPct val="100000"/>
              </a:lnSpc>
              <a:spcBef>
                <a:spcPts val="0"/>
              </a:spcBef>
              <a:spcAft>
                <a:spcPts val="0"/>
              </a:spcAft>
              <a:buClrTx/>
              <a:buSzTx/>
              <a:buFontTx/>
              <a:buNone/>
              <a:tabLst/>
            </a:pPr>
            <a:endParaRPr lang="en-GB" dirty="0">
              <a:solidFill>
                <a:schemeClr val="bg1"/>
              </a:solidFill>
              <a:latin typeface="Arial" panose="020B0604020202020204" pitchFamily="34" charset="0"/>
              <a:cs typeface="Arial" panose="020B0604020202020204" pitchFamily="34" charset="0"/>
            </a:endParaRPr>
          </a:p>
          <a:p>
            <a:pPr marL="0" marR="0" indent="0" algn="l" defTabSz="584200" rtl="0" fontAlgn="auto" latinLnBrk="0" hangingPunct="0">
              <a:lnSpc>
                <a:spcPct val="100000"/>
              </a:lnSpc>
              <a:spcBef>
                <a:spcPts val="0"/>
              </a:spcBef>
              <a:spcAft>
                <a:spcPts val="0"/>
              </a:spcAft>
              <a:buClrTx/>
              <a:buSzTx/>
              <a:buFontTx/>
              <a:buNone/>
              <a:tabLst/>
            </a:pPr>
            <a:r>
              <a:rPr kumimoji="0" lang="en-GB" i="0" u="none" strike="noStrike" cap="none" spc="0" normalizeH="0" baseline="0" dirty="0" err="1">
                <a:ln>
                  <a:noFill/>
                </a:ln>
                <a:solidFill>
                  <a:schemeClr val="bg1"/>
                </a:solidFill>
                <a:effectLst/>
                <a:uFillTx/>
                <a:latin typeface="Arial" panose="020B0604020202020204" pitchFamily="34" charset="0"/>
                <a:cs typeface="Arial" panose="020B0604020202020204" pitchFamily="34" charset="0"/>
                <a:sym typeface="Gill Sans"/>
              </a:rPr>
              <a:t>Aerosystems</a:t>
            </a:r>
            <a:r>
              <a:rPr kumimoji="0" lang="en-GB"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Gill Sans"/>
              </a:rPr>
              <a:t> Engineer			Development Engineer		Mechanical Engineer</a:t>
            </a:r>
          </a:p>
          <a:p>
            <a:pPr marL="0" marR="0" indent="0" algn="l" defTabSz="584200" rtl="0" fontAlgn="auto" latinLnBrk="0" hangingPunct="0">
              <a:lnSpc>
                <a:spcPct val="100000"/>
              </a:lnSpc>
              <a:spcBef>
                <a:spcPts val="0"/>
              </a:spcBef>
              <a:spcAft>
                <a:spcPts val="0"/>
              </a:spcAft>
              <a:buClrTx/>
              <a:buSzTx/>
              <a:buFontTx/>
              <a:buNone/>
              <a:tabLst/>
            </a:pPr>
            <a:endParaRPr lang="en-GB" dirty="0">
              <a:solidFill>
                <a:schemeClr val="bg1"/>
              </a:solidFill>
              <a:latin typeface="Arial" panose="020B0604020202020204" pitchFamily="34" charset="0"/>
              <a:cs typeface="Arial" panose="020B0604020202020204" pitchFamily="34" charset="0"/>
            </a:endParaRPr>
          </a:p>
          <a:p>
            <a:pPr marL="0" marR="0" indent="0" algn="l" defTabSz="584200" rtl="0" fontAlgn="auto" latinLnBrk="0" hangingPunct="0">
              <a:lnSpc>
                <a:spcPct val="100000"/>
              </a:lnSpc>
              <a:spcBef>
                <a:spcPts val="0"/>
              </a:spcBef>
              <a:spcAft>
                <a:spcPts val="0"/>
              </a:spcAft>
              <a:buClrTx/>
              <a:buSzTx/>
              <a:buFontTx/>
              <a:buNone/>
              <a:tabLst/>
            </a:pPr>
            <a:r>
              <a:rPr kumimoji="0" lang="en-GB"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Gill Sans"/>
              </a:rPr>
              <a:t>Completions Engineer			Civil Engineer			Computer Engineer</a:t>
            </a:r>
          </a:p>
        </p:txBody>
      </p:sp>
    </p:spTree>
    <p:extLst>
      <p:ext uri="{BB962C8B-B14F-4D97-AF65-F5344CB8AC3E}">
        <p14:creationId xmlns:p14="http://schemas.microsoft.com/office/powerpoint/2010/main" val="183908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880324" cy="1325563"/>
          </a:xfrm>
        </p:spPr>
        <p:txBody>
          <a:bodyPr/>
          <a:lstStyle/>
          <a:p>
            <a:r>
              <a:rPr lang="en-GB" dirty="0"/>
              <a:t>Activity 1- </a:t>
            </a:r>
            <a:r>
              <a:rPr lang="en-US" sz="4400" dirty="0">
                <a:solidFill>
                  <a:srgbClr val="8A5873"/>
                </a:solidFill>
                <a:latin typeface="Arial" panose="020B0604020202020204" pitchFamily="34" charset="0"/>
                <a:cs typeface="Arial" panose="020B0604020202020204" pitchFamily="34" charset="0"/>
              </a:rPr>
              <a:t>Were there any engineer careers you hadn’t heard of?</a:t>
            </a:r>
            <a:br>
              <a:rPr lang="en-US" sz="5400" dirty="0">
                <a:solidFill>
                  <a:srgbClr val="7030A0"/>
                </a:solidFill>
                <a:latin typeface="Arial" panose="020B0604020202020204" pitchFamily="34" charset="0"/>
                <a:cs typeface="Arial" panose="020B0604020202020204" pitchFamily="34" charset="0"/>
              </a:rPr>
            </a:br>
            <a:endParaRPr lang="en-GB" dirty="0"/>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38200" y="1857374"/>
            <a:ext cx="10515600" cy="3424839"/>
          </a:xfrm>
        </p:spPr>
        <p:txBody>
          <a:bodyPr/>
          <a:lstStyle/>
          <a:p>
            <a:pPr defTabSz="584200" hangingPunct="0"/>
            <a:r>
              <a:rPr lang="en-GB" b="0" dirty="0">
                <a:solidFill>
                  <a:schemeClr val="tx1"/>
                </a:solidFill>
                <a:latin typeface="Arial" panose="020B0604020202020204" pitchFamily="34" charset="0"/>
                <a:cs typeface="Arial" panose="020B0604020202020204" pitchFamily="34" charset="0"/>
              </a:rPr>
              <a:t>Get into pairs.</a:t>
            </a:r>
          </a:p>
          <a:p>
            <a:pPr defTabSz="584200" hangingPunct="0"/>
            <a:r>
              <a:rPr lang="en-GB" b="0" dirty="0">
                <a:solidFill>
                  <a:schemeClr val="tx1"/>
                </a:solidFill>
                <a:latin typeface="Arial" panose="020B0604020202020204" pitchFamily="34" charset="0"/>
                <a:cs typeface="Arial" panose="020B0604020202020204" pitchFamily="34" charset="0"/>
              </a:rPr>
              <a:t>Choose 2 engineer careers from the list on the last slide.</a:t>
            </a:r>
          </a:p>
          <a:p>
            <a:pPr defTabSz="584200" hangingPunct="0"/>
            <a:r>
              <a:rPr lang="en-GB" b="0" dirty="0">
                <a:solidFill>
                  <a:schemeClr val="tx1"/>
                </a:solidFill>
                <a:latin typeface="Arial" panose="020B0604020202020204" pitchFamily="34" charset="0"/>
                <a:cs typeface="Arial" panose="020B0604020202020204" pitchFamily="34" charset="0"/>
              </a:rPr>
              <a:t>Work in pairs to look online to find out more about these careers.</a:t>
            </a:r>
          </a:p>
          <a:p>
            <a:pPr defTabSz="584200" hangingPunct="0"/>
            <a:r>
              <a:rPr lang="en-GB" b="0" dirty="0">
                <a:solidFill>
                  <a:schemeClr val="tx1"/>
                </a:solidFill>
                <a:latin typeface="Arial" panose="020B0604020202020204" pitchFamily="34" charset="0"/>
                <a:cs typeface="Arial" panose="020B0604020202020204" pitchFamily="34" charset="0"/>
              </a:rPr>
              <a:t>Look on: </a:t>
            </a:r>
            <a:r>
              <a:rPr lang="en-GB" b="0" dirty="0">
                <a:solidFill>
                  <a:schemeClr val="tx1"/>
                </a:solidFill>
                <a:latin typeface="Arial" panose="020B0604020202020204" pitchFamily="34" charset="0"/>
                <a:cs typeface="Arial" panose="020B0604020202020204" pitchFamily="34" charset="0"/>
                <a:hlinkClick r:id="rId2"/>
              </a:rPr>
              <a:t>https://nationalcareers.service.gov.uk/explore-careers</a:t>
            </a:r>
            <a:endParaRPr lang="en-GB" b="0" dirty="0">
              <a:solidFill>
                <a:schemeClr val="tx1"/>
              </a:solidFill>
              <a:latin typeface="Arial" panose="020B0604020202020204" pitchFamily="34" charset="0"/>
              <a:cs typeface="Arial" panose="020B0604020202020204" pitchFamily="34" charset="0"/>
            </a:endParaRPr>
          </a:p>
          <a:p>
            <a:pPr defTabSz="584200" hangingPunct="0"/>
            <a:r>
              <a:rPr lang="en-GB" b="0" dirty="0">
                <a:solidFill>
                  <a:schemeClr val="tx1"/>
                </a:solidFill>
                <a:latin typeface="Arial" panose="020B0604020202020204" pitchFamily="34" charset="0"/>
                <a:cs typeface="Arial" panose="020B0604020202020204" pitchFamily="34" charset="0"/>
              </a:rPr>
              <a:t>Or on: </a:t>
            </a:r>
            <a:r>
              <a:rPr lang="en-GB" b="0" dirty="0">
                <a:solidFill>
                  <a:schemeClr val="tx1"/>
                </a:solidFill>
                <a:latin typeface="Arial" panose="020B0604020202020204" pitchFamily="34" charset="0"/>
                <a:cs typeface="Arial" panose="020B0604020202020204" pitchFamily="34" charset="0"/>
                <a:hlinkClick r:id="rId3"/>
              </a:rPr>
              <a:t>https://www.prospects.ac.uk/job-profiles/</a:t>
            </a:r>
            <a:endParaRPr lang="en-GB" b="0" dirty="0">
              <a:solidFill>
                <a:schemeClr val="tx1"/>
              </a:solidFill>
              <a:latin typeface="Arial" panose="020B0604020202020204" pitchFamily="34" charset="0"/>
              <a:cs typeface="Arial" panose="020B0604020202020204" pitchFamily="34" charset="0"/>
            </a:endParaRPr>
          </a:p>
          <a:p>
            <a:pPr defTabSz="584200" hangingPunct="0"/>
            <a:r>
              <a:rPr lang="en-GB" b="0" dirty="0">
                <a:solidFill>
                  <a:schemeClr val="tx1"/>
                </a:solidFill>
                <a:latin typeface="Arial" panose="020B0604020202020204" pitchFamily="34" charset="0"/>
                <a:cs typeface="Arial" panose="020B0604020202020204" pitchFamily="34" charset="0"/>
              </a:rPr>
              <a:t>Any surprises? </a:t>
            </a:r>
          </a:p>
          <a:p>
            <a:pPr defTabSz="584200" hangingPunct="0"/>
            <a:r>
              <a:rPr lang="en-GB" b="0" dirty="0">
                <a:solidFill>
                  <a:schemeClr val="tx1"/>
                </a:solidFill>
                <a:latin typeface="Arial" panose="020B0604020202020204" pitchFamily="34" charset="0"/>
                <a:cs typeface="Arial" panose="020B0604020202020204" pitchFamily="34" charset="0"/>
              </a:rPr>
              <a:t>Discuss what you found with your partner.</a:t>
            </a:r>
          </a:p>
          <a:p>
            <a:pPr marL="0" indent="0">
              <a:buNone/>
            </a:pPr>
            <a:endParaRPr lang="en-GB" b="0" dirty="0">
              <a:solidFill>
                <a:schemeClr val="tx1"/>
              </a:solidFill>
            </a:endParaRPr>
          </a:p>
        </p:txBody>
      </p:sp>
      <p:pic>
        <p:nvPicPr>
          <p:cNvPr id="5" name="Picture 4">
            <a:extLst>
              <a:ext uri="{FF2B5EF4-FFF2-40B4-BE49-F238E27FC236}">
                <a16:creationId xmlns:a16="http://schemas.microsoft.com/office/drawing/2014/main" id="{0A6B12C2-C412-42EC-AC65-11EFBF2B6922}"/>
              </a:ext>
            </a:extLst>
          </p:cNvPr>
          <p:cNvPicPr>
            <a:picLocks noChangeAspect="1"/>
          </p:cNvPicPr>
          <p:nvPr/>
        </p:nvPicPr>
        <p:blipFill>
          <a:blip r:embed="rId4"/>
          <a:stretch>
            <a:fillRect/>
          </a:stretch>
        </p:blipFill>
        <p:spPr>
          <a:xfrm>
            <a:off x="10035564" y="4337541"/>
            <a:ext cx="1911967" cy="1935645"/>
          </a:xfrm>
          <a:prstGeom prst="rect">
            <a:avLst/>
          </a:prstGeom>
        </p:spPr>
      </p:pic>
    </p:spTree>
    <p:extLst>
      <p:ext uri="{BB962C8B-B14F-4D97-AF65-F5344CB8AC3E}">
        <p14:creationId xmlns:p14="http://schemas.microsoft.com/office/powerpoint/2010/main" val="117919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90788" y="736429"/>
            <a:ext cx="981042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skills do you need?</a:t>
            </a: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373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186431" y="365125"/>
            <a:ext cx="11718524" cy="709073"/>
          </a:xfrm>
        </p:spPr>
        <p:txBody>
          <a:bodyPr/>
          <a:lstStyle/>
          <a:p>
            <a:r>
              <a:rPr lang="en-GB" dirty="0"/>
              <a:t>An example of how skills link to work</a:t>
            </a:r>
          </a:p>
        </p:txBody>
      </p:sp>
      <p:pic>
        <p:nvPicPr>
          <p:cNvPr id="10" name="Picture 2">
            <a:extLst>
              <a:ext uri="{FF2B5EF4-FFF2-40B4-BE49-F238E27FC236}">
                <a16:creationId xmlns:a16="http://schemas.microsoft.com/office/drawing/2014/main" id="{393FF179-B542-4BF5-834D-D16F74555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42" y="1166906"/>
            <a:ext cx="9132315"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802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880324" cy="1325563"/>
          </a:xfrm>
        </p:spPr>
        <p:txBody>
          <a:bodyPr/>
          <a:lstStyle/>
          <a:p>
            <a:r>
              <a:rPr lang="en-GB" dirty="0"/>
              <a:t>Activity 2- </a:t>
            </a:r>
            <a:r>
              <a:rPr lang="en-US" sz="4400" dirty="0">
                <a:solidFill>
                  <a:srgbClr val="8A5873"/>
                </a:solidFill>
                <a:latin typeface="Arial" panose="020B0604020202020204" pitchFamily="34" charset="0"/>
                <a:cs typeface="Arial" panose="020B0604020202020204" pitchFamily="34" charset="0"/>
              </a:rPr>
              <a:t>What skills do you have?</a:t>
            </a:r>
            <a:br>
              <a:rPr lang="en-US" sz="5400" dirty="0">
                <a:solidFill>
                  <a:srgbClr val="7030A0"/>
                </a:solidFill>
                <a:latin typeface="Arial" panose="020B0604020202020204" pitchFamily="34" charset="0"/>
                <a:cs typeface="Arial" panose="020B0604020202020204" pitchFamily="34" charset="0"/>
              </a:rPr>
            </a:br>
            <a:endParaRPr lang="en-GB" dirty="0"/>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38200" y="1253694"/>
            <a:ext cx="10515600" cy="4605568"/>
          </a:xfrm>
        </p:spPr>
        <p:txBody>
          <a:bodyPr/>
          <a:lstStyle/>
          <a:p>
            <a:pPr defTabSz="584200" hangingPunct="0"/>
            <a:r>
              <a:rPr lang="en-GB" b="0" dirty="0">
                <a:solidFill>
                  <a:schemeClr val="tx1"/>
                </a:solidFill>
                <a:latin typeface="Arial" panose="020B0604020202020204" pitchFamily="34" charset="0"/>
                <a:cs typeface="Arial" panose="020B0604020202020204" pitchFamily="34" charset="0"/>
              </a:rPr>
              <a:t>Everyone has skills.</a:t>
            </a:r>
          </a:p>
          <a:p>
            <a:pPr defTabSz="584200" hangingPunct="0"/>
            <a:r>
              <a:rPr lang="en-GB" b="0" dirty="0">
                <a:solidFill>
                  <a:schemeClr val="tx1"/>
                </a:solidFill>
                <a:latin typeface="Arial" panose="020B0604020202020204" pitchFamily="34" charset="0"/>
                <a:cs typeface="Arial" panose="020B0604020202020204" pitchFamily="34" charset="0"/>
              </a:rPr>
              <a:t>Think of what you do in and outside of school.  </a:t>
            </a:r>
          </a:p>
          <a:p>
            <a:pPr defTabSz="584200" hangingPunct="0"/>
            <a:r>
              <a:rPr lang="en-GB" b="0" dirty="0">
                <a:solidFill>
                  <a:schemeClr val="tx1"/>
                </a:solidFill>
                <a:latin typeface="Arial" panose="020B0604020202020204" pitchFamily="34" charset="0"/>
                <a:cs typeface="Arial" panose="020B0604020202020204" pitchFamily="34" charset="0"/>
              </a:rPr>
              <a:t>Write down 3 skills you think you have on a piece of paper.</a:t>
            </a:r>
          </a:p>
          <a:p>
            <a:pPr marL="0" indent="0" defTabSz="584200" hangingPunct="0">
              <a:buNone/>
            </a:pPr>
            <a:endParaRPr lang="en-GB" b="0" dirty="0">
              <a:solidFill>
                <a:schemeClr val="tx1"/>
              </a:solidFill>
              <a:latin typeface="Arial" panose="020B0604020202020204" pitchFamily="34" charset="0"/>
              <a:cs typeface="Arial" panose="020B0604020202020204" pitchFamily="34" charset="0"/>
            </a:endParaRPr>
          </a:p>
          <a:p>
            <a:pPr defTabSz="584200" hangingPunct="0"/>
            <a:r>
              <a:rPr lang="en-GB" b="0" dirty="0">
                <a:solidFill>
                  <a:srgbClr val="C30052"/>
                </a:solidFill>
                <a:latin typeface="Arial" panose="020B0604020202020204" pitchFamily="34" charset="0"/>
                <a:cs typeface="Arial" panose="020B0604020202020204" pitchFamily="34" charset="0"/>
              </a:rPr>
              <a:t>Here are some examples:</a:t>
            </a:r>
          </a:p>
          <a:p>
            <a:pPr defTabSz="584200" hangingPunct="0"/>
            <a:r>
              <a:rPr lang="en-GB" b="0" dirty="0">
                <a:solidFill>
                  <a:schemeClr val="tx1"/>
                </a:solidFill>
                <a:latin typeface="Arial" panose="020B0604020202020204" pitchFamily="34" charset="0"/>
                <a:cs typeface="Arial" panose="020B0604020202020204" pitchFamily="34" charset="0"/>
              </a:rPr>
              <a:t>Music, dance and drama – creative thinking, team work.</a:t>
            </a:r>
          </a:p>
          <a:p>
            <a:pPr defTabSz="584200" hangingPunct="0"/>
            <a:r>
              <a:rPr lang="en-GB" b="0" dirty="0">
                <a:solidFill>
                  <a:schemeClr val="tx1"/>
                </a:solidFill>
                <a:latin typeface="Arial" panose="020B0604020202020204" pitchFamily="34" charset="0"/>
                <a:cs typeface="Arial" panose="020B0604020202020204" pitchFamily="34" charset="0"/>
              </a:rPr>
              <a:t>Sports team – communication, decision making, team work.</a:t>
            </a:r>
          </a:p>
          <a:p>
            <a:pPr defTabSz="584200" hangingPunct="0"/>
            <a:r>
              <a:rPr lang="en-GB" b="0" dirty="0">
                <a:solidFill>
                  <a:schemeClr val="tx1"/>
                </a:solidFill>
                <a:latin typeface="Arial" panose="020B0604020202020204" pitchFamily="34" charset="0"/>
                <a:cs typeface="Arial" panose="020B0604020202020204" pitchFamily="34" charset="0"/>
              </a:rPr>
              <a:t>Young leaders – team work, orienteering. </a:t>
            </a:r>
          </a:p>
          <a:p>
            <a:pPr defTabSz="584200" hangingPunct="0"/>
            <a:r>
              <a:rPr lang="en-GB" b="0" dirty="0">
                <a:solidFill>
                  <a:schemeClr val="tx1"/>
                </a:solidFill>
                <a:latin typeface="Arial" panose="020B0604020202020204" pitchFamily="34" charset="0"/>
                <a:cs typeface="Arial" panose="020B0604020202020204" pitchFamily="34" charset="0"/>
              </a:rPr>
              <a:t>Other skills include : computing, languages, problem-solving, time management and adaptability.</a:t>
            </a:r>
          </a:p>
          <a:p>
            <a:pPr defTabSz="584200" hangingPunct="0"/>
            <a:r>
              <a:rPr lang="en-GB" b="0" dirty="0">
                <a:solidFill>
                  <a:schemeClr val="tx1"/>
                </a:solidFill>
                <a:latin typeface="Arial" panose="020B0604020202020204" pitchFamily="34" charset="0"/>
                <a:cs typeface="Arial" panose="020B0604020202020204" pitchFamily="34" charset="0"/>
                <a:sym typeface="Gill Sans"/>
              </a:rPr>
              <a:t>All of these skills are useful for careers in engineering</a:t>
            </a:r>
          </a:p>
          <a:p>
            <a:endParaRPr lang="en-GB" b="0" dirty="0">
              <a:solidFill>
                <a:schemeClr val="tx1"/>
              </a:solidFill>
            </a:endParaRPr>
          </a:p>
        </p:txBody>
      </p:sp>
      <p:pic>
        <p:nvPicPr>
          <p:cNvPr id="5" name="Picture 4">
            <a:extLst>
              <a:ext uri="{FF2B5EF4-FFF2-40B4-BE49-F238E27FC236}">
                <a16:creationId xmlns:a16="http://schemas.microsoft.com/office/drawing/2014/main" id="{0A6B12C2-C412-42EC-AC65-11EFBF2B6922}"/>
              </a:ext>
            </a:extLst>
          </p:cNvPr>
          <p:cNvPicPr>
            <a:picLocks noChangeAspect="1"/>
          </p:cNvPicPr>
          <p:nvPr/>
        </p:nvPicPr>
        <p:blipFill>
          <a:blip r:embed="rId2"/>
          <a:stretch>
            <a:fillRect/>
          </a:stretch>
        </p:blipFill>
        <p:spPr>
          <a:xfrm>
            <a:off x="10035564" y="4337541"/>
            <a:ext cx="1911967" cy="1935645"/>
          </a:xfrm>
          <a:prstGeom prst="rect">
            <a:avLst/>
          </a:prstGeom>
        </p:spPr>
      </p:pic>
    </p:spTree>
    <p:extLst>
      <p:ext uri="{BB962C8B-B14F-4D97-AF65-F5344CB8AC3E}">
        <p14:creationId xmlns:p14="http://schemas.microsoft.com/office/powerpoint/2010/main" val="19977915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1021</Words>
  <Application>Microsoft Office PowerPoint</Application>
  <PresentationFormat>Widescreen</PresentationFormat>
  <Paragraphs>134</Paragraphs>
  <Slides>21</Slides>
  <Notes>4</Notes>
  <HiddenSlides>0</HiddenSlides>
  <MMClips>0</MMClips>
  <ScaleCrop>false</ScaleCrop>
  <HeadingPairs>
    <vt:vector size="8" baseType="variant">
      <vt:variant>
        <vt:lpstr>Fonts Used</vt:lpstr>
      </vt:variant>
      <vt:variant>
        <vt:i4>5</vt:i4>
      </vt:variant>
      <vt:variant>
        <vt:lpstr>Theme</vt:lpstr>
      </vt:variant>
      <vt:variant>
        <vt:i4>7</vt:i4>
      </vt:variant>
      <vt:variant>
        <vt:lpstr>Slide Titles</vt:lpstr>
      </vt:variant>
      <vt:variant>
        <vt:i4>21</vt:i4>
      </vt:variant>
      <vt:variant>
        <vt:lpstr>Custom Shows</vt:lpstr>
      </vt:variant>
      <vt:variant>
        <vt:i4>1</vt:i4>
      </vt:variant>
    </vt:vector>
  </HeadingPairs>
  <TitlesOfParts>
    <vt:vector size="34" baseType="lpstr">
      <vt:lpstr>Arial</vt:lpstr>
      <vt:lpstr>Arial MT Lt</vt:lpstr>
      <vt:lpstr>Calibri</vt:lpstr>
      <vt:lpstr>Calibri Light</vt:lpstr>
      <vt:lpstr>Helvetica Neue</vt:lpstr>
      <vt:lpstr>1_Office Theme</vt:lpstr>
      <vt:lpstr>Custom Design</vt:lpstr>
      <vt:lpstr>1_Custom Design</vt:lpstr>
      <vt:lpstr>3_Custom Design</vt:lpstr>
      <vt:lpstr>2_Custom Design</vt:lpstr>
      <vt:lpstr>4_Custom Design</vt:lpstr>
      <vt:lpstr>5_Custom Design</vt:lpstr>
      <vt:lpstr>Engineering Careers</vt:lpstr>
      <vt:lpstr>PowerPoint Presentation</vt:lpstr>
      <vt:lpstr>PowerPoint Presentation</vt:lpstr>
      <vt:lpstr>Invest in your future</vt:lpstr>
      <vt:lpstr>PowerPoint Presentation</vt:lpstr>
      <vt:lpstr>Activity 1- Were there any engineer careers you hadn’t heard of? </vt:lpstr>
      <vt:lpstr>PowerPoint Presentation</vt:lpstr>
      <vt:lpstr>An example of how skills link to work</vt:lpstr>
      <vt:lpstr>Activity 2- What skills do you have? </vt:lpstr>
      <vt:lpstr>PowerPoint Presentation</vt:lpstr>
      <vt:lpstr>What could my next steps be?</vt:lpstr>
      <vt:lpstr>PowerPoint Presentation</vt:lpstr>
      <vt:lpstr>Flexible Education Pathways</vt:lpstr>
      <vt:lpstr>Job levels and qualifications</vt:lpstr>
      <vt:lpstr>PowerPoint Presentation</vt:lpstr>
      <vt:lpstr>PowerPoint Presentation</vt:lpstr>
      <vt:lpstr>PowerPoint Presentation</vt:lpstr>
      <vt:lpstr>Qualification routes into Engineering</vt:lpstr>
      <vt:lpstr>Leading to a future in…</vt:lpstr>
      <vt:lpstr>PowerPoint Presentation</vt:lpstr>
      <vt:lpstr>Thank you.</vt:lpstr>
      <vt:lpstr>Custom Show 1</vt:lpstr>
    </vt:vector>
  </TitlesOfParts>
  <Company>University of Bedfordshire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Galley</dc:creator>
  <cp:lastModifiedBy>Colleen Galley</cp:lastModifiedBy>
  <cp:revision>66</cp:revision>
  <cp:lastPrinted>2019-12-06T09:52:29Z</cp:lastPrinted>
  <dcterms:created xsi:type="dcterms:W3CDTF">2019-09-23T08:14:37Z</dcterms:created>
  <dcterms:modified xsi:type="dcterms:W3CDTF">2022-08-03T12:15:40Z</dcterms:modified>
</cp:coreProperties>
</file>