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20" r:id="rId4"/>
    <p:sldMasterId id="2147483722" r:id="rId5"/>
    <p:sldMasterId id="2147483726" r:id="rId6"/>
    <p:sldMasterId id="2147483728" r:id="rId7"/>
    <p:sldMasterId id="2147483731" r:id="rId8"/>
  </p:sldMasterIdLst>
  <p:notesMasterIdLst>
    <p:notesMasterId r:id="rId24"/>
  </p:notesMasterIdLst>
  <p:handoutMasterIdLst>
    <p:handoutMasterId r:id="rId25"/>
  </p:handoutMasterIdLst>
  <p:sldIdLst>
    <p:sldId id="257" r:id="rId9"/>
    <p:sldId id="282" r:id="rId10"/>
    <p:sldId id="447" r:id="rId11"/>
    <p:sldId id="450" r:id="rId12"/>
    <p:sldId id="263" r:id="rId13"/>
    <p:sldId id="452" r:id="rId14"/>
    <p:sldId id="453" r:id="rId15"/>
    <p:sldId id="454" r:id="rId16"/>
    <p:sldId id="456" r:id="rId17"/>
    <p:sldId id="448" r:id="rId18"/>
    <p:sldId id="466" r:id="rId19"/>
    <p:sldId id="468" r:id="rId20"/>
    <p:sldId id="451" r:id="rId21"/>
    <p:sldId id="467" r:id="rId22"/>
    <p:sldId id="46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00" autoAdjust="0"/>
  </p:normalViewPr>
  <p:slideViewPr>
    <p:cSldViewPr snapToGrid="0">
      <p:cViewPr varScale="1">
        <p:scale>
          <a:sx n="65" d="100"/>
          <a:sy n="65" d="100"/>
        </p:scale>
        <p:origin x="1315" y="72"/>
      </p:cViewPr>
      <p:guideLst>
        <p:guide pos="3840"/>
        <p:guide orient="horz" pos="216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6F6619-D40A-4F80-9793-0966222F7E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69F8D3D-6614-4795-9F62-45A513345F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1C772-9A4E-41B8-AFA2-98ED321DB4A6}" type="datetimeFigureOut">
              <a:rPr lang="en-US" smtClean="0"/>
              <a:t>5/28/2020</a:t>
            </a:fld>
            <a:endParaRPr lang="en-US" dirty="0"/>
          </a:p>
        </p:txBody>
      </p:sp>
      <p:sp>
        <p:nvSpPr>
          <p:cNvPr id="4" name="Footer Placeholder 3">
            <a:extLst>
              <a:ext uri="{FF2B5EF4-FFF2-40B4-BE49-F238E27FC236}">
                <a16:creationId xmlns:a16="http://schemas.microsoft.com/office/drawing/2014/main" id="{D7359F01-2F94-45B7-934F-417D3F930E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2D99601-88E4-466A-922A-716DC698C6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1856DE-02AF-4D3A-A7DF-F957F55EF3F7}" type="slidenum">
              <a:rPr lang="en-US" smtClean="0"/>
              <a:t>‹#›</a:t>
            </a:fld>
            <a:endParaRPr lang="en-US" dirty="0"/>
          </a:p>
        </p:txBody>
      </p:sp>
    </p:spTree>
    <p:extLst>
      <p:ext uri="{BB962C8B-B14F-4D97-AF65-F5344CB8AC3E}">
        <p14:creationId xmlns:p14="http://schemas.microsoft.com/office/powerpoint/2010/main" val="810238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59A1B-68CC-4822-B53F-ABB4D5826619}" type="datetimeFigureOut">
              <a:rPr lang="en-US" smtClean="0"/>
              <a:t>5/28/2020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95845-AB23-429F-BB6B-BB634305DF1D}" type="slidenum">
              <a:rPr lang="en-US" smtClean="0"/>
              <a:t>‹#›</a:t>
            </a:fld>
            <a:endParaRPr lang="en-US" dirty="0"/>
          </a:p>
        </p:txBody>
      </p:sp>
    </p:spTree>
    <p:extLst>
      <p:ext uri="{BB962C8B-B14F-4D97-AF65-F5344CB8AC3E}">
        <p14:creationId xmlns:p14="http://schemas.microsoft.com/office/powerpoint/2010/main" val="206750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 am going to talk about Creative Careers</a:t>
            </a:r>
          </a:p>
        </p:txBody>
      </p:sp>
      <p:sp>
        <p:nvSpPr>
          <p:cNvPr id="4" name="Slide Number Placeholder 3"/>
          <p:cNvSpPr>
            <a:spLocks noGrp="1"/>
          </p:cNvSpPr>
          <p:nvPr>
            <p:ph type="sldNum" sz="quarter" idx="5"/>
          </p:nvPr>
        </p:nvSpPr>
        <p:spPr/>
        <p:txBody>
          <a:bodyPr/>
          <a:lstStyle/>
          <a:p>
            <a:fld id="{7C495845-AB23-429F-BB6B-BB634305DF1D}" type="slidenum">
              <a:rPr lang="en-US" smtClean="0"/>
              <a:t>1</a:t>
            </a:fld>
            <a:endParaRPr lang="en-US" dirty="0"/>
          </a:p>
        </p:txBody>
      </p:sp>
    </p:spTree>
    <p:extLst>
      <p:ext uri="{BB962C8B-B14F-4D97-AF65-F5344CB8AC3E}">
        <p14:creationId xmlns:p14="http://schemas.microsoft.com/office/powerpoint/2010/main" val="2171177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that we have looked at a small amount of careers in creative industries, how do you get in?</a:t>
            </a:r>
          </a:p>
        </p:txBody>
      </p:sp>
      <p:sp>
        <p:nvSpPr>
          <p:cNvPr id="4" name="Slide Number Placeholder 3"/>
          <p:cNvSpPr>
            <a:spLocks noGrp="1"/>
          </p:cNvSpPr>
          <p:nvPr>
            <p:ph type="sldNum" sz="quarter" idx="5"/>
          </p:nvPr>
        </p:nvSpPr>
        <p:spPr/>
        <p:txBody>
          <a:bodyPr/>
          <a:lstStyle/>
          <a:p>
            <a:fld id="{7C495845-AB23-429F-BB6B-BB634305DF1D}" type="slidenum">
              <a:rPr lang="en-US" smtClean="0"/>
              <a:t>10</a:t>
            </a:fld>
            <a:endParaRPr lang="en-US" dirty="0"/>
          </a:p>
        </p:txBody>
      </p:sp>
    </p:spTree>
    <p:extLst>
      <p:ext uri="{BB962C8B-B14F-4D97-AF65-F5344CB8AC3E}">
        <p14:creationId xmlns:p14="http://schemas.microsoft.com/office/powerpoint/2010/main" val="302901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It is possible to get into creative careers through various routes.  However, there are some careers where you need to be thinking early on about what courses you want to do.  Some careers require a level 4 or above course in that subject. This can be a HND (Higher national diploma), foundation degree or degree. The entry route in depends on the course.  If you already know you are interested in a creative career you may want to consider studying Art, Music, Drama or Design Technology in your GCSEs.  </a:t>
            </a:r>
          </a:p>
          <a:p>
            <a:r>
              <a:rPr lang="en-GB" dirty="0"/>
              <a:t>Some A-levels and level 3 BTEC Diplomas require you have already studied the subject at GCSE.  This includes Art, Music and Drama.  Always check with individual sixth forms and colleges.</a:t>
            </a:r>
          </a:p>
        </p:txBody>
      </p:sp>
      <p:sp>
        <p:nvSpPr>
          <p:cNvPr id="4" name="Slide Number Placeholder 3"/>
          <p:cNvSpPr>
            <a:spLocks noGrp="1"/>
          </p:cNvSpPr>
          <p:nvPr>
            <p:ph type="sldNum" sz="quarter" idx="10"/>
          </p:nvPr>
        </p:nvSpPr>
        <p:spPr/>
        <p:txBody>
          <a:bodyPr/>
          <a:lstStyle/>
          <a:p>
            <a:pPr marL="0" marR="0" lvl="0" indent="0" algn="r" defTabSz="520700" rtl="0" eaLnBrk="1" fontAlgn="base" latinLnBrk="0" hangingPunct="1">
              <a:lnSpc>
                <a:spcPct val="100000"/>
              </a:lnSpc>
              <a:spcBef>
                <a:spcPct val="0"/>
              </a:spcBef>
              <a:spcAft>
                <a:spcPct val="0"/>
              </a:spcAft>
              <a:buClrTx/>
              <a:buSzTx/>
              <a:buFontTx/>
              <a:buNone/>
              <a:tabLst/>
              <a:defRPr/>
            </a:pPr>
            <a:fld id="{C6AC1626-64A2-419D-BB67-117FB7817F2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5207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0641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just some of the many degree and higher education diploma courses on offer at university.  Look at individual universities for information on what they offer.  UCAS.com is a good place to start a search to see the range of courses and which universities offer them.</a:t>
            </a:r>
          </a:p>
        </p:txBody>
      </p:sp>
      <p:sp>
        <p:nvSpPr>
          <p:cNvPr id="4" name="Slide Number Placeholder 3"/>
          <p:cNvSpPr>
            <a:spLocks noGrp="1"/>
          </p:cNvSpPr>
          <p:nvPr>
            <p:ph type="sldNum" sz="quarter" idx="5"/>
          </p:nvPr>
        </p:nvSpPr>
        <p:spPr/>
        <p:txBody>
          <a:bodyPr/>
          <a:lstStyle/>
          <a:p>
            <a:fld id="{7C495845-AB23-429F-BB6B-BB634305DF1D}" type="slidenum">
              <a:rPr lang="en-US" smtClean="0"/>
              <a:t>12</a:t>
            </a:fld>
            <a:endParaRPr lang="en-US" dirty="0"/>
          </a:p>
        </p:txBody>
      </p:sp>
    </p:spTree>
    <p:extLst>
      <p:ext uri="{BB962C8B-B14F-4D97-AF65-F5344CB8AC3E}">
        <p14:creationId xmlns:p14="http://schemas.microsoft.com/office/powerpoint/2010/main" val="209325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in a classroom you will probably want to work in a group.  However, you can also work individually if you are at home.  Pick a degree subject from the list on the previous slide. Then on a piece of paper draw your idea of a creative student studying that subject.  Think of what they will look like, what they will wear, carry and do in their free time.  Be creative.  It is interesting to know what you think a creative student looks like. People of all backgrounds go into creative careers so use your imagination. </a:t>
            </a:r>
          </a:p>
        </p:txBody>
      </p:sp>
      <p:sp>
        <p:nvSpPr>
          <p:cNvPr id="4" name="Slide Number Placeholder 3"/>
          <p:cNvSpPr>
            <a:spLocks noGrp="1"/>
          </p:cNvSpPr>
          <p:nvPr>
            <p:ph type="sldNum" sz="quarter" idx="5"/>
          </p:nvPr>
        </p:nvSpPr>
        <p:spPr/>
        <p:txBody>
          <a:bodyPr/>
          <a:lstStyle/>
          <a:p>
            <a:fld id="{7C495845-AB23-429F-BB6B-BB634305DF1D}" type="slidenum">
              <a:rPr lang="en-US" smtClean="0"/>
              <a:t>13</a:t>
            </a:fld>
            <a:endParaRPr lang="en-US" dirty="0"/>
          </a:p>
        </p:txBody>
      </p:sp>
    </p:spTree>
    <p:extLst>
      <p:ext uri="{BB962C8B-B14F-4D97-AF65-F5344CB8AC3E}">
        <p14:creationId xmlns:p14="http://schemas.microsoft.com/office/powerpoint/2010/main" val="52760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of the many websites where you can find out more information on creative careers and ways in.</a:t>
            </a:r>
          </a:p>
        </p:txBody>
      </p:sp>
      <p:sp>
        <p:nvSpPr>
          <p:cNvPr id="4" name="Slide Number Placeholder 3"/>
          <p:cNvSpPr>
            <a:spLocks noGrp="1"/>
          </p:cNvSpPr>
          <p:nvPr>
            <p:ph type="sldNum" sz="quarter" idx="5"/>
          </p:nvPr>
        </p:nvSpPr>
        <p:spPr/>
        <p:txBody>
          <a:bodyPr/>
          <a:lstStyle/>
          <a:p>
            <a:fld id="{7C495845-AB23-429F-BB6B-BB634305DF1D}" type="slidenum">
              <a:rPr lang="en-US" smtClean="0"/>
              <a:t>14</a:t>
            </a:fld>
            <a:endParaRPr lang="en-US" dirty="0"/>
          </a:p>
        </p:txBody>
      </p:sp>
    </p:spTree>
    <p:extLst>
      <p:ext uri="{BB962C8B-B14F-4D97-AF65-F5344CB8AC3E}">
        <p14:creationId xmlns:p14="http://schemas.microsoft.com/office/powerpoint/2010/main" val="3554822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Please visit our website for more useful links and resources.  If you have a question you can contact us via our Twitter handle.  Please click on ‘Tell us what you think’ to answer a short survey. The information you give will help us to support students and develop more resources.</a:t>
            </a:r>
          </a:p>
        </p:txBody>
      </p:sp>
      <p:sp>
        <p:nvSpPr>
          <p:cNvPr id="4" name="Slide Number Placeholder 3"/>
          <p:cNvSpPr>
            <a:spLocks noGrp="1"/>
          </p:cNvSpPr>
          <p:nvPr>
            <p:ph type="sldNum" sz="quarter" idx="5"/>
          </p:nvPr>
        </p:nvSpPr>
        <p:spPr/>
        <p:txBody>
          <a:bodyPr/>
          <a:lstStyle/>
          <a:p>
            <a:fld id="{6587CC65-1F46-4EB8-856E-D07FEEDE49BE}" type="slidenum">
              <a:rPr lang="en-GB" smtClean="0"/>
              <a:t>15</a:t>
            </a:fld>
            <a:endParaRPr lang="en-GB"/>
          </a:p>
        </p:txBody>
      </p:sp>
    </p:spTree>
    <p:extLst>
      <p:ext uri="{BB962C8B-B14F-4D97-AF65-F5344CB8AC3E}">
        <p14:creationId xmlns:p14="http://schemas.microsoft.com/office/powerpoint/2010/main" val="294102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will be looking at getting into careers in the creative industry.   Specifically, what skills you need, what we mean when we say creative careers and how to get into creative careers.</a:t>
            </a:r>
          </a:p>
        </p:txBody>
      </p:sp>
      <p:sp>
        <p:nvSpPr>
          <p:cNvPr id="4" name="Slide Number Placeholder 3"/>
          <p:cNvSpPr>
            <a:spLocks noGrp="1"/>
          </p:cNvSpPr>
          <p:nvPr>
            <p:ph type="sldNum" sz="quarter" idx="5"/>
          </p:nvPr>
        </p:nvSpPr>
        <p:spPr/>
        <p:txBody>
          <a:bodyPr/>
          <a:lstStyle/>
          <a:p>
            <a:fld id="{7C495845-AB23-429F-BB6B-BB634305DF1D}" type="slidenum">
              <a:rPr lang="en-US" smtClean="0"/>
              <a:t>2</a:t>
            </a:fld>
            <a:endParaRPr lang="en-US" dirty="0"/>
          </a:p>
        </p:txBody>
      </p:sp>
    </p:spTree>
    <p:extLst>
      <p:ext uri="{BB962C8B-B14F-4D97-AF65-F5344CB8AC3E}">
        <p14:creationId xmlns:p14="http://schemas.microsoft.com/office/powerpoint/2010/main" val="347622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skills do you think you need to get into creative careers? There may be some that you haven’t thought of.</a:t>
            </a:r>
          </a:p>
        </p:txBody>
      </p:sp>
      <p:sp>
        <p:nvSpPr>
          <p:cNvPr id="4" name="Slide Number Placeholder 3"/>
          <p:cNvSpPr>
            <a:spLocks noGrp="1"/>
          </p:cNvSpPr>
          <p:nvPr>
            <p:ph type="sldNum" sz="quarter" idx="5"/>
          </p:nvPr>
        </p:nvSpPr>
        <p:spPr/>
        <p:txBody>
          <a:bodyPr/>
          <a:lstStyle/>
          <a:p>
            <a:fld id="{7C495845-AB23-429F-BB6B-BB634305DF1D}" type="slidenum">
              <a:rPr lang="en-US" smtClean="0"/>
              <a:t>3</a:t>
            </a:fld>
            <a:endParaRPr lang="en-US" dirty="0"/>
          </a:p>
        </p:txBody>
      </p:sp>
    </p:spTree>
    <p:extLst>
      <p:ext uri="{BB962C8B-B14F-4D97-AF65-F5344CB8AC3E}">
        <p14:creationId xmlns:p14="http://schemas.microsoft.com/office/powerpoint/2010/main" val="409588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just a short list of the many skills that people working in creative careers may use. </a:t>
            </a:r>
          </a:p>
          <a:p>
            <a:r>
              <a:rPr lang="en-GB" dirty="0"/>
              <a:t>You all have skills that you use everyday in school, for activities in and outside of school.</a:t>
            </a:r>
          </a:p>
          <a:p>
            <a:r>
              <a:rPr lang="en-GB" dirty="0"/>
              <a:t>Looking at the first skill listed – verbal communication skill is needed to work in groups during lessons, if you are on a team, when presenting information and more.</a:t>
            </a:r>
          </a:p>
          <a:p>
            <a:r>
              <a:rPr lang="en-GB" dirty="0"/>
              <a:t>Digital and I.T. skills are needed for most areas of work.  This includes the creative industry as there are many mediums used for creative work and some computer packages that are necessary or can enhance a piece of work.  Look at this list and see if there are any you are unsure of or need more information.</a:t>
            </a:r>
          </a:p>
        </p:txBody>
      </p:sp>
      <p:sp>
        <p:nvSpPr>
          <p:cNvPr id="4" name="Slide Number Placeholder 3"/>
          <p:cNvSpPr>
            <a:spLocks noGrp="1"/>
          </p:cNvSpPr>
          <p:nvPr>
            <p:ph type="sldNum" sz="quarter" idx="5"/>
          </p:nvPr>
        </p:nvSpPr>
        <p:spPr/>
        <p:txBody>
          <a:bodyPr/>
          <a:lstStyle/>
          <a:p>
            <a:fld id="{7C495845-AB23-429F-BB6B-BB634305DF1D}" type="slidenum">
              <a:rPr lang="en-US" smtClean="0"/>
              <a:t>4</a:t>
            </a:fld>
            <a:endParaRPr lang="en-US" dirty="0"/>
          </a:p>
        </p:txBody>
      </p:sp>
    </p:spTree>
    <p:extLst>
      <p:ext uri="{BB962C8B-B14F-4D97-AF65-F5344CB8AC3E}">
        <p14:creationId xmlns:p14="http://schemas.microsoft.com/office/powerpoint/2010/main" val="2493722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do this activity on your own if working from home or in pairs if you are in a classroom.</a:t>
            </a:r>
          </a:p>
          <a:p>
            <a:r>
              <a:rPr lang="en-GB" dirty="0"/>
              <a:t>Think about your day to day life and what skills you already use.  Don’t worry, we all have skills and there are many we use without realising. Also there will be other skills that you will develop while going through school.  If you do an outside activity you might use team working to play a sport, use problem solving when doing maths or a technology subject.  When you do your homework you have to research information. Think of ways you use these skills and then after 5 minutes we can feedback some answers.</a:t>
            </a:r>
          </a:p>
        </p:txBody>
      </p:sp>
      <p:sp>
        <p:nvSpPr>
          <p:cNvPr id="4" name="Slide Number Placeholder 3"/>
          <p:cNvSpPr>
            <a:spLocks noGrp="1"/>
          </p:cNvSpPr>
          <p:nvPr>
            <p:ph type="sldNum" sz="quarter" idx="5"/>
          </p:nvPr>
        </p:nvSpPr>
        <p:spPr/>
        <p:txBody>
          <a:bodyPr/>
          <a:lstStyle/>
          <a:p>
            <a:fld id="{7C495845-AB23-429F-BB6B-BB634305DF1D}" type="slidenum">
              <a:rPr lang="en-US" smtClean="0"/>
              <a:t>5</a:t>
            </a:fld>
            <a:endParaRPr lang="en-US" dirty="0"/>
          </a:p>
        </p:txBody>
      </p:sp>
    </p:spTree>
    <p:extLst>
      <p:ext uri="{BB962C8B-B14F-4D97-AF65-F5344CB8AC3E}">
        <p14:creationId xmlns:p14="http://schemas.microsoft.com/office/powerpoint/2010/main" val="113747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Creative careers are so varied. When you think of creative careers what springs to mind?</a:t>
            </a:r>
          </a:p>
        </p:txBody>
      </p:sp>
      <p:sp>
        <p:nvSpPr>
          <p:cNvPr id="4" name="Slide Number Placeholder 3"/>
          <p:cNvSpPr>
            <a:spLocks noGrp="1"/>
          </p:cNvSpPr>
          <p:nvPr>
            <p:ph type="sldNum" sz="quarter" idx="5"/>
          </p:nvPr>
        </p:nvSpPr>
        <p:spPr/>
        <p:txBody>
          <a:bodyPr/>
          <a:lstStyle/>
          <a:p>
            <a:fld id="{7C495845-AB23-429F-BB6B-BB634305DF1D}" type="slidenum">
              <a:rPr lang="en-US" smtClean="0"/>
              <a:t>6</a:t>
            </a:fld>
            <a:endParaRPr lang="en-US" dirty="0"/>
          </a:p>
        </p:txBody>
      </p:sp>
    </p:spTree>
    <p:extLst>
      <p:ext uri="{BB962C8B-B14F-4D97-AF65-F5344CB8AC3E}">
        <p14:creationId xmlns:p14="http://schemas.microsoft.com/office/powerpoint/2010/main" val="343574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this link and look at this video to get inspiration of the wide variety of creative careers available. This video is from the University for Creative Arts.  It also showcases some courses you may want to consider in the future. </a:t>
            </a:r>
          </a:p>
        </p:txBody>
      </p:sp>
      <p:sp>
        <p:nvSpPr>
          <p:cNvPr id="4" name="Slide Number Placeholder 3"/>
          <p:cNvSpPr>
            <a:spLocks noGrp="1"/>
          </p:cNvSpPr>
          <p:nvPr>
            <p:ph type="sldNum" sz="quarter" idx="5"/>
          </p:nvPr>
        </p:nvSpPr>
        <p:spPr/>
        <p:txBody>
          <a:bodyPr/>
          <a:lstStyle/>
          <a:p>
            <a:fld id="{7C495845-AB23-429F-BB6B-BB634305DF1D}" type="slidenum">
              <a:rPr lang="en-US" smtClean="0"/>
              <a:t>7</a:t>
            </a:fld>
            <a:endParaRPr lang="en-US" dirty="0"/>
          </a:p>
        </p:txBody>
      </p:sp>
    </p:spTree>
    <p:extLst>
      <p:ext uri="{BB962C8B-B14F-4D97-AF65-F5344CB8AC3E}">
        <p14:creationId xmlns:p14="http://schemas.microsoft.com/office/powerpoint/2010/main" val="382702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fact you might not have known.  This is a growing sector in the UK.  When you think of creative careers which ones come to mind?  The video you just watched gave you some ideas.</a:t>
            </a:r>
          </a:p>
        </p:txBody>
      </p:sp>
      <p:sp>
        <p:nvSpPr>
          <p:cNvPr id="4" name="Slide Number Placeholder 3"/>
          <p:cNvSpPr>
            <a:spLocks noGrp="1"/>
          </p:cNvSpPr>
          <p:nvPr>
            <p:ph type="sldNum" sz="quarter" idx="5"/>
          </p:nvPr>
        </p:nvSpPr>
        <p:spPr/>
        <p:txBody>
          <a:bodyPr/>
          <a:lstStyle/>
          <a:p>
            <a:fld id="{7C495845-AB23-429F-BB6B-BB634305DF1D}" type="slidenum">
              <a:rPr lang="en-US" smtClean="0"/>
              <a:t>8</a:t>
            </a:fld>
            <a:endParaRPr lang="en-US" dirty="0"/>
          </a:p>
        </p:txBody>
      </p:sp>
    </p:spTree>
    <p:extLst>
      <p:ext uri="{BB962C8B-B14F-4D97-AF65-F5344CB8AC3E}">
        <p14:creationId xmlns:p14="http://schemas.microsoft.com/office/powerpoint/2010/main" val="240221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think of Fine Art when they consider creative careers.  You can see that Fine Art covers many different things.  </a:t>
            </a:r>
          </a:p>
          <a:p>
            <a:r>
              <a:rPr lang="en-GB" dirty="0"/>
              <a:t>Designers make up a large proportion of people working in creative industries.  This lists just a few of the possibilities.</a:t>
            </a:r>
          </a:p>
          <a:p>
            <a:r>
              <a:rPr lang="en-GB" dirty="0"/>
              <a:t>Music is an industry where many people work as musicians creating the music as well as behind the scenes making the instruments or producing.</a:t>
            </a:r>
          </a:p>
          <a:p>
            <a:r>
              <a:rPr lang="en-GB" dirty="0"/>
              <a:t>Theatre is another industry where you may initially think of actors and dancers, but there are many people who work behind the scenes.</a:t>
            </a:r>
          </a:p>
          <a:p>
            <a:r>
              <a:rPr lang="en-GB" dirty="0"/>
              <a:t>Technology is a broad area of work.  If you are interested in how things work, IT and engineering in the creative industries may be for you.</a:t>
            </a:r>
          </a:p>
        </p:txBody>
      </p:sp>
      <p:sp>
        <p:nvSpPr>
          <p:cNvPr id="4" name="Slide Number Placeholder 3"/>
          <p:cNvSpPr>
            <a:spLocks noGrp="1"/>
          </p:cNvSpPr>
          <p:nvPr>
            <p:ph type="sldNum" sz="quarter" idx="5"/>
          </p:nvPr>
        </p:nvSpPr>
        <p:spPr/>
        <p:txBody>
          <a:bodyPr/>
          <a:lstStyle/>
          <a:p>
            <a:fld id="{7C495845-AB23-429F-BB6B-BB634305DF1D}" type="slidenum">
              <a:rPr lang="en-US" smtClean="0"/>
              <a:t>9</a:t>
            </a:fld>
            <a:endParaRPr lang="en-US" dirty="0"/>
          </a:p>
        </p:txBody>
      </p:sp>
    </p:spTree>
    <p:extLst>
      <p:ext uri="{BB962C8B-B14F-4D97-AF65-F5344CB8AC3E}">
        <p14:creationId xmlns:p14="http://schemas.microsoft.com/office/powerpoint/2010/main" val="74826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B3A0CD-EA1B-4366-9D69-A8521BBF4A2C}"/>
              </a:ext>
            </a:extLst>
          </p:cNvPr>
          <p:cNvSpPr>
            <a:spLocks noGrp="1"/>
          </p:cNvSpPr>
          <p:nvPr>
            <p:ph type="title"/>
          </p:nvPr>
        </p:nvSpPr>
        <p:spPr>
          <a:xfrm>
            <a:off x="660919" y="4097370"/>
            <a:ext cx="10515600" cy="1325563"/>
          </a:xfrm>
          <a:prstGeom prst="rect">
            <a:avLst/>
          </a:prstGeom>
        </p:spPr>
        <p:txBody>
          <a:bodyPr/>
          <a:lstStyle>
            <a:lvl1pPr>
              <a:defRPr sz="5000" b="1"/>
            </a:lvl1pPr>
          </a:lstStyle>
          <a:p>
            <a:r>
              <a:rPr lang="en-US"/>
              <a:t>Click to edit Master title style</a:t>
            </a:r>
            <a:endParaRPr lang="en-GB"/>
          </a:p>
        </p:txBody>
      </p:sp>
    </p:spTree>
    <p:extLst>
      <p:ext uri="{BB962C8B-B14F-4D97-AF65-F5344CB8AC3E}">
        <p14:creationId xmlns:p14="http://schemas.microsoft.com/office/powerpoint/2010/main" val="171988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CCA8-D9F9-2A43-9090-81E156F52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1054B4-2D04-4748-9383-CF8977B81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738178-A9E0-A24C-9EA6-091930C101DA}"/>
              </a:ext>
            </a:extLst>
          </p:cNvPr>
          <p:cNvSpPr>
            <a:spLocks noGrp="1"/>
          </p:cNvSpPr>
          <p:nvPr>
            <p:ph type="dt" sz="half" idx="10"/>
          </p:nvPr>
        </p:nvSpPr>
        <p:spPr/>
        <p:txBody>
          <a:bodyPr/>
          <a:lstStyle/>
          <a:p>
            <a:fld id="{81D78ADA-C4D3-9A46-A8B1-89F9F44D22EF}" type="datetimeFigureOut">
              <a:rPr lang="en-GB" smtClean="0"/>
              <a:t>28/05/2020</a:t>
            </a:fld>
            <a:endParaRPr lang="en-GB"/>
          </a:p>
        </p:txBody>
      </p:sp>
      <p:sp>
        <p:nvSpPr>
          <p:cNvPr id="5" name="Footer Placeholder 4">
            <a:extLst>
              <a:ext uri="{FF2B5EF4-FFF2-40B4-BE49-F238E27FC236}">
                <a16:creationId xmlns:a16="http://schemas.microsoft.com/office/drawing/2014/main" id="{24DD17BA-E227-874A-87C4-5AE2397C0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24EDD-BED5-9E46-B751-D65C343D2EFD}"/>
              </a:ext>
            </a:extLst>
          </p:cNvPr>
          <p:cNvSpPr>
            <a:spLocks noGrp="1"/>
          </p:cNvSpPr>
          <p:nvPr>
            <p:ph type="sldNum" sz="quarter" idx="12"/>
          </p:nvPr>
        </p:nvSpPr>
        <p:spPr/>
        <p:txBody>
          <a:bodyPr/>
          <a:lstStyle/>
          <a:p>
            <a:fld id="{ABEECA18-AC1B-F64B-8059-4917E07D7433}" type="slidenum">
              <a:rPr lang="en-GB" smtClean="0"/>
              <a:t>‹#›</a:t>
            </a:fld>
            <a:endParaRPr lang="en-GB"/>
          </a:p>
        </p:txBody>
      </p:sp>
    </p:spTree>
    <p:extLst>
      <p:ext uri="{BB962C8B-B14F-4D97-AF65-F5344CB8AC3E}">
        <p14:creationId xmlns:p14="http://schemas.microsoft.com/office/powerpoint/2010/main" val="368882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Title Slid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287444" y="248101"/>
            <a:ext cx="11612734" cy="4162217"/>
          </a:xfrm>
          <a:prstGeom prst="rect">
            <a:avLst/>
          </a:prstGeom>
        </p:spPr>
        <p:txBody>
          <a:bodyPr/>
          <a:lstStyle>
            <a:lvl1pPr marL="0" indent="0">
              <a:buNone/>
              <a:defRPr sz="1586"/>
            </a:lvl1pPr>
          </a:lstStyle>
          <a:p>
            <a:r>
              <a:rPr lang="en-GB" dirty="0"/>
              <a:t>                                                     Click icon below to add image 28.28 x 12.75cm</a:t>
            </a:r>
          </a:p>
        </p:txBody>
      </p:sp>
      <p:sp>
        <p:nvSpPr>
          <p:cNvPr id="6" name="Text Placeholder 2"/>
          <p:cNvSpPr>
            <a:spLocks noGrp="1"/>
          </p:cNvSpPr>
          <p:nvPr>
            <p:ph type="body" sz="quarter" idx="12" hasCustomPrompt="1"/>
          </p:nvPr>
        </p:nvSpPr>
        <p:spPr>
          <a:xfrm>
            <a:off x="385997" y="4534369"/>
            <a:ext cx="11087123" cy="392997"/>
          </a:xfrm>
          <a:prstGeom prst="rect">
            <a:avLst/>
          </a:prstGeom>
        </p:spPr>
        <p:txBody>
          <a:bodyPr/>
          <a:lstStyle>
            <a:lvl1pPr marL="0" indent="0">
              <a:buNone/>
              <a:defRPr sz="1874" baseline="0">
                <a:solidFill>
                  <a:schemeClr val="bg1"/>
                </a:solidFill>
              </a:defRPr>
            </a:lvl1pPr>
            <a:lvl5pPr marL="1503775" indent="0">
              <a:buNone/>
              <a:defRPr/>
            </a:lvl5pPr>
          </a:lstStyle>
          <a:p>
            <a:pPr lvl="0"/>
            <a:r>
              <a:rPr lang="en-US" dirty="0"/>
              <a:t>Enter presentation title here</a:t>
            </a:r>
          </a:p>
        </p:txBody>
      </p:sp>
      <p:sp>
        <p:nvSpPr>
          <p:cNvPr id="7" name="Text Placeholder 4"/>
          <p:cNvSpPr>
            <a:spLocks noGrp="1"/>
          </p:cNvSpPr>
          <p:nvPr>
            <p:ph type="body" sz="quarter" idx="13" hasCustomPrompt="1"/>
          </p:nvPr>
        </p:nvSpPr>
        <p:spPr>
          <a:xfrm>
            <a:off x="385997" y="4962015"/>
            <a:ext cx="11087123" cy="362766"/>
          </a:xfrm>
          <a:prstGeom prst="rect">
            <a:avLst/>
          </a:prstGeom>
        </p:spPr>
        <p:txBody>
          <a:bodyPr/>
          <a:lstStyle>
            <a:lvl1pPr marL="0" indent="0">
              <a:buNone/>
              <a:defRPr sz="1874" baseline="0">
                <a:solidFill>
                  <a:schemeClr val="bg1"/>
                </a:solidFill>
              </a:defRPr>
            </a:lvl1pPr>
            <a:lvl2pPr marL="375372" indent="0">
              <a:buNone/>
              <a:defRPr/>
            </a:lvl2pPr>
            <a:lvl5pPr marL="1503775" indent="0">
              <a:buNone/>
              <a:defRPr/>
            </a:lvl5pPr>
          </a:lstStyle>
          <a:p>
            <a:pPr lvl="0"/>
            <a:r>
              <a:rPr lang="en-US" dirty="0"/>
              <a:t>Enter subtitle here</a:t>
            </a:r>
          </a:p>
        </p:txBody>
      </p:sp>
      <p:sp>
        <p:nvSpPr>
          <p:cNvPr id="8" name="Text Placeholder 11"/>
          <p:cNvSpPr>
            <a:spLocks noGrp="1"/>
          </p:cNvSpPr>
          <p:nvPr>
            <p:ph type="body" sz="quarter" idx="11" hasCustomPrompt="1"/>
          </p:nvPr>
        </p:nvSpPr>
        <p:spPr>
          <a:xfrm>
            <a:off x="385998" y="5359553"/>
            <a:ext cx="5741992" cy="260557"/>
          </a:xfrm>
          <a:prstGeom prst="rect">
            <a:avLst/>
          </a:prstGeom>
        </p:spPr>
        <p:txBody>
          <a:bodyPr/>
          <a:lstStyle>
            <a:lvl1pPr marL="0" indent="0">
              <a:buNone/>
              <a:defRPr sz="1009" baseline="0">
                <a:solidFill>
                  <a:schemeClr val="bg1"/>
                </a:solidFill>
                <a:latin typeface="Calibri" panose="020F0502020204030204" pitchFamily="34" charset="0"/>
              </a:defRPr>
            </a:lvl1pPr>
            <a:lvl5pPr marL="1503775" indent="0">
              <a:buNone/>
              <a:defRPr/>
            </a:lvl5pPr>
          </a:lstStyle>
          <a:p>
            <a:pPr lvl="0"/>
            <a:r>
              <a:rPr lang="en-US" dirty="0"/>
              <a:t>www.herts.ac.uk</a:t>
            </a:r>
          </a:p>
        </p:txBody>
      </p:sp>
    </p:spTree>
    <p:extLst>
      <p:ext uri="{BB962C8B-B14F-4D97-AF65-F5344CB8AC3E}">
        <p14:creationId xmlns:p14="http://schemas.microsoft.com/office/powerpoint/2010/main" val="835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8619" y="817123"/>
            <a:ext cx="11170490" cy="391557"/>
          </a:xfrm>
          <a:prstGeom prst="rect">
            <a:avLst/>
          </a:prstGeom>
        </p:spPr>
        <p:txBody>
          <a:bodyPr/>
          <a:lstStyle>
            <a:lvl1pPr marL="0" indent="0">
              <a:buNone/>
              <a:defRPr sz="2267" baseline="0">
                <a:solidFill>
                  <a:schemeClr val="bg1"/>
                </a:solidFill>
                <a:latin typeface="Arial MT Lt"/>
              </a:defRPr>
            </a:lvl1pPr>
          </a:lstStyle>
          <a:p>
            <a:pPr lvl="0"/>
            <a:r>
              <a:rPr lang="en-US" dirty="0"/>
              <a:t>Single column slide – Slide title in Arial</a:t>
            </a:r>
            <a:endParaRPr lang="en-GB" dirty="0"/>
          </a:p>
        </p:txBody>
      </p:sp>
      <p:sp>
        <p:nvSpPr>
          <p:cNvPr id="11" name="Text Placeholder 13"/>
          <p:cNvSpPr>
            <a:spLocks noGrp="1"/>
          </p:cNvSpPr>
          <p:nvPr>
            <p:ph type="body" sz="quarter" idx="13" hasCustomPrompt="1"/>
          </p:nvPr>
        </p:nvSpPr>
        <p:spPr>
          <a:xfrm>
            <a:off x="324934" y="2183578"/>
            <a:ext cx="11520583" cy="3726705"/>
          </a:xfrm>
          <a:prstGeom prst="rect">
            <a:avLst/>
          </a:prstGeom>
        </p:spPr>
        <p:txBody>
          <a:bodyPr/>
          <a:lstStyle>
            <a:lvl1pPr marL="207294" marR="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vl2pPr marL="829178" indent="-414589">
              <a:buFont typeface="Arial" panose="020B0604020202020204" pitchFamily="34" charset="0"/>
              <a:buChar char="•"/>
              <a:defRPr sz="1632"/>
            </a:lvl2pPr>
          </a:lstStyle>
          <a:p>
            <a:pPr lvl="0"/>
            <a:r>
              <a:rPr lang="en-US" dirty="0"/>
              <a:t>Text ranged left, one paragraph space between lines of text in black</a:t>
            </a:r>
          </a:p>
          <a:p>
            <a:pPr lvl="1"/>
            <a:r>
              <a:rPr lang="en-US" dirty="0"/>
              <a:t>Sub-bullet</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p:txBody>
      </p:sp>
      <p:sp>
        <p:nvSpPr>
          <p:cNvPr id="10" name="Text Placeholder 10"/>
          <p:cNvSpPr>
            <a:spLocks noGrp="1"/>
          </p:cNvSpPr>
          <p:nvPr>
            <p:ph type="body" sz="quarter" idx="11" hasCustomPrompt="1"/>
          </p:nvPr>
        </p:nvSpPr>
        <p:spPr>
          <a:xfrm>
            <a:off x="428619" y="1205342"/>
            <a:ext cx="11170490" cy="391557"/>
          </a:xfrm>
          <a:prstGeom prst="rect">
            <a:avLst/>
          </a:prstGeom>
        </p:spPr>
        <p:txBody>
          <a:bodyPr/>
          <a:lstStyle>
            <a:lvl1pPr marL="0" indent="0">
              <a:buNone/>
              <a:defRPr sz="2267" baseline="0">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200598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0" name="Content Placeholder 2"/>
          <p:cNvSpPr>
            <a:spLocks noGrp="1"/>
          </p:cNvSpPr>
          <p:nvPr>
            <p:ph idx="10"/>
          </p:nvPr>
        </p:nvSpPr>
        <p:spPr>
          <a:xfrm>
            <a:off x="6342408" y="2183939"/>
            <a:ext cx="5473995" cy="3724776"/>
          </a:xfrm>
          <a:prstGeom prst="rect">
            <a:avLst/>
          </a:prstGeom>
        </p:spPr>
        <p:txBody>
          <a:bodyPr/>
          <a:lstStyle>
            <a:lvl1pPr marL="0" indent="0">
              <a:buNone/>
              <a:defRPr/>
            </a:lvl1pPr>
          </a:lstStyle>
          <a:p>
            <a:pPr eaLnBrk="1" hangingPunct="1"/>
            <a:endParaRPr lang="en-US" altLang="en-US" sz="1632" dirty="0">
              <a:latin typeface="Arial MT Lt" charset="0"/>
            </a:endParaRPr>
          </a:p>
        </p:txBody>
      </p:sp>
      <p:sp>
        <p:nvSpPr>
          <p:cNvPr id="11" name="Text Placeholder 8"/>
          <p:cNvSpPr>
            <a:spLocks noGrp="1"/>
          </p:cNvSpPr>
          <p:nvPr>
            <p:ph type="body" sz="quarter" idx="11" hasCustomPrompt="1"/>
          </p:nvPr>
        </p:nvSpPr>
        <p:spPr>
          <a:xfrm>
            <a:off x="428619" y="817123"/>
            <a:ext cx="11252626" cy="391557"/>
          </a:xfrm>
          <a:prstGeom prst="rect">
            <a:avLst/>
          </a:prstGeom>
        </p:spPr>
        <p:txBody>
          <a:bodyPr/>
          <a:lstStyle>
            <a:lvl1pPr marL="0" indent="0">
              <a:buNone/>
              <a:defRPr sz="2267" baseline="0">
                <a:solidFill>
                  <a:schemeClr val="bg1"/>
                </a:solidFill>
                <a:latin typeface="Arial MT Lt"/>
              </a:defRPr>
            </a:lvl1pPr>
          </a:lstStyle>
          <a:p>
            <a:pPr lvl="0"/>
            <a:r>
              <a:rPr lang="en-US" dirty="0"/>
              <a:t>Text and image slide – Slide title in Arial</a:t>
            </a:r>
            <a:endParaRPr lang="en-GB" dirty="0"/>
          </a:p>
        </p:txBody>
      </p:sp>
      <p:sp>
        <p:nvSpPr>
          <p:cNvPr id="14" name="Text Placeholder 13"/>
          <p:cNvSpPr>
            <a:spLocks noGrp="1"/>
          </p:cNvSpPr>
          <p:nvPr>
            <p:ph type="body" sz="quarter" idx="13" hasCustomPrompt="1"/>
          </p:nvPr>
        </p:nvSpPr>
        <p:spPr>
          <a:xfrm>
            <a:off x="287444" y="2185232"/>
            <a:ext cx="5473995" cy="3725051"/>
          </a:xfrm>
          <a:prstGeom prst="rect">
            <a:avLst/>
          </a:prstGeom>
        </p:spPr>
        <p:txBody>
          <a:bodyPr/>
          <a:lstStyle>
            <a:lvl1pPr marL="259118" marR="0" indent="-259118"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stStyle>
          <a:p>
            <a:pPr lvl="0"/>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p:txBody>
      </p:sp>
      <p:sp>
        <p:nvSpPr>
          <p:cNvPr id="12" name="Text Placeholder 10"/>
          <p:cNvSpPr>
            <a:spLocks noGrp="1"/>
          </p:cNvSpPr>
          <p:nvPr>
            <p:ph type="body" sz="quarter" idx="12" hasCustomPrompt="1"/>
          </p:nvPr>
        </p:nvSpPr>
        <p:spPr>
          <a:xfrm>
            <a:off x="428619" y="1205342"/>
            <a:ext cx="11252626" cy="391557"/>
          </a:xfrm>
          <a:prstGeom prst="rect">
            <a:avLst/>
          </a:prstGeom>
        </p:spPr>
        <p:txBody>
          <a:bodyPr/>
          <a:lstStyle>
            <a:lvl1pPr marL="0" indent="0">
              <a:buNone/>
              <a:defRPr sz="2267" baseline="0">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346717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9C4ADA-FDBB-4660-A068-990C45311629}"/>
              </a:ext>
            </a:extLst>
          </p:cNvPr>
          <p:cNvSpPr>
            <a:spLocks noGrp="1"/>
          </p:cNvSpPr>
          <p:nvPr>
            <p:ph type="title"/>
          </p:nvPr>
        </p:nvSpPr>
        <p:spPr>
          <a:xfrm>
            <a:off x="838200" y="365125"/>
            <a:ext cx="10515600" cy="1325563"/>
          </a:xfrm>
          <a:prstGeom prst="rect">
            <a:avLst/>
          </a:prstGeom>
        </p:spPr>
        <p:txBody>
          <a:bodyPr/>
          <a:lstStyle>
            <a:lvl1pPr>
              <a:defRPr sz="5000" b="1"/>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B4010133-EE09-4484-83F8-599A6C332357}"/>
              </a:ext>
            </a:extLst>
          </p:cNvPr>
          <p:cNvSpPr>
            <a:spLocks noGrp="1"/>
          </p:cNvSpPr>
          <p:nvPr>
            <p:ph type="body" sz="quarter" idx="10"/>
          </p:nvPr>
        </p:nvSpPr>
        <p:spPr>
          <a:xfrm>
            <a:off x="838200" y="1857375"/>
            <a:ext cx="10515600" cy="4002088"/>
          </a:xfrm>
          <a:prstGeom prst="rect">
            <a:avLst/>
          </a:prstGeom>
        </p:spPr>
        <p:txBody>
          <a:bodyPr/>
          <a:lstStyle>
            <a:lvl1pPr>
              <a:defRPr sz="2400" b="1">
                <a:solidFill>
                  <a:srgbClr val="8A5873"/>
                </a:solidFill>
              </a:defRPr>
            </a:lvl1pPr>
            <a:lvl2pPr>
              <a:defRPr sz="2400" b="1">
                <a:solidFill>
                  <a:srgbClr val="8A5873"/>
                </a:solidFill>
              </a:defRPr>
            </a:lvl2pPr>
            <a:lvl3pPr>
              <a:defRPr sz="2400" b="1">
                <a:solidFill>
                  <a:srgbClr val="8A5873"/>
                </a:solidFill>
              </a:defRPr>
            </a:lvl3pPr>
            <a:lvl4pPr>
              <a:defRPr sz="2400" b="1">
                <a:solidFill>
                  <a:srgbClr val="8A5873"/>
                </a:solidFill>
              </a:defRPr>
            </a:lvl4pPr>
            <a:lvl5pPr>
              <a:defRPr sz="2400" b="1">
                <a:solidFill>
                  <a:srgbClr val="8A587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129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CCA8-D9F9-2A43-9090-81E156F52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1054B4-2D04-4748-9383-CF8977B81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738178-A9E0-A24C-9EA6-091930C101DA}"/>
              </a:ext>
            </a:extLst>
          </p:cNvPr>
          <p:cNvSpPr>
            <a:spLocks noGrp="1"/>
          </p:cNvSpPr>
          <p:nvPr>
            <p:ph type="dt" sz="half" idx="10"/>
          </p:nvPr>
        </p:nvSpPr>
        <p:spPr/>
        <p:txBody>
          <a:bodyPr/>
          <a:lstStyle/>
          <a:p>
            <a:fld id="{81D78ADA-C4D3-9A46-A8B1-89F9F44D22EF}" type="datetimeFigureOut">
              <a:rPr lang="en-GB" smtClean="0"/>
              <a:t>28/05/2020</a:t>
            </a:fld>
            <a:endParaRPr lang="en-GB"/>
          </a:p>
        </p:txBody>
      </p:sp>
      <p:sp>
        <p:nvSpPr>
          <p:cNvPr id="5" name="Footer Placeholder 4">
            <a:extLst>
              <a:ext uri="{FF2B5EF4-FFF2-40B4-BE49-F238E27FC236}">
                <a16:creationId xmlns:a16="http://schemas.microsoft.com/office/drawing/2014/main" id="{24DD17BA-E227-874A-87C4-5AE2397C0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24EDD-BED5-9E46-B751-D65C343D2EFD}"/>
              </a:ext>
            </a:extLst>
          </p:cNvPr>
          <p:cNvSpPr>
            <a:spLocks noGrp="1"/>
          </p:cNvSpPr>
          <p:nvPr>
            <p:ph type="sldNum" sz="quarter" idx="12"/>
          </p:nvPr>
        </p:nvSpPr>
        <p:spPr/>
        <p:txBody>
          <a:bodyPr/>
          <a:lstStyle/>
          <a:p>
            <a:fld id="{ABEECA18-AC1B-F64B-8059-4917E07D7433}" type="slidenum">
              <a:rPr lang="en-GB" smtClean="0"/>
              <a:t>‹#›</a:t>
            </a:fld>
            <a:endParaRPr lang="en-GB"/>
          </a:p>
        </p:txBody>
      </p:sp>
    </p:spTree>
    <p:extLst>
      <p:ext uri="{BB962C8B-B14F-4D97-AF65-F5344CB8AC3E}">
        <p14:creationId xmlns:p14="http://schemas.microsoft.com/office/powerpoint/2010/main" val="88438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8A5873"/>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26F3361-9F1F-40D9-BA07-D9F16844BA27}"/>
              </a:ext>
            </a:extLst>
          </p:cNvPr>
          <p:cNvSpPr>
            <a:spLocks noGrp="1"/>
          </p:cNvSpPr>
          <p:nvPr>
            <p:ph type="body" sz="quarter" idx="10"/>
          </p:nvPr>
        </p:nvSpPr>
        <p:spPr>
          <a:xfrm>
            <a:off x="784225" y="1790700"/>
            <a:ext cx="10636250" cy="4124908"/>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F1874924-807A-4A0E-8E01-08BF20E8FECC}"/>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7022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5873"/>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26F3361-9F1F-40D9-BA07-D9F16844BA27}"/>
              </a:ext>
            </a:extLst>
          </p:cNvPr>
          <p:cNvSpPr>
            <a:spLocks noGrp="1"/>
          </p:cNvSpPr>
          <p:nvPr>
            <p:ph type="body" sz="quarter" idx="10"/>
          </p:nvPr>
        </p:nvSpPr>
        <p:spPr>
          <a:xfrm>
            <a:off x="784225" y="1790700"/>
            <a:ext cx="10636250" cy="4124908"/>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F1874924-807A-4A0E-8E01-08BF20E8FECC}"/>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9537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5873"/>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6471FA7-3818-41E3-B76E-BB9FF839682D}"/>
              </a:ext>
            </a:extLst>
          </p:cNvPr>
          <p:cNvSpPr>
            <a:spLocks noGrp="1"/>
          </p:cNvSpPr>
          <p:nvPr>
            <p:ph type="body" sz="quarter" idx="10"/>
          </p:nvPr>
        </p:nvSpPr>
        <p:spPr>
          <a:xfrm>
            <a:off x="784225" y="1790700"/>
            <a:ext cx="10636250" cy="2398713"/>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1">
            <a:extLst>
              <a:ext uri="{FF2B5EF4-FFF2-40B4-BE49-F238E27FC236}">
                <a16:creationId xmlns:a16="http://schemas.microsoft.com/office/drawing/2014/main" id="{513A2BAB-820F-4BD6-89A5-5CD699043830}"/>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8538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9C4ADA-FDBB-4660-A068-990C45311629}"/>
              </a:ext>
            </a:extLst>
          </p:cNvPr>
          <p:cNvSpPr>
            <a:spLocks noGrp="1"/>
          </p:cNvSpPr>
          <p:nvPr>
            <p:ph type="title"/>
          </p:nvPr>
        </p:nvSpPr>
        <p:spPr>
          <a:xfrm>
            <a:off x="838200" y="365125"/>
            <a:ext cx="10515600" cy="1325563"/>
          </a:xfrm>
          <a:prstGeom prst="rect">
            <a:avLst/>
          </a:prstGeom>
        </p:spPr>
        <p:txBody>
          <a:bodyPr/>
          <a:lstStyle>
            <a:lvl1pPr>
              <a:defRPr sz="5000" b="1"/>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B4010133-EE09-4484-83F8-599A6C332357}"/>
              </a:ext>
            </a:extLst>
          </p:cNvPr>
          <p:cNvSpPr>
            <a:spLocks noGrp="1"/>
          </p:cNvSpPr>
          <p:nvPr>
            <p:ph type="body" sz="quarter" idx="10"/>
          </p:nvPr>
        </p:nvSpPr>
        <p:spPr>
          <a:xfrm>
            <a:off x="838200" y="1857375"/>
            <a:ext cx="10515600" cy="4002088"/>
          </a:xfrm>
          <a:prstGeom prst="rect">
            <a:avLst/>
          </a:prstGeom>
        </p:spPr>
        <p:txBody>
          <a:bodyPr/>
          <a:lstStyle>
            <a:lvl1pPr>
              <a:defRPr sz="2400" b="1">
                <a:solidFill>
                  <a:srgbClr val="8A5873"/>
                </a:solidFill>
              </a:defRPr>
            </a:lvl1pPr>
            <a:lvl2pPr>
              <a:defRPr sz="2400" b="1">
                <a:solidFill>
                  <a:srgbClr val="8A5873"/>
                </a:solidFill>
              </a:defRPr>
            </a:lvl2pPr>
            <a:lvl3pPr>
              <a:defRPr sz="2400" b="1">
                <a:solidFill>
                  <a:srgbClr val="8A5873"/>
                </a:solidFill>
              </a:defRPr>
            </a:lvl3pPr>
            <a:lvl4pPr>
              <a:defRPr sz="2400" b="1">
                <a:solidFill>
                  <a:srgbClr val="8A5873"/>
                </a:solidFill>
              </a:defRPr>
            </a:lvl4pPr>
            <a:lvl5pPr>
              <a:defRPr sz="2400" b="1">
                <a:solidFill>
                  <a:srgbClr val="8A587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151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49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9649C6-EC0C-4833-89A0-8A43444F39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05" y="953609"/>
            <a:ext cx="3073230" cy="2604238"/>
          </a:xfrm>
          <a:prstGeom prst="rect">
            <a:avLst/>
          </a:prstGeom>
        </p:spPr>
      </p:pic>
      <p:pic>
        <p:nvPicPr>
          <p:cNvPr id="14" name="Picture 13">
            <a:extLst>
              <a:ext uri="{FF2B5EF4-FFF2-40B4-BE49-F238E27FC236}">
                <a16:creationId xmlns:a16="http://schemas.microsoft.com/office/drawing/2014/main" id="{E495AD1C-2332-4996-9711-6EDAAB7713C2}"/>
              </a:ext>
            </a:extLst>
          </p:cNvPr>
          <p:cNvPicPr>
            <a:picLocks noChangeAspect="1"/>
          </p:cNvPicPr>
          <p:nvPr userDrawn="1"/>
        </p:nvPicPr>
        <p:blipFill>
          <a:blip r:embed="rId4"/>
          <a:stretch>
            <a:fillRect/>
          </a:stretch>
        </p:blipFill>
        <p:spPr>
          <a:xfrm>
            <a:off x="4676900" y="948490"/>
            <a:ext cx="6816179" cy="4901266"/>
          </a:xfrm>
          <a:prstGeom prst="rect">
            <a:avLst/>
          </a:prstGeom>
        </p:spPr>
      </p:pic>
      <p:pic>
        <p:nvPicPr>
          <p:cNvPr id="2" name="Picture 1">
            <a:extLst>
              <a:ext uri="{FF2B5EF4-FFF2-40B4-BE49-F238E27FC236}">
                <a16:creationId xmlns:a16="http://schemas.microsoft.com/office/drawing/2014/main" id="{FB1239FB-C71E-4FF0-9EA6-1A4A43AEFCB4}"/>
              </a:ext>
            </a:extLst>
          </p:cNvPr>
          <p:cNvPicPr>
            <a:picLocks noChangeAspect="1"/>
          </p:cNvPicPr>
          <p:nvPr userDrawn="1"/>
        </p:nvPicPr>
        <p:blipFill>
          <a:blip r:embed="rId5"/>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2761612538"/>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A8A67-955A-44F8-B433-5592ACA453AF}"/>
              </a:ext>
            </a:extLst>
          </p:cNvPr>
          <p:cNvPicPr>
            <a:picLocks noChangeAspect="1"/>
          </p:cNvPicPr>
          <p:nvPr userDrawn="1"/>
        </p:nvPicPr>
        <p:blipFill>
          <a:blip r:embed="rId6"/>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2591125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3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A587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758B0-1A83-4467-AF53-6901573133EB}"/>
              </a:ext>
            </a:extLst>
          </p:cNvPr>
          <p:cNvPicPr>
            <a:picLocks noChangeAspect="1"/>
          </p:cNvPicPr>
          <p:nvPr userDrawn="1"/>
        </p:nvPicPr>
        <p:blipFill>
          <a:blip r:embed="rId3"/>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3321858974"/>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8A5873"/>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A35C66BD-DF0B-467C-B18A-A19D8E0EF143}"/>
              </a:ext>
            </a:extLst>
          </p:cNvPr>
          <p:cNvSpPr txBox="1">
            <a:spLocks/>
          </p:cNvSpPr>
          <p:nvPr userDrawn="1"/>
        </p:nvSpPr>
        <p:spPr>
          <a:xfrm>
            <a:off x="6257970" y="4348738"/>
            <a:ext cx="4058124" cy="838404"/>
          </a:xfrm>
          <a:prstGeom prst="rect">
            <a:avLst/>
          </a:prstGeom>
        </p:spPr>
        <p:txBody>
          <a:bodyPr/>
          <a:lstStyle>
            <a:lvl1pPr marL="390525" indent="-390525"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Arial MT Lt"/>
                <a:ea typeface="MS PGothic" panose="020B0600070205080204" pitchFamily="34" charset="-128"/>
                <a:cs typeface="Arial MT Lt"/>
              </a:defRPr>
            </a:lvl1pPr>
            <a:lvl2pPr marL="846138" indent="-325438"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Arial MT Lt"/>
                <a:cs typeface="Arial MT Lt"/>
              </a:defRPr>
            </a:lvl2pPr>
            <a:lvl3pPr marL="1303338" indent="-260350" algn="l" defTabSz="520700" rtl="0" eaLnBrk="1" fontAlgn="base" hangingPunct="1">
              <a:spcBef>
                <a:spcPct val="20000"/>
              </a:spcBef>
              <a:spcAft>
                <a:spcPct val="0"/>
              </a:spcAft>
              <a:buFont typeface="Arial" panose="020B0604020202020204" pitchFamily="34" charset="0"/>
              <a:buChar char="•"/>
              <a:defRPr sz="2700" kern="1200">
                <a:solidFill>
                  <a:schemeClr val="tx1"/>
                </a:solidFill>
                <a:latin typeface="+mn-lt"/>
                <a:ea typeface="Arial MT Lt"/>
                <a:cs typeface="Arial MT Lt"/>
              </a:defRPr>
            </a:lvl3pPr>
            <a:lvl4pPr marL="1824038"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4pPr>
            <a:lvl5pPr marL="2346325"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buFont typeface="Arial" panose="020B0604020202020204" pitchFamily="34" charset="0"/>
              <a:buNone/>
            </a:pPr>
            <a:r>
              <a:rPr lang="en-GB" sz="3200" b="1" dirty="0">
                <a:solidFill>
                  <a:srgbClr val="FFFFFF"/>
                </a:solidFill>
              </a:rPr>
              <a:t>@</a:t>
            </a:r>
            <a:r>
              <a:rPr lang="en-GB" sz="3200" b="1" dirty="0" err="1">
                <a:solidFill>
                  <a:srgbClr val="FFFFFF"/>
                </a:solidFill>
              </a:rPr>
              <a:t>AspireHigherNet</a:t>
            </a:r>
            <a:endParaRPr lang="en-GB" sz="3200" b="1" dirty="0">
              <a:solidFill>
                <a:srgbClr val="FFFFFF"/>
              </a:solidFill>
            </a:endParaRPr>
          </a:p>
        </p:txBody>
      </p:sp>
      <p:pic>
        <p:nvPicPr>
          <p:cNvPr id="14" name="Picture 13">
            <a:extLst>
              <a:ext uri="{FF2B5EF4-FFF2-40B4-BE49-F238E27FC236}">
                <a16:creationId xmlns:a16="http://schemas.microsoft.com/office/drawing/2014/main" id="{8B4E578E-234A-4E9C-B30D-FAB9A1425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2466" y="3614854"/>
            <a:ext cx="1886988" cy="1886988"/>
          </a:xfrm>
          <a:prstGeom prst="rect">
            <a:avLst/>
          </a:prstGeom>
        </p:spPr>
      </p:pic>
      <p:pic>
        <p:nvPicPr>
          <p:cNvPr id="5" name="Picture 4">
            <a:extLst>
              <a:ext uri="{FF2B5EF4-FFF2-40B4-BE49-F238E27FC236}">
                <a16:creationId xmlns:a16="http://schemas.microsoft.com/office/drawing/2014/main" id="{6460592C-23F3-40D1-A5D6-462863BB8026}"/>
              </a:ext>
            </a:extLst>
          </p:cNvPr>
          <p:cNvPicPr>
            <a:picLocks noChangeAspect="1"/>
          </p:cNvPicPr>
          <p:nvPr userDrawn="1"/>
        </p:nvPicPr>
        <p:blipFill>
          <a:blip r:embed="rId4"/>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3029964486"/>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37FCF-33B7-4AD6-BC5A-7732D7425B20}"/>
              </a:ext>
            </a:extLst>
          </p:cNvPr>
          <p:cNvPicPr>
            <a:picLocks noChangeAspect="1"/>
          </p:cNvPicPr>
          <p:nvPr userDrawn="1"/>
        </p:nvPicPr>
        <p:blipFill>
          <a:blip r:embed="rId8"/>
          <a:stretch>
            <a:fillRect/>
          </a:stretch>
        </p:blipFill>
        <p:spPr>
          <a:xfrm>
            <a:off x="7804998" y="6059050"/>
            <a:ext cx="1372252" cy="502342"/>
          </a:xfrm>
          <a:prstGeom prst="rect">
            <a:avLst/>
          </a:prstGeom>
        </p:spPr>
      </p:pic>
      <p:pic>
        <p:nvPicPr>
          <p:cNvPr id="6" name="Picture 5">
            <a:extLst>
              <a:ext uri="{FF2B5EF4-FFF2-40B4-BE49-F238E27FC236}">
                <a16:creationId xmlns:a16="http://schemas.microsoft.com/office/drawing/2014/main" id="{121AF944-5555-4990-BF2A-15083B773F47}"/>
              </a:ext>
            </a:extLst>
          </p:cNvPr>
          <p:cNvPicPr>
            <a:picLocks noChangeAspect="1"/>
          </p:cNvPicPr>
          <p:nvPr userDrawn="1"/>
        </p:nvPicPr>
        <p:blipFill>
          <a:blip r:embed="rId9"/>
          <a:stretch>
            <a:fillRect/>
          </a:stretch>
        </p:blipFill>
        <p:spPr>
          <a:xfrm>
            <a:off x="9443258" y="6059050"/>
            <a:ext cx="2299538" cy="504613"/>
          </a:xfrm>
          <a:prstGeom prst="rect">
            <a:avLst/>
          </a:prstGeom>
        </p:spPr>
      </p:pic>
    </p:spTree>
    <p:extLst>
      <p:ext uri="{BB962C8B-B14F-4D97-AF65-F5344CB8AC3E}">
        <p14:creationId xmlns:p14="http://schemas.microsoft.com/office/powerpoint/2010/main" val="168899666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ccskills.org.uk/careers" TargetMode="External"/><Relationship Id="rId3" Type="http://schemas.openxmlformats.org/officeDocument/2006/relationships/slideLayout" Target="../slideLayouts/slideLayout6.xml"/><Relationship Id="rId7" Type="http://schemas.openxmlformats.org/officeDocument/2006/relationships/hyperlink" Target="https://www.prospects.ac.uk/jobs-and-work-experience/job-sectors/creative-arts-and-design/creative-jobs" TargetMode="External"/><Relationship Id="rId12"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thecreativeindustries.co.uk/creative-industries" TargetMode="External"/><Relationship Id="rId11" Type="http://schemas.openxmlformats.org/officeDocument/2006/relationships/hyperlink" Target="https://www.ucas.com/" TargetMode="External"/><Relationship Id="rId5" Type="http://schemas.openxmlformats.org/officeDocument/2006/relationships/hyperlink" Target="https://www.studentartguide.com/articles/art-careers-list" TargetMode="External"/><Relationship Id="rId10" Type="http://schemas.openxmlformats.org/officeDocument/2006/relationships/hyperlink" Target="https://www.businessoffashion.com/careers/jobs/search/function/creative" TargetMode="External"/><Relationship Id="rId4" Type="http://schemas.openxmlformats.org/officeDocument/2006/relationships/notesSlide" Target="../notesSlides/notesSlide14.xml"/><Relationship Id="rId9" Type="http://schemas.openxmlformats.org/officeDocument/2006/relationships/hyperlink" Target="https://www.uca.ac.uk/creative-career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aspire-higher.co.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forms.office.com/Pages/ResponsePage.aspx?id=3NszMWQ82kumanUURaGSdTYVsa3l5sxGvzZiMcMDZRFUQko3RlRQQjVQVVlZRzhENEQ5U1YwOExMQi4u" TargetMode="External"/><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slideLayout" Target="../slideLayouts/slideLayout2.xm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hyperlink" Target="https://youtu.be/Wipx5GrVCuI"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9.xml"/><Relationship Id="rId9" Type="http://schemas.openxmlformats.org/officeDocument/2006/relationships/image" Target="../media/image15.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DAB3-C95F-4F20-B38B-A4798143F2AF}"/>
              </a:ext>
            </a:extLst>
          </p:cNvPr>
          <p:cNvSpPr>
            <a:spLocks noGrp="1"/>
          </p:cNvSpPr>
          <p:nvPr>
            <p:ph type="title"/>
          </p:nvPr>
        </p:nvSpPr>
        <p:spPr/>
        <p:txBody>
          <a:bodyPr/>
          <a:lstStyle/>
          <a:p>
            <a:r>
              <a:rPr lang="en-GB" dirty="0"/>
              <a:t>Creative Careers</a:t>
            </a:r>
          </a:p>
        </p:txBody>
      </p:sp>
      <p:pic>
        <p:nvPicPr>
          <p:cNvPr id="3" name="creative careers">
            <a:hlinkClick r:id="" action="ppaction://media"/>
            <a:extLst>
              <a:ext uri="{FF2B5EF4-FFF2-40B4-BE49-F238E27FC236}">
                <a16:creationId xmlns:a16="http://schemas.microsoft.com/office/drawing/2014/main" id="{9589D234-414A-4AC0-B1D3-04C6DBF65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1302" y="183418"/>
            <a:ext cx="487363" cy="487363"/>
          </a:xfrm>
          <a:prstGeom prst="rect">
            <a:avLst/>
          </a:prstGeom>
        </p:spPr>
      </p:pic>
    </p:spTree>
    <p:extLst>
      <p:ext uri="{BB962C8B-B14F-4D97-AF65-F5344CB8AC3E}">
        <p14:creationId xmlns:p14="http://schemas.microsoft.com/office/powerpoint/2010/main" val="2266487152"/>
      </p:ext>
    </p:extLst>
  </p:cSld>
  <p:clrMapOvr>
    <a:masterClrMapping/>
  </p:clrMapOvr>
  <mc:AlternateContent xmlns:mc="http://schemas.openxmlformats.org/markup-compatibility/2006" xmlns:p14="http://schemas.microsoft.com/office/powerpoint/2010/main">
    <mc:Choice Requires="p14">
      <p:transition spd="slow" p14:dur="2000" advTm="7014"/>
    </mc:Choice>
    <mc:Fallback xmlns="">
      <p:transition spd="slow" advTm="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topEvt time="524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1115209" y="1490008"/>
            <a:ext cx="996158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get into creative careers?</a:t>
            </a: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How to get">
            <a:hlinkClick r:id="" action="ppaction://media"/>
            <a:extLst>
              <a:ext uri="{FF2B5EF4-FFF2-40B4-BE49-F238E27FC236}">
                <a16:creationId xmlns:a16="http://schemas.microsoft.com/office/drawing/2014/main" id="{9A08B0F4-2FD0-4D36-8E80-248B1ADAE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494" y="253756"/>
            <a:ext cx="487363" cy="487363"/>
          </a:xfrm>
          <a:prstGeom prst="rect">
            <a:avLst/>
          </a:prstGeom>
        </p:spPr>
      </p:pic>
    </p:spTree>
    <p:extLst>
      <p:ext uri="{BB962C8B-B14F-4D97-AF65-F5344CB8AC3E}">
        <p14:creationId xmlns:p14="http://schemas.microsoft.com/office/powerpoint/2010/main" val="1574269455"/>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729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FF">
            <a:alpha val="10000"/>
          </a:srgbClr>
        </a:solidFill>
        <a:effectLst/>
      </p:bgPr>
    </p:bg>
    <p:spTree>
      <p:nvGrpSpPr>
        <p:cNvPr id="1" name=""/>
        <p:cNvGrpSpPr/>
        <p:nvPr/>
      </p:nvGrpSpPr>
      <p:grpSpPr>
        <a:xfrm>
          <a:off x="0" y="0"/>
          <a:ext cx="0" cy="0"/>
          <a:chOff x="0" y="0"/>
          <a:chExt cx="0" cy="0"/>
        </a:xfrm>
      </p:grpSpPr>
      <p:sp>
        <p:nvSpPr>
          <p:cNvPr id="28675" name="Content Placeholder 2"/>
          <p:cNvSpPr>
            <a:spLocks noGrp="1"/>
          </p:cNvSpPr>
          <p:nvPr>
            <p:ph idx="4294967295"/>
          </p:nvPr>
        </p:nvSpPr>
        <p:spPr>
          <a:xfrm>
            <a:off x="813258" y="1773422"/>
            <a:ext cx="8346058" cy="4376786"/>
          </a:xfrm>
        </p:spPr>
        <p:txBody>
          <a:bodyPr>
            <a:normAutofit/>
          </a:bodyPr>
          <a:lstStyle/>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600" b="1" u="sng" dirty="0">
                <a:solidFill>
                  <a:srgbClr val="6B355A"/>
                </a:solidFill>
              </a:rPr>
              <a:t>GCSE Subjects                   BTEC + A-level Subjects</a:t>
            </a:r>
            <a:endParaRPr lang="en-GB" sz="2600" b="1" dirty="0">
              <a:solidFill>
                <a:srgbClr val="6B355A"/>
              </a:solidFill>
            </a:endParaRPr>
          </a:p>
          <a:p>
            <a:pPr marL="0" indent="0">
              <a:buNone/>
            </a:pPr>
            <a:r>
              <a:rPr lang="en-GB" sz="2400" b="1" dirty="0">
                <a:solidFill>
                  <a:srgbClr val="6B355A"/>
                </a:solidFill>
              </a:rPr>
              <a:t>Art				          Art A-level</a:t>
            </a:r>
          </a:p>
          <a:p>
            <a:pPr marL="0" indent="0">
              <a:buNone/>
            </a:pPr>
            <a:r>
              <a:rPr lang="en-GB" sz="2400" b="1" dirty="0">
                <a:solidFill>
                  <a:srgbClr val="6B355A"/>
                </a:solidFill>
              </a:rPr>
              <a:t>Music				          Music A-level</a:t>
            </a:r>
          </a:p>
          <a:p>
            <a:pPr marL="0" indent="0">
              <a:buNone/>
            </a:pPr>
            <a:r>
              <a:rPr lang="en-GB" sz="2400" b="1" dirty="0">
                <a:solidFill>
                  <a:srgbClr val="6B355A"/>
                </a:solidFill>
              </a:rPr>
              <a:t>Design Technology	          Design Tech A-level</a:t>
            </a:r>
          </a:p>
          <a:p>
            <a:pPr marL="0" indent="0">
              <a:buNone/>
            </a:pPr>
            <a:r>
              <a:rPr lang="en-GB" sz="2400" b="1" dirty="0">
                <a:solidFill>
                  <a:srgbClr val="6B355A"/>
                </a:solidFill>
              </a:rPr>
              <a:t>Drama			          BTEC Performing Arts</a:t>
            </a:r>
          </a:p>
          <a:p>
            <a:pPr marL="0" indent="0">
              <a:buNone/>
            </a:pPr>
            <a:r>
              <a:rPr lang="en-GB" sz="2400" b="1" dirty="0">
                <a:solidFill>
                  <a:srgbClr val="6B355A"/>
                </a:solidFill>
              </a:rPr>
              <a:t>Media Studies		          BTEC Media</a:t>
            </a:r>
          </a:p>
          <a:p>
            <a:pPr marL="0" indent="0" defTabSz="751899">
              <a:spcBef>
                <a:spcPts val="822"/>
              </a:spcBef>
              <a:buNone/>
            </a:pPr>
            <a:r>
              <a:rPr lang="en-GB" sz="2400" b="1" dirty="0">
                <a:solidFill>
                  <a:srgbClr val="6B355A"/>
                </a:solidFill>
              </a:rPr>
              <a:t>Computing				BTEC 3D Applied Design</a:t>
            </a:r>
          </a:p>
          <a:p>
            <a:pPr marL="0" indent="0" defTabSz="751899">
              <a:spcBef>
                <a:spcPts val="822"/>
              </a:spcBef>
              <a:buNone/>
            </a:pPr>
            <a:r>
              <a:rPr lang="en-GB" sz="2400" b="1" dirty="0">
                <a:solidFill>
                  <a:srgbClr val="6B355A"/>
                </a:solidFill>
              </a:rPr>
              <a:t>Textiles					BTEC Fashion Design</a:t>
            </a:r>
            <a:endParaRPr lang="en-GB" sz="2400" dirty="0">
              <a:latin typeface="Arial" panose="020B0604020202020204" pitchFamily="34" charset="0"/>
              <a:ea typeface="MS PGothic" panose="020B0600070205080204" pitchFamily="34" charset="-128"/>
              <a:cs typeface="Arial" panose="020B0604020202020204" pitchFamily="34" charset="0"/>
            </a:endParaRPr>
          </a:p>
          <a:p>
            <a:pPr>
              <a:lnSpc>
                <a:spcPct val="90000"/>
              </a:lnSpc>
              <a:buFontTx/>
              <a:buNone/>
            </a:pPr>
            <a:endParaRPr lang="en-GB" altLang="en-US" sz="800" i="1" dirty="0">
              <a:cs typeface="Arial" panose="020B0604020202020204" pitchFamily="34" charset="0"/>
            </a:endParaRPr>
          </a:p>
        </p:txBody>
      </p:sp>
      <p:sp>
        <p:nvSpPr>
          <p:cNvPr id="6" name="Title 1">
            <a:extLst>
              <a:ext uri="{FF2B5EF4-FFF2-40B4-BE49-F238E27FC236}">
                <a16:creationId xmlns:a16="http://schemas.microsoft.com/office/drawing/2014/main" id="{5330896F-A858-47BB-AC9F-9ADF688B43F6}"/>
              </a:ext>
            </a:extLst>
          </p:cNvPr>
          <p:cNvSpPr txBox="1">
            <a:spLocks/>
          </p:cNvSpPr>
          <p:nvPr/>
        </p:nvSpPr>
        <p:spPr>
          <a:xfrm>
            <a:off x="863142" y="1044129"/>
            <a:ext cx="10515600" cy="816012"/>
          </a:xfrm>
          <a:prstGeom prst="rect">
            <a:avLst/>
          </a:prstGeom>
        </p:spPr>
        <p:txBody>
          <a:bodyPr/>
          <a:lstStyle>
            <a:lvl1pPr algn="l" defTabSz="914400" rtl="0" eaLnBrk="1" latinLnBrk="0" hangingPunct="1">
              <a:lnSpc>
                <a:spcPct val="90000"/>
              </a:lnSpc>
              <a:spcBef>
                <a:spcPct val="0"/>
              </a:spcBef>
              <a:buNone/>
              <a:defRPr sz="5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dirty="0">
                <a:ln>
                  <a:noFill/>
                </a:ln>
                <a:solidFill>
                  <a:sysClr val="windowText" lastClr="000000"/>
                </a:solidFill>
                <a:effectLst/>
                <a:uLnTx/>
                <a:uFillTx/>
                <a:latin typeface="Arial"/>
                <a:ea typeface="+mj-ea"/>
                <a:cs typeface="+mj-cs"/>
              </a:rPr>
              <a:t>How to get into Creative Careers</a:t>
            </a:r>
          </a:p>
        </p:txBody>
      </p:sp>
      <p:sp>
        <p:nvSpPr>
          <p:cNvPr id="2" name="Right Arrow 1"/>
          <p:cNvSpPr/>
          <p:nvPr/>
        </p:nvSpPr>
        <p:spPr>
          <a:xfrm>
            <a:off x="3952295" y="3531349"/>
            <a:ext cx="1223818" cy="473825"/>
          </a:xfrm>
          <a:prstGeom prst="rightArrow">
            <a:avLst/>
          </a:prstGeom>
          <a:solidFill>
            <a:srgbClr val="6B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3BE0EE7B-14C3-48F1-B350-2647147B39AD}"/>
              </a:ext>
            </a:extLst>
          </p:cNvPr>
          <p:cNvSpPr txBox="1"/>
          <p:nvPr/>
        </p:nvSpPr>
        <p:spPr>
          <a:xfrm>
            <a:off x="7785717" y="6001305"/>
            <a:ext cx="4083728" cy="736846"/>
          </a:xfrm>
          <a:prstGeom prst="rect">
            <a:avLst/>
          </a:prstGeom>
          <a:solidFill>
            <a:srgbClr val="FFF5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A1D0353-3FFC-4D77-B212-DAABB4D0268B}"/>
              </a:ext>
            </a:extLst>
          </p:cNvPr>
          <p:cNvPicPr>
            <a:picLocks noChangeAspect="1"/>
          </p:cNvPicPr>
          <p:nvPr/>
        </p:nvPicPr>
        <p:blipFill>
          <a:blip r:embed="rId5"/>
          <a:stretch>
            <a:fillRect/>
          </a:stretch>
        </p:blipFill>
        <p:spPr>
          <a:xfrm>
            <a:off x="9119474" y="2430211"/>
            <a:ext cx="2900112" cy="3588966"/>
          </a:xfrm>
          <a:prstGeom prst="rect">
            <a:avLst/>
          </a:prstGeom>
        </p:spPr>
      </p:pic>
      <p:pic>
        <p:nvPicPr>
          <p:cNvPr id="5" name="Picture 4">
            <a:extLst>
              <a:ext uri="{FF2B5EF4-FFF2-40B4-BE49-F238E27FC236}">
                <a16:creationId xmlns:a16="http://schemas.microsoft.com/office/drawing/2014/main" id="{AA40B390-4A18-4357-9113-46795ED67775}"/>
              </a:ext>
            </a:extLst>
          </p:cNvPr>
          <p:cNvPicPr>
            <a:picLocks noChangeAspect="1"/>
          </p:cNvPicPr>
          <p:nvPr/>
        </p:nvPicPr>
        <p:blipFill>
          <a:blip r:embed="rId6"/>
          <a:stretch>
            <a:fillRect/>
          </a:stretch>
        </p:blipFill>
        <p:spPr>
          <a:xfrm>
            <a:off x="7359452" y="6019177"/>
            <a:ext cx="4176122" cy="701101"/>
          </a:xfrm>
          <a:prstGeom prst="rect">
            <a:avLst/>
          </a:prstGeom>
        </p:spPr>
      </p:pic>
      <p:pic>
        <p:nvPicPr>
          <p:cNvPr id="7" name="how to get into">
            <a:hlinkClick r:id="" action="ppaction://media"/>
            <a:extLst>
              <a:ext uri="{FF2B5EF4-FFF2-40B4-BE49-F238E27FC236}">
                <a16:creationId xmlns:a16="http://schemas.microsoft.com/office/drawing/2014/main" id="{195F96E5-5E1B-4B14-987A-3D6CB4BCB3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417" y="192119"/>
            <a:ext cx="487363" cy="487363"/>
          </a:xfrm>
          <a:prstGeom prst="rect">
            <a:avLst/>
          </a:prstGeom>
        </p:spPr>
      </p:pic>
    </p:spTree>
    <p:extLst>
      <p:ext uri="{BB962C8B-B14F-4D97-AF65-F5344CB8AC3E}">
        <p14:creationId xmlns:p14="http://schemas.microsoft.com/office/powerpoint/2010/main" val="4085399981"/>
      </p:ext>
    </p:extLst>
  </p:cSld>
  <p:clrMapOvr>
    <a:masterClrMapping/>
  </p:clrMapOvr>
  <mc:AlternateContent xmlns:mc="http://schemas.openxmlformats.org/markup-compatibility/2006" xmlns:p14="http://schemas.microsoft.com/office/powerpoint/2010/main">
    <mc:Choice Requires="p14">
      <p:transition spd="slow" p14:dur="2000" advTm="47496"/>
    </mc:Choice>
    <mc:Fallback xmlns="">
      <p:transition spd="slow" advTm="4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45888"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426128" y="963266"/>
            <a:ext cx="1148770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Degree and HE diploma Courses</a:t>
            </a: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2E9357FB-FB03-45BC-A5CE-72C2D14D9DEA}"/>
              </a:ext>
            </a:extLst>
          </p:cNvPr>
          <p:cNvSpPr/>
          <p:nvPr/>
        </p:nvSpPr>
        <p:spPr>
          <a:xfrm>
            <a:off x="1688237" y="2069703"/>
            <a:ext cx="8963487" cy="3693319"/>
          </a:xfrm>
          <a:prstGeom prst="rect">
            <a:avLst/>
          </a:prstGeom>
        </p:spPr>
        <p:txBody>
          <a:bodyPr wrap="square">
            <a:spAutoFit/>
          </a:bodyPr>
          <a:lstStyle/>
          <a:p>
            <a:r>
              <a:rPr lang="en-GB" dirty="0">
                <a:solidFill>
                  <a:schemeClr val="bg1"/>
                </a:solidFill>
              </a:rPr>
              <a:t>Game Design and Production						Design for Digital Media</a:t>
            </a:r>
          </a:p>
          <a:p>
            <a:r>
              <a:rPr lang="en-GB" dirty="0">
                <a:solidFill>
                  <a:schemeClr val="bg1"/>
                </a:solidFill>
              </a:rPr>
              <a:t>Scenography and Theatre Design					Furniture Design</a:t>
            </a:r>
          </a:p>
          <a:p>
            <a:r>
              <a:rPr lang="en-GB" dirty="0">
                <a:solidFill>
                  <a:schemeClr val="bg1"/>
                </a:solidFill>
              </a:rPr>
              <a:t>Fashion Design									Fine Art</a:t>
            </a:r>
          </a:p>
          <a:p>
            <a:r>
              <a:rPr lang="en-GB" dirty="0">
                <a:solidFill>
                  <a:schemeClr val="bg1"/>
                </a:solidFill>
              </a:rPr>
              <a:t>Graphic Design									Games Design</a:t>
            </a:r>
          </a:p>
          <a:p>
            <a:r>
              <a:rPr lang="en-GB" dirty="0">
                <a:solidFill>
                  <a:schemeClr val="bg1"/>
                </a:solidFill>
              </a:rPr>
              <a:t>Interior Design									Theatrical Effects Make-up</a:t>
            </a:r>
          </a:p>
          <a:p>
            <a:r>
              <a:rPr lang="en-GB" dirty="0">
                <a:solidFill>
                  <a:schemeClr val="bg1"/>
                </a:solidFill>
              </a:rPr>
              <a:t>Creative Sound Design							Web Design</a:t>
            </a:r>
          </a:p>
          <a:p>
            <a:r>
              <a:rPr lang="en-GB" dirty="0">
                <a:solidFill>
                  <a:schemeClr val="bg1"/>
                </a:solidFill>
              </a:rPr>
              <a:t>Ceramic Design									Sound Design</a:t>
            </a:r>
          </a:p>
          <a:p>
            <a:r>
              <a:rPr lang="en-GB" dirty="0">
                <a:solidFill>
                  <a:schemeClr val="bg1"/>
                </a:solidFill>
              </a:rPr>
              <a:t>Art and Design History							Digital Animation</a:t>
            </a:r>
          </a:p>
          <a:p>
            <a:r>
              <a:rPr lang="en-GB" dirty="0">
                <a:solidFill>
                  <a:schemeClr val="bg1"/>
                </a:solidFill>
              </a:rPr>
              <a:t>Product Design									Jewellery Design</a:t>
            </a:r>
          </a:p>
          <a:p>
            <a:r>
              <a:rPr lang="en-GB" dirty="0">
                <a:solidFill>
                  <a:schemeClr val="bg1"/>
                </a:solidFill>
              </a:rPr>
              <a:t>Textile Design									Contemporary Design </a:t>
            </a:r>
          </a:p>
          <a:p>
            <a:r>
              <a:rPr lang="en-GB" dirty="0">
                <a:solidFill>
                  <a:schemeClr val="bg1"/>
                </a:solidFill>
              </a:rPr>
              <a:t>Design Engineering								Architecture</a:t>
            </a:r>
          </a:p>
          <a:p>
            <a:r>
              <a:rPr lang="en-GB" dirty="0">
                <a:solidFill>
                  <a:schemeClr val="bg1"/>
                </a:solidFill>
              </a:rPr>
              <a:t>Animation										Performing Arts</a:t>
            </a:r>
          </a:p>
          <a:p>
            <a:r>
              <a:rPr lang="en-GB" dirty="0">
                <a:solidFill>
                  <a:schemeClr val="bg1"/>
                </a:solidFill>
              </a:rPr>
              <a:t>3D Design and Craft								Music Production</a:t>
            </a:r>
          </a:p>
        </p:txBody>
      </p:sp>
      <p:pic>
        <p:nvPicPr>
          <p:cNvPr id="2" name="some courses">
            <a:hlinkClick r:id="" action="ppaction://media"/>
            <a:extLst>
              <a:ext uri="{FF2B5EF4-FFF2-40B4-BE49-F238E27FC236}">
                <a16:creationId xmlns:a16="http://schemas.microsoft.com/office/drawing/2014/main" id="{14F792E5-8E46-40EF-ADE0-5418544442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4555" y="109890"/>
            <a:ext cx="487363" cy="487363"/>
          </a:xfrm>
          <a:prstGeom prst="rect">
            <a:avLst/>
          </a:prstGeom>
        </p:spPr>
      </p:pic>
    </p:spTree>
    <p:extLst>
      <p:ext uri="{BB962C8B-B14F-4D97-AF65-F5344CB8AC3E}">
        <p14:creationId xmlns:p14="http://schemas.microsoft.com/office/powerpoint/2010/main" val="1541959536"/>
      </p:ext>
    </p:extLst>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8686"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a:xfrm>
            <a:off x="838200" y="365126"/>
            <a:ext cx="10515600" cy="713398"/>
          </a:xfrm>
        </p:spPr>
        <p:txBody>
          <a:bodyPr/>
          <a:lstStyle/>
          <a:p>
            <a:r>
              <a:rPr lang="en-GB" dirty="0"/>
              <a:t>Activity 2</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3524435" y="1857375"/>
            <a:ext cx="7829364" cy="3105242"/>
          </a:xfrm>
        </p:spPr>
        <p:txBody>
          <a:bodyPr/>
          <a:lstStyle/>
          <a:p>
            <a:pPr marL="0" lvl="0" indent="0" defTabSz="457200">
              <a:lnSpc>
                <a:spcPct val="100000"/>
              </a:lnSpc>
              <a:spcBef>
                <a:spcPts val="0"/>
              </a:spcBef>
              <a:buNone/>
            </a:pPr>
            <a:r>
              <a:rPr lang="en-GB" b="0" dirty="0">
                <a:solidFill>
                  <a:prstClr val="black"/>
                </a:solidFill>
              </a:rPr>
              <a:t>Individually or in a group – Pick a degree subject randomly from the list on the previous slide.</a:t>
            </a:r>
          </a:p>
          <a:p>
            <a:pPr marL="0" lvl="0" indent="0" defTabSz="457200">
              <a:lnSpc>
                <a:spcPct val="100000"/>
              </a:lnSpc>
              <a:spcBef>
                <a:spcPts val="0"/>
              </a:spcBef>
              <a:buNone/>
            </a:pPr>
            <a:endParaRPr lang="en-GB" b="0" dirty="0">
              <a:solidFill>
                <a:prstClr val="black"/>
              </a:solidFill>
            </a:endParaRPr>
          </a:p>
          <a:p>
            <a:pPr marL="0" lvl="0" indent="0" defTabSz="457200">
              <a:lnSpc>
                <a:spcPct val="100000"/>
              </a:lnSpc>
              <a:spcBef>
                <a:spcPts val="0"/>
              </a:spcBef>
              <a:buNone/>
            </a:pPr>
            <a:r>
              <a:rPr lang="en-GB" b="0" dirty="0">
                <a:solidFill>
                  <a:prstClr val="black"/>
                </a:solidFill>
              </a:rPr>
              <a:t>Draw a creative student studying that subject. </a:t>
            </a:r>
          </a:p>
          <a:p>
            <a:pPr marL="0" lvl="0" indent="0" defTabSz="457200">
              <a:lnSpc>
                <a:spcPct val="100000"/>
              </a:lnSpc>
              <a:spcBef>
                <a:spcPts val="0"/>
              </a:spcBef>
              <a:buNone/>
            </a:pPr>
            <a:endParaRPr lang="en-GB" b="0" dirty="0">
              <a:solidFill>
                <a:prstClr val="black"/>
              </a:solidFill>
            </a:endParaRPr>
          </a:p>
          <a:p>
            <a:pPr marL="0" lvl="0" indent="0" defTabSz="457200">
              <a:lnSpc>
                <a:spcPct val="100000"/>
              </a:lnSpc>
              <a:spcBef>
                <a:spcPts val="0"/>
              </a:spcBef>
              <a:buNone/>
            </a:pPr>
            <a:r>
              <a:rPr lang="en-GB" b="0" dirty="0">
                <a:solidFill>
                  <a:prstClr val="black"/>
                </a:solidFill>
              </a:rPr>
              <a:t>What will they look like? What will they be wearing, carrying or doing?</a:t>
            </a:r>
          </a:p>
          <a:p>
            <a:pPr marL="0" lvl="0" indent="0" defTabSz="457200">
              <a:lnSpc>
                <a:spcPct val="100000"/>
              </a:lnSpc>
              <a:spcBef>
                <a:spcPts val="0"/>
              </a:spcBef>
              <a:buNone/>
            </a:pPr>
            <a:endParaRPr lang="en-GB" b="0" dirty="0">
              <a:solidFill>
                <a:prstClr val="black"/>
              </a:solidFill>
            </a:endParaRPr>
          </a:p>
          <a:p>
            <a:pPr marL="0" lvl="0" indent="0" defTabSz="457200">
              <a:lnSpc>
                <a:spcPct val="100000"/>
              </a:lnSpc>
              <a:spcBef>
                <a:spcPts val="0"/>
              </a:spcBef>
              <a:buNone/>
            </a:pPr>
            <a:r>
              <a:rPr lang="en-GB" b="0" dirty="0">
                <a:solidFill>
                  <a:prstClr val="black"/>
                </a:solidFill>
              </a:rPr>
              <a:t>Be creative.</a:t>
            </a:r>
            <a:endParaRPr lang="en-GB" sz="1800" b="0" dirty="0">
              <a:solidFill>
                <a:prstClr val="black"/>
              </a:solidFill>
            </a:endParaRPr>
          </a:p>
        </p:txBody>
      </p:sp>
      <p:pic>
        <p:nvPicPr>
          <p:cNvPr id="6" name="Picture 5">
            <a:extLst>
              <a:ext uri="{FF2B5EF4-FFF2-40B4-BE49-F238E27FC236}">
                <a16:creationId xmlns:a16="http://schemas.microsoft.com/office/drawing/2014/main" id="{D387907A-55C1-4FD3-A763-96D45C9203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01" b="92899" l="9412" r="89412">
                        <a14:foregroundMark x1="52471" y1="7101" x2="52471" y2="7101"/>
                        <a14:foregroundMark x1="49882" y1="90828" x2="49882" y2="90828"/>
                        <a14:foregroundMark x1="48941" y1="92899" x2="48941" y2="92899"/>
                        <a14:foregroundMark x1="34824" y1="92012" x2="34824" y2="92012"/>
                        <a14:foregroundMark x1="60000" y1="92012" x2="60000" y2="92012"/>
                      </a14:backgroundRemoval>
                    </a14:imgEffect>
                  </a14:imgLayer>
                </a14:imgProps>
              </a:ext>
            </a:extLst>
          </a:blip>
          <a:stretch>
            <a:fillRect/>
          </a:stretch>
        </p:blipFill>
        <p:spPr>
          <a:xfrm>
            <a:off x="9651684" y="4069140"/>
            <a:ext cx="2293581" cy="1824070"/>
          </a:xfrm>
          <a:prstGeom prst="rect">
            <a:avLst/>
          </a:prstGeom>
        </p:spPr>
      </p:pic>
      <p:pic>
        <p:nvPicPr>
          <p:cNvPr id="7" name="Picture 2" descr="C:\Users\cgalley\Downloads\taru-huhkio-JQ3JSM--qIg-unsplash.jpg">
            <a:extLst>
              <a:ext uri="{FF2B5EF4-FFF2-40B4-BE49-F238E27FC236}">
                <a16:creationId xmlns:a16="http://schemas.microsoft.com/office/drawing/2014/main" id="{C8D41EE7-55F5-46BE-83FF-368AA8B1BD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47" t="13185" r="9809" b="13319"/>
          <a:stretch/>
        </p:blipFill>
        <p:spPr bwMode="auto">
          <a:xfrm>
            <a:off x="343373" y="1857375"/>
            <a:ext cx="3181062" cy="3643613"/>
          </a:xfrm>
          <a:prstGeom prst="rect">
            <a:avLst/>
          </a:prstGeom>
          <a:noFill/>
          <a:extLst>
            <a:ext uri="{909E8E84-426E-40DD-AFC4-6F175D3DCCD1}">
              <a14:hiddenFill xmlns:a14="http://schemas.microsoft.com/office/drawing/2010/main">
                <a:solidFill>
                  <a:srgbClr val="FFFFFF"/>
                </a:solidFill>
              </a14:hiddenFill>
            </a:ext>
          </a:extLst>
        </p:spPr>
      </p:pic>
      <p:pic>
        <p:nvPicPr>
          <p:cNvPr id="4" name="activity 2">
            <a:hlinkClick r:id="" action="ppaction://media"/>
            <a:extLst>
              <a:ext uri="{FF2B5EF4-FFF2-40B4-BE49-F238E27FC236}">
                <a16:creationId xmlns:a16="http://schemas.microsoft.com/office/drawing/2014/main" id="{40B54289-5C4E-4F13-BB38-533727F022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198438"/>
            <a:ext cx="487363" cy="487363"/>
          </a:xfrm>
          <a:prstGeom prst="rect">
            <a:avLst/>
          </a:prstGeom>
        </p:spPr>
      </p:pic>
      <p:sp>
        <p:nvSpPr>
          <p:cNvPr id="5" name="TextBox 4">
            <a:extLst>
              <a:ext uri="{FF2B5EF4-FFF2-40B4-BE49-F238E27FC236}">
                <a16:creationId xmlns:a16="http://schemas.microsoft.com/office/drawing/2014/main" id="{BD01CEA6-AE48-449D-9344-E4BC0F36F5F1}"/>
              </a:ext>
            </a:extLst>
          </p:cNvPr>
          <p:cNvSpPr txBox="1"/>
          <p:nvPr/>
        </p:nvSpPr>
        <p:spPr>
          <a:xfrm>
            <a:off x="4114800" y="1319004"/>
            <a:ext cx="4396154" cy="369332"/>
          </a:xfrm>
          <a:prstGeom prst="rect">
            <a:avLst/>
          </a:prstGeom>
          <a:noFill/>
        </p:spPr>
        <p:txBody>
          <a:bodyPr wrap="square" rtlCol="0">
            <a:spAutoFit/>
          </a:bodyPr>
          <a:lstStyle/>
          <a:p>
            <a:pPr algn="ctr"/>
            <a:r>
              <a:rPr lang="en-GB" dirty="0"/>
              <a:t>Click when finished</a:t>
            </a:r>
          </a:p>
        </p:txBody>
      </p:sp>
    </p:spTree>
    <p:extLst>
      <p:ext uri="{BB962C8B-B14F-4D97-AF65-F5344CB8AC3E}">
        <p14:creationId xmlns:p14="http://schemas.microsoft.com/office/powerpoint/2010/main" val="7246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315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1115209" y="826424"/>
            <a:ext cx="99615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Useful Websites</a:t>
            </a: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3899EFD-58C2-46D6-8779-C8FD9F6AF27E}"/>
              </a:ext>
            </a:extLst>
          </p:cNvPr>
          <p:cNvSpPr/>
          <p:nvPr/>
        </p:nvSpPr>
        <p:spPr>
          <a:xfrm>
            <a:off x="3197871" y="3409752"/>
            <a:ext cx="5852949" cy="369332"/>
          </a:xfrm>
          <a:prstGeom prst="rect">
            <a:avLst/>
          </a:prstGeom>
        </p:spPr>
        <p:txBody>
          <a:bodyPr wrap="none">
            <a:spAutoFit/>
          </a:bodyPr>
          <a:lstStyle/>
          <a:p>
            <a:pPr lvl="0"/>
            <a:r>
              <a:rPr lang="en-GB" dirty="0">
                <a:solidFill>
                  <a:schemeClr val="bg1"/>
                </a:solidFill>
                <a:hlinkClick r:id="rId5">
                  <a:extLst>
                    <a:ext uri="{A12FA001-AC4F-418D-AE19-62706E023703}">
                      <ahyp:hlinkClr xmlns:ahyp="http://schemas.microsoft.com/office/drawing/2018/hyperlinkcolor" val="tx"/>
                    </a:ext>
                  </a:extLst>
                </a:hlinkClick>
              </a:rPr>
              <a:t>https://www.studentartguide.com/articles/art-careers-list</a:t>
            </a:r>
            <a:endParaRPr lang="en-GB" dirty="0">
              <a:solidFill>
                <a:schemeClr val="bg1"/>
              </a:solidFill>
            </a:endParaRPr>
          </a:p>
        </p:txBody>
      </p:sp>
      <p:sp>
        <p:nvSpPr>
          <p:cNvPr id="3" name="Rectangle 2">
            <a:extLst>
              <a:ext uri="{FF2B5EF4-FFF2-40B4-BE49-F238E27FC236}">
                <a16:creationId xmlns:a16="http://schemas.microsoft.com/office/drawing/2014/main" id="{FF3ED759-61A7-4860-BA51-78E62C959A08}"/>
              </a:ext>
            </a:extLst>
          </p:cNvPr>
          <p:cNvSpPr/>
          <p:nvPr/>
        </p:nvSpPr>
        <p:spPr>
          <a:xfrm>
            <a:off x="3197871" y="1858296"/>
            <a:ext cx="6096605" cy="369332"/>
          </a:xfrm>
          <a:prstGeom prst="rect">
            <a:avLst/>
          </a:prstGeom>
        </p:spPr>
        <p:txBody>
          <a:bodyPr wrap="none">
            <a:spAutoFit/>
          </a:bodyPr>
          <a:lstStyle/>
          <a:p>
            <a:pPr lvl="0"/>
            <a:r>
              <a:rPr lang="en-GB" dirty="0">
                <a:solidFill>
                  <a:schemeClr val="bg1"/>
                </a:solidFill>
                <a:hlinkClick r:id="rId6">
                  <a:extLst>
                    <a:ext uri="{A12FA001-AC4F-418D-AE19-62706E023703}">
                      <ahyp:hlinkClr xmlns:ahyp="http://schemas.microsoft.com/office/drawing/2018/hyperlinkcolor" val="tx"/>
                    </a:ext>
                  </a:extLst>
                </a:hlinkClick>
              </a:rPr>
              <a:t>https://www.thecreativeindustries.co.uk/creative-industries</a:t>
            </a:r>
            <a:endParaRPr lang="en-GB" dirty="0">
              <a:solidFill>
                <a:schemeClr val="bg1"/>
              </a:solidFill>
            </a:endParaRPr>
          </a:p>
        </p:txBody>
      </p:sp>
      <p:sp>
        <p:nvSpPr>
          <p:cNvPr id="5" name="Rectangle 4">
            <a:extLst>
              <a:ext uri="{FF2B5EF4-FFF2-40B4-BE49-F238E27FC236}">
                <a16:creationId xmlns:a16="http://schemas.microsoft.com/office/drawing/2014/main" id="{6A914FF0-31E2-4C1A-8953-B2CAD46FF3D0}"/>
              </a:ext>
            </a:extLst>
          </p:cNvPr>
          <p:cNvSpPr/>
          <p:nvPr/>
        </p:nvSpPr>
        <p:spPr>
          <a:xfrm>
            <a:off x="3198476" y="2211813"/>
            <a:ext cx="6096000" cy="923330"/>
          </a:xfrm>
          <a:prstGeom prst="rect">
            <a:avLst/>
          </a:prstGeom>
        </p:spPr>
        <p:txBody>
          <a:bodyPr>
            <a:spAutoFit/>
          </a:bodyPr>
          <a:lstStyle/>
          <a:p>
            <a:pPr lvl="0"/>
            <a:r>
              <a:rPr lang="en-GB" dirty="0">
                <a:solidFill>
                  <a:schemeClr val="bg1"/>
                </a:solidFill>
                <a:hlinkClick r:id="rId7">
                  <a:extLst>
                    <a:ext uri="{A12FA001-AC4F-418D-AE19-62706E023703}">
                      <ahyp:hlinkClr xmlns:ahyp="http://schemas.microsoft.com/office/drawing/2018/hyperlinkcolor" val="tx"/>
                    </a:ext>
                  </a:extLst>
                </a:hlinkClick>
              </a:rPr>
              <a:t>https://www.prospects.ac.uk/jobs-and-work-experience/job-sectors/creative-arts-and-design/creative-jobs</a:t>
            </a:r>
            <a:endParaRPr lang="en-GB" dirty="0">
              <a:solidFill>
                <a:schemeClr val="bg1"/>
              </a:solidFill>
            </a:endParaRPr>
          </a:p>
        </p:txBody>
      </p:sp>
      <p:sp>
        <p:nvSpPr>
          <p:cNvPr id="6" name="Rectangle 5">
            <a:extLst>
              <a:ext uri="{FF2B5EF4-FFF2-40B4-BE49-F238E27FC236}">
                <a16:creationId xmlns:a16="http://schemas.microsoft.com/office/drawing/2014/main" id="{EBBAE431-D5F8-4C49-8F83-0978D2EAF20C}"/>
              </a:ext>
            </a:extLst>
          </p:cNvPr>
          <p:cNvSpPr/>
          <p:nvPr/>
        </p:nvSpPr>
        <p:spPr>
          <a:xfrm>
            <a:off x="3197871" y="3076892"/>
            <a:ext cx="3147015" cy="369332"/>
          </a:xfrm>
          <a:prstGeom prst="rect">
            <a:avLst/>
          </a:prstGeom>
        </p:spPr>
        <p:txBody>
          <a:bodyPr wrap="none">
            <a:spAutoFit/>
          </a:bodyPr>
          <a:lstStyle/>
          <a:p>
            <a:pPr lvl="0"/>
            <a:r>
              <a:rPr lang="en-GB" dirty="0">
                <a:solidFill>
                  <a:schemeClr val="bg1"/>
                </a:solidFill>
                <a:latin typeface="+mj-lt"/>
                <a:hlinkClick r:id="rId8">
                  <a:extLst>
                    <a:ext uri="{A12FA001-AC4F-418D-AE19-62706E023703}">
                      <ahyp:hlinkClr xmlns:ahyp="http://schemas.microsoft.com/office/drawing/2018/hyperlinkcolor" val="tx"/>
                    </a:ext>
                  </a:extLst>
                </a:hlinkClick>
              </a:rPr>
              <a:t>https://ccskills.org.uk/careers</a:t>
            </a:r>
            <a:endParaRPr lang="en-GB" dirty="0">
              <a:solidFill>
                <a:schemeClr val="bg1"/>
              </a:solidFill>
              <a:latin typeface="+mj-lt"/>
            </a:endParaRPr>
          </a:p>
        </p:txBody>
      </p:sp>
      <p:sp>
        <p:nvSpPr>
          <p:cNvPr id="7" name="Rectangle 6">
            <a:extLst>
              <a:ext uri="{FF2B5EF4-FFF2-40B4-BE49-F238E27FC236}">
                <a16:creationId xmlns:a16="http://schemas.microsoft.com/office/drawing/2014/main" id="{D2A2536C-66CD-45F4-8D5F-7A98C4165D13}"/>
              </a:ext>
            </a:extLst>
          </p:cNvPr>
          <p:cNvSpPr/>
          <p:nvPr/>
        </p:nvSpPr>
        <p:spPr>
          <a:xfrm>
            <a:off x="3197871" y="3791095"/>
            <a:ext cx="4198650" cy="369332"/>
          </a:xfrm>
          <a:prstGeom prst="rect">
            <a:avLst/>
          </a:prstGeom>
        </p:spPr>
        <p:txBody>
          <a:bodyPr wrap="none">
            <a:spAutoFit/>
          </a:bodyPr>
          <a:lstStyle/>
          <a:p>
            <a:pPr lvl="0"/>
            <a:r>
              <a:rPr lang="en-GB" dirty="0">
                <a:solidFill>
                  <a:schemeClr val="bg1"/>
                </a:solidFill>
                <a:hlinkClick r:id="rId9">
                  <a:extLst>
                    <a:ext uri="{A12FA001-AC4F-418D-AE19-62706E023703}">
                      <ahyp:hlinkClr xmlns:ahyp="http://schemas.microsoft.com/office/drawing/2018/hyperlinkcolor" val="tx"/>
                    </a:ext>
                  </a:extLst>
                </a:hlinkClick>
              </a:rPr>
              <a:t>https://www.uca.ac.uk/creative-careers/</a:t>
            </a:r>
            <a:endParaRPr lang="en-GB" dirty="0">
              <a:solidFill>
                <a:schemeClr val="bg1"/>
              </a:solidFill>
            </a:endParaRPr>
          </a:p>
        </p:txBody>
      </p:sp>
      <p:sp>
        <p:nvSpPr>
          <p:cNvPr id="8" name="Rectangle 7">
            <a:extLst>
              <a:ext uri="{FF2B5EF4-FFF2-40B4-BE49-F238E27FC236}">
                <a16:creationId xmlns:a16="http://schemas.microsoft.com/office/drawing/2014/main" id="{0873AEED-AA1B-45D2-9729-14E63E696107}"/>
              </a:ext>
            </a:extLst>
          </p:cNvPr>
          <p:cNvSpPr/>
          <p:nvPr/>
        </p:nvSpPr>
        <p:spPr>
          <a:xfrm>
            <a:off x="3197871" y="4112705"/>
            <a:ext cx="6096000" cy="646331"/>
          </a:xfrm>
          <a:prstGeom prst="rect">
            <a:avLst/>
          </a:prstGeom>
        </p:spPr>
        <p:txBody>
          <a:bodyPr>
            <a:spAutoFit/>
          </a:bodyPr>
          <a:lstStyle/>
          <a:p>
            <a:pPr lvl="0"/>
            <a:r>
              <a:rPr lang="en-GB" dirty="0">
                <a:solidFill>
                  <a:schemeClr val="bg1"/>
                </a:solidFill>
                <a:hlinkClick r:id="rId10">
                  <a:extLst>
                    <a:ext uri="{A12FA001-AC4F-418D-AE19-62706E023703}">
                      <ahyp:hlinkClr xmlns:ahyp="http://schemas.microsoft.com/office/drawing/2018/hyperlinkcolor" val="tx"/>
                    </a:ext>
                  </a:extLst>
                </a:hlinkClick>
              </a:rPr>
              <a:t>https://www.businessoffashion.com/careers/jobs/search/function/creative</a:t>
            </a:r>
            <a:endParaRPr lang="en-GB" dirty="0">
              <a:solidFill>
                <a:schemeClr val="bg1"/>
              </a:solidFill>
            </a:endParaRPr>
          </a:p>
        </p:txBody>
      </p:sp>
      <p:sp>
        <p:nvSpPr>
          <p:cNvPr id="9" name="Rectangle 8">
            <a:extLst>
              <a:ext uri="{FF2B5EF4-FFF2-40B4-BE49-F238E27FC236}">
                <a16:creationId xmlns:a16="http://schemas.microsoft.com/office/drawing/2014/main" id="{BB4DBB78-27DC-4B7B-AAD0-8FD76BC3C548}"/>
              </a:ext>
            </a:extLst>
          </p:cNvPr>
          <p:cNvSpPr/>
          <p:nvPr/>
        </p:nvSpPr>
        <p:spPr>
          <a:xfrm>
            <a:off x="3197871" y="4733796"/>
            <a:ext cx="2480231" cy="369332"/>
          </a:xfrm>
          <a:prstGeom prst="rect">
            <a:avLst/>
          </a:prstGeom>
        </p:spPr>
        <p:txBody>
          <a:bodyPr wrap="none">
            <a:spAutoFit/>
          </a:bodyPr>
          <a:lstStyle/>
          <a:p>
            <a:r>
              <a:rPr lang="en-GB" dirty="0">
                <a:solidFill>
                  <a:schemeClr val="bg1"/>
                </a:solidFill>
                <a:hlinkClick r:id="rId11">
                  <a:extLst>
                    <a:ext uri="{A12FA001-AC4F-418D-AE19-62706E023703}">
                      <ahyp:hlinkClr xmlns:ahyp="http://schemas.microsoft.com/office/drawing/2018/hyperlinkcolor" val="tx"/>
                    </a:ext>
                  </a:extLst>
                </a:hlinkClick>
              </a:rPr>
              <a:t>https://www.ucas.com/</a:t>
            </a:r>
            <a:endParaRPr lang="en-GB" dirty="0">
              <a:solidFill>
                <a:schemeClr val="bg1"/>
              </a:solidFill>
            </a:endParaRPr>
          </a:p>
        </p:txBody>
      </p:sp>
      <p:pic>
        <p:nvPicPr>
          <p:cNvPr id="10" name="useful websites">
            <a:hlinkClick r:id="" action="ppaction://media"/>
            <a:extLst>
              <a:ext uri="{FF2B5EF4-FFF2-40B4-BE49-F238E27FC236}">
                <a16:creationId xmlns:a16="http://schemas.microsoft.com/office/drawing/2014/main" id="{99D1A34A-4106-4819-99F7-6E4A607341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95340" y="181005"/>
            <a:ext cx="487363" cy="487363"/>
          </a:xfrm>
          <a:prstGeom prst="rect">
            <a:avLst/>
          </a:prstGeom>
        </p:spPr>
      </p:pic>
    </p:spTree>
    <p:extLst>
      <p:ext uri="{BB962C8B-B14F-4D97-AF65-F5344CB8AC3E}">
        <p14:creationId xmlns:p14="http://schemas.microsoft.com/office/powerpoint/2010/main" val="417137813"/>
      </p:ext>
    </p:extLst>
  </p:cSld>
  <p:clrMapOvr>
    <a:masterClrMapping/>
  </p:clrMapOvr>
  <mc:AlternateContent xmlns:mc="http://schemas.openxmlformats.org/markup-compatibility/2006" xmlns:p14="http://schemas.microsoft.com/office/powerpoint/2010/main">
    <mc:Choice Requires="p14">
      <p:transition spd="slow" p14:dur="2000" advTm="10705"/>
    </mc:Choice>
    <mc:Fallback xmlns="">
      <p:transition spd="slow" advTm="1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10"/>
        <p14:stopEvt time="8631" objId="1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E5E8D-AF22-451F-A289-DC08A3CDE74B}"/>
              </a:ext>
            </a:extLst>
          </p:cNvPr>
          <p:cNvSpPr txBox="1">
            <a:spLocks noGrp="1"/>
          </p:cNvSpPr>
          <p:nvPr>
            <p:ph type="title"/>
          </p:nvPr>
        </p:nvSpPr>
        <p:spPr>
          <a:xfrm>
            <a:off x="784225" y="857567"/>
            <a:ext cx="10636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spc="-130" dirty="0">
                <a:solidFill>
                  <a:prstClr val="white"/>
                </a:solidFill>
                <a:latin typeface="Arial" panose="020B0604020202020204" pitchFamily="34" charset="0"/>
                <a:ea typeface="+mn-ea"/>
                <a:cs typeface="Arial" panose="020B0604020202020204" pitchFamily="34" charset="0"/>
              </a:rPr>
              <a:t>Thank you for listening.</a:t>
            </a:r>
            <a:endParaRPr kumimoji="0" lang="en-GB" sz="4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thank you">
            <a:hlinkClick r:id="" action="ppaction://media"/>
            <a:extLst>
              <a:ext uri="{FF2B5EF4-FFF2-40B4-BE49-F238E27FC236}">
                <a16:creationId xmlns:a16="http://schemas.microsoft.com/office/drawing/2014/main" id="{A907792B-CA62-4DB9-80CA-03842F11D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178" y="309641"/>
            <a:ext cx="487363" cy="487363"/>
          </a:xfrm>
          <a:prstGeom prst="rect">
            <a:avLst/>
          </a:prstGeom>
        </p:spPr>
      </p:pic>
      <p:sp>
        <p:nvSpPr>
          <p:cNvPr id="6" name="TextBox 5">
            <a:extLst>
              <a:ext uri="{FF2B5EF4-FFF2-40B4-BE49-F238E27FC236}">
                <a16:creationId xmlns:a16="http://schemas.microsoft.com/office/drawing/2014/main" id="{05AD43B7-14F9-4538-913C-2F54CF3A564B}"/>
              </a:ext>
            </a:extLst>
          </p:cNvPr>
          <p:cNvSpPr txBox="1"/>
          <p:nvPr/>
        </p:nvSpPr>
        <p:spPr>
          <a:xfrm>
            <a:off x="2791916" y="2113379"/>
            <a:ext cx="7093944" cy="523220"/>
          </a:xfrm>
          <a:prstGeom prst="rect">
            <a:avLst/>
          </a:prstGeom>
          <a:noFill/>
        </p:spPr>
        <p:txBody>
          <a:bodyPr wrap="square" rtlCol="0">
            <a:spAutoFit/>
          </a:bodyPr>
          <a:lstStyle/>
          <a:p>
            <a:pPr algn="ctr"/>
            <a:r>
              <a:rPr lang="en-GB" sz="2800" dirty="0">
                <a:solidFill>
                  <a:schemeClr val="accent1">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Please click here to tell us what you think</a:t>
            </a:r>
            <a:endParaRPr lang="en-GB" sz="2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11E9154B-7D4B-470A-83CD-CEF566D36E44}"/>
              </a:ext>
            </a:extLst>
          </p:cNvPr>
          <p:cNvSpPr txBox="1">
            <a:spLocks/>
          </p:cNvSpPr>
          <p:nvPr/>
        </p:nvSpPr>
        <p:spPr>
          <a:xfrm>
            <a:off x="119336" y="3366062"/>
            <a:ext cx="4871864" cy="152997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Tx/>
              <a:buNone/>
              <a:defRPr/>
            </a:pPr>
            <a:r>
              <a:rPr lang="en-GB" sz="3000" b="0" kern="0" spc="-120">
                <a:solidFill>
                  <a:srgbClr val="9C5FB5"/>
                </a:solidFill>
                <a:latin typeface="Arial" panose="020B0604020202020204" pitchFamily="34" charset="0"/>
                <a:cs typeface="Arial" panose="020B0604020202020204" pitchFamily="34" charset="0"/>
              </a:rPr>
              <a:t> </a:t>
            </a:r>
            <a:endParaRPr lang="en-GB" sz="3000" kern="0" spc="-120">
              <a:solidFill>
                <a:prstClr val="white"/>
              </a:solidFill>
              <a:latin typeface="Arial" panose="020B0604020202020204" pitchFamily="34" charset="0"/>
              <a:cs typeface="Arial" panose="020B0604020202020204" pitchFamily="34" charset="0"/>
            </a:endParaRPr>
          </a:p>
          <a:p>
            <a:pPr marL="0" indent="0" algn="ctr">
              <a:lnSpc>
                <a:spcPct val="150000"/>
              </a:lnSpc>
              <a:spcBef>
                <a:spcPts val="0"/>
              </a:spcBef>
              <a:buFont typeface="Arial" panose="020B0604020202020204" pitchFamily="34" charset="0"/>
              <a:buNone/>
              <a:defRPr/>
            </a:pPr>
            <a:r>
              <a:rPr lang="en-GB" sz="3600" b="0" spc="-120">
                <a:solidFill>
                  <a:schemeClr val="accent1">
                    <a:lumMod val="60000"/>
                    <a:lumOff val="40000"/>
                  </a:schemeClr>
                </a:solidFill>
                <a:hlinkClick r:id="rId7">
                  <a:extLst>
                    <a:ext uri="{A12FA001-AC4F-418D-AE19-62706E023703}">
                      <ahyp:hlinkClr xmlns:ahyp="http://schemas.microsoft.com/office/drawing/2018/hyperlinkcolor" val="tx"/>
                    </a:ext>
                  </a:extLst>
                </a:hlinkClick>
              </a:rPr>
              <a:t>aspire-higher.co.uk</a:t>
            </a:r>
            <a:endParaRPr lang="en-GB" sz="3600" b="0" spc="-120" dirty="0">
              <a:solidFill>
                <a:schemeClr val="accent1">
                  <a:lumMod val="60000"/>
                  <a:lumOff val="40000"/>
                </a:schemeClr>
              </a:solidFill>
            </a:endParaRPr>
          </a:p>
        </p:txBody>
      </p:sp>
    </p:spTree>
    <p:extLst>
      <p:ext uri="{BB962C8B-B14F-4D97-AF65-F5344CB8AC3E}">
        <p14:creationId xmlns:p14="http://schemas.microsoft.com/office/powerpoint/2010/main" val="19896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1E4A85-1C48-764E-9A34-349BB3ED3021}"/>
              </a:ext>
            </a:extLst>
          </p:cNvPr>
          <p:cNvSpPr txBox="1"/>
          <p:nvPr/>
        </p:nvSpPr>
        <p:spPr>
          <a:xfrm>
            <a:off x="1115209" y="839638"/>
            <a:ext cx="996158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sng"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Content of the session</a:t>
            </a:r>
          </a:p>
        </p:txBody>
      </p:sp>
      <p:sp>
        <p:nvSpPr>
          <p:cNvPr id="29" name="TextBox 28">
            <a:extLst>
              <a:ext uri="{FF2B5EF4-FFF2-40B4-BE49-F238E27FC236}">
                <a16:creationId xmlns:a16="http://schemas.microsoft.com/office/drawing/2014/main" id="{6BD9D304-CA23-4B29-B661-2EE21D7AEC7E}"/>
              </a:ext>
            </a:extLst>
          </p:cNvPr>
          <p:cNvSpPr txBox="1"/>
          <p:nvPr/>
        </p:nvSpPr>
        <p:spPr>
          <a:xfrm>
            <a:off x="531225" y="1687369"/>
            <a:ext cx="10832192" cy="346921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000" b="1" i="0" u="none" strike="noStrike" kern="0" cap="none" spc="-120" normalizeH="0" baseline="0" noProof="0" dirty="0">
                <a:ln>
                  <a:noFill/>
                </a:ln>
                <a:solidFill>
                  <a:srgbClr val="8A5873"/>
                </a:solidFill>
                <a:effectLst/>
                <a:uLnTx/>
                <a:uFillTx/>
                <a:latin typeface="Arial" panose="020B0604020202020204" pitchFamily="34" charset="0"/>
                <a:ea typeface="+mn-ea"/>
                <a:cs typeface="Arial" panose="020B0604020202020204" pitchFamily="34" charset="0"/>
              </a:rPr>
              <a:t>What skills do you need?</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000" b="1" i="0" u="none" strike="noStrike" kern="0" cap="none" spc="-120" normalizeH="0" baseline="0" noProof="0" dirty="0">
                <a:ln>
                  <a:noFill/>
                </a:ln>
                <a:solidFill>
                  <a:srgbClr val="8A5873"/>
                </a:solidFill>
                <a:effectLst/>
                <a:uLnTx/>
                <a:uFillTx/>
                <a:latin typeface="Arial" panose="020B0604020202020204" pitchFamily="34" charset="0"/>
                <a:ea typeface="+mn-ea"/>
                <a:cs typeface="Arial" panose="020B0604020202020204" pitchFamily="34" charset="0"/>
              </a:rPr>
              <a:t>What are creative careers?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000" b="1" i="0" u="none" strike="noStrike" kern="0" cap="none" spc="-120" normalizeH="0" baseline="0" noProof="0" dirty="0">
                <a:ln>
                  <a:noFill/>
                </a:ln>
                <a:solidFill>
                  <a:srgbClr val="8A5873"/>
                </a:solidFill>
                <a:effectLst/>
                <a:uLnTx/>
                <a:uFillTx/>
                <a:latin typeface="Arial" panose="020B0604020202020204" pitchFamily="34" charset="0"/>
                <a:ea typeface="+mn-ea"/>
                <a:cs typeface="Arial" panose="020B0604020202020204" pitchFamily="34" charset="0"/>
              </a:rPr>
              <a:t>How to get into creative careers?</a:t>
            </a:r>
            <a:endParaRPr kumimoji="0" lang="en-GB" sz="3000" b="1" i="0" u="none" strike="noStrike" kern="0" cap="none" spc="-120" normalizeH="0" baseline="0" noProof="0" dirty="0">
              <a:ln>
                <a:noFill/>
              </a:ln>
              <a:solidFill>
                <a:srgbClr val="9C5FB5"/>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3000" b="1" i="0" u="none" strike="noStrike" kern="0" cap="none" spc="-120" normalizeH="0" baseline="0" noProof="0" dirty="0">
              <a:ln>
                <a:noFill/>
              </a:ln>
              <a:solidFill>
                <a:srgbClr val="9C5FB5"/>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3000" b="0" i="0" u="none" strike="noStrike" kern="1200" cap="none" spc="-120" normalizeH="0" baseline="0" noProof="0" dirty="0">
              <a:ln>
                <a:noFill/>
              </a:ln>
              <a:solidFill>
                <a:srgbClr val="9C5FB5"/>
              </a:solidFill>
              <a:effectLst/>
              <a:uLnTx/>
              <a:uFillTx/>
              <a:latin typeface="Arial"/>
              <a:ea typeface="+mn-ea"/>
              <a:cs typeface="+mn-cs"/>
            </a:endParaRPr>
          </a:p>
        </p:txBody>
      </p:sp>
      <p:pic>
        <p:nvPicPr>
          <p:cNvPr id="5" name="Picture 4" descr="Image result for creative careers images">
            <a:extLst>
              <a:ext uri="{FF2B5EF4-FFF2-40B4-BE49-F238E27FC236}">
                <a16:creationId xmlns:a16="http://schemas.microsoft.com/office/drawing/2014/main" id="{7F7BC297-1D24-48C0-93B5-87AE3C449B74}"/>
              </a:ext>
            </a:extLst>
          </p:cNvPr>
          <p:cNvPicPr/>
          <p:nvPr/>
        </p:nvPicPr>
        <p:blipFill rotWithShape="1">
          <a:blip r:embed="rId5">
            <a:extLst>
              <a:ext uri="{28A0092B-C50C-407E-A947-70E740481C1C}">
                <a14:useLocalDpi xmlns:a14="http://schemas.microsoft.com/office/drawing/2010/main" val="0"/>
              </a:ext>
            </a:extLst>
          </a:blip>
          <a:srcRect l="72291"/>
          <a:stretch/>
        </p:blipFill>
        <p:spPr bwMode="auto">
          <a:xfrm>
            <a:off x="7580802" y="1701412"/>
            <a:ext cx="2151507" cy="3666530"/>
          </a:xfrm>
          <a:prstGeom prst="rect">
            <a:avLst/>
          </a:prstGeom>
          <a:noFill/>
          <a:ln>
            <a:noFill/>
          </a:ln>
          <a:extLst>
            <a:ext uri="{53640926-AAD7-44D8-BBD7-CCE9431645EC}">
              <a14:shadowObscured xmlns:a14="http://schemas.microsoft.com/office/drawing/2010/main"/>
            </a:ext>
          </a:extLst>
        </p:spPr>
      </p:pic>
      <p:pic>
        <p:nvPicPr>
          <p:cNvPr id="2" name="Content of session">
            <a:hlinkClick r:id="" action="ppaction://media"/>
            <a:extLst>
              <a:ext uri="{FF2B5EF4-FFF2-40B4-BE49-F238E27FC236}">
                <a16:creationId xmlns:a16="http://schemas.microsoft.com/office/drawing/2014/main" id="{ABD6FBD6-355E-43E7-9ECF-9DC006708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2602" y="96170"/>
            <a:ext cx="487363" cy="487363"/>
          </a:xfrm>
          <a:prstGeom prst="rect">
            <a:avLst/>
          </a:prstGeom>
        </p:spPr>
      </p:pic>
    </p:spTree>
    <p:extLst>
      <p:ext uri="{BB962C8B-B14F-4D97-AF65-F5344CB8AC3E}">
        <p14:creationId xmlns:p14="http://schemas.microsoft.com/office/powerpoint/2010/main" val="351069918"/>
      </p:ext>
    </p:extLst>
  </p:cSld>
  <p:clrMapOvr>
    <a:masterClrMapping/>
  </p:clrMapOvr>
  <mc:AlternateContent xmlns:mc="http://schemas.openxmlformats.org/markup-compatibility/2006" xmlns:p14="http://schemas.microsoft.com/office/powerpoint/2010/main">
    <mc:Choice Requires="p14">
      <p:transition spd="slow" p14:dur="2000" advTm="14219"/>
    </mc:Choice>
    <mc:Fallback xmlns="">
      <p:transition spd="slow" advTm="1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395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1115209" y="2226750"/>
            <a:ext cx="9961581" cy="1785104"/>
          </a:xfrm>
          <a:prstGeom prst="rect">
            <a:avLst/>
          </a:prstGeom>
          <a:solidFill>
            <a:srgbClr val="8A587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skills do you need?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What skills do you need">
            <a:hlinkClick r:id="" action="ppaction://media"/>
            <a:extLst>
              <a:ext uri="{FF2B5EF4-FFF2-40B4-BE49-F238E27FC236}">
                <a16:creationId xmlns:a16="http://schemas.microsoft.com/office/drawing/2014/main" id="{2C072A36-1134-462F-A259-11FD55932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4632" y="277202"/>
            <a:ext cx="487363" cy="487363"/>
          </a:xfrm>
          <a:prstGeom prst="rect">
            <a:avLst/>
          </a:prstGeom>
        </p:spPr>
      </p:pic>
    </p:spTree>
    <p:extLst>
      <p:ext uri="{BB962C8B-B14F-4D97-AF65-F5344CB8AC3E}">
        <p14:creationId xmlns:p14="http://schemas.microsoft.com/office/powerpoint/2010/main" val="3619915876"/>
      </p:ext>
    </p:extLst>
  </p:cSld>
  <p:clrMapOvr>
    <a:masterClrMapping/>
  </p:clrMapOvr>
  <mc:AlternateContent xmlns:mc="http://schemas.openxmlformats.org/markup-compatibility/2006" xmlns:p14="http://schemas.microsoft.com/office/powerpoint/2010/main">
    <mc:Choice Requires="p14">
      <p:transition spd="slow" p14:dur="2000" advTm="11397"/>
    </mc:Choice>
    <mc:Fallback xmlns="">
      <p:transition spd="slow" advTm="1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9231"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1E4A85-1C48-764E-9A34-349BB3ED3021}"/>
              </a:ext>
            </a:extLst>
          </p:cNvPr>
          <p:cNvSpPr txBox="1"/>
          <p:nvPr/>
        </p:nvSpPr>
        <p:spPr>
          <a:xfrm>
            <a:off x="1115209" y="339852"/>
            <a:ext cx="996158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sng"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Skills Needed</a:t>
            </a:r>
          </a:p>
        </p:txBody>
      </p:sp>
      <p:sp>
        <p:nvSpPr>
          <p:cNvPr id="29" name="TextBox 28">
            <a:extLst>
              <a:ext uri="{FF2B5EF4-FFF2-40B4-BE49-F238E27FC236}">
                <a16:creationId xmlns:a16="http://schemas.microsoft.com/office/drawing/2014/main" id="{6BD9D304-CA23-4B29-B661-2EE21D7AEC7E}"/>
              </a:ext>
            </a:extLst>
          </p:cNvPr>
          <p:cNvSpPr txBox="1"/>
          <p:nvPr/>
        </p:nvSpPr>
        <p:spPr>
          <a:xfrm>
            <a:off x="531225" y="1687369"/>
            <a:ext cx="10832192" cy="4651979"/>
          </a:xfrm>
          <a:prstGeom prst="rect">
            <a:avLst/>
          </a:prstGeom>
          <a:noFill/>
        </p:spPr>
        <p:txBody>
          <a:bodyPr wrap="square" rtlCol="0">
            <a:spAutoFit/>
          </a:bodyPr>
          <a:lstStyle/>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Verbal Communication</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Digital/ I.T.</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Team Working</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Decision Making</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Adaptability</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Detail Oriented</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Creativity</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Organisational</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Time Management</a:t>
            </a:r>
          </a:p>
          <a:p>
            <a:pPr marL="457200" lvl="0" indent="-457200" defTabSz="914400">
              <a:lnSpc>
                <a:spcPct val="150000"/>
              </a:lnSpc>
              <a:buFont typeface="Arial" panose="020B0604020202020204" pitchFamily="34" charset="0"/>
              <a:buChar char="•"/>
            </a:pPr>
            <a:r>
              <a:rPr lang="en-GB" sz="2000" b="1" kern="0" spc="-120" dirty="0">
                <a:solidFill>
                  <a:srgbClr val="8A5873"/>
                </a:solidFill>
                <a:latin typeface="Arial" panose="020B0604020202020204" pitchFamily="34" charset="0"/>
                <a:cs typeface="Arial" panose="020B0604020202020204" pitchFamily="34" charset="0"/>
              </a:rPr>
              <a:t>Self Motivation</a:t>
            </a:r>
          </a:p>
        </p:txBody>
      </p:sp>
      <p:pic>
        <p:nvPicPr>
          <p:cNvPr id="3" name="Picture 2">
            <a:extLst>
              <a:ext uri="{FF2B5EF4-FFF2-40B4-BE49-F238E27FC236}">
                <a16:creationId xmlns:a16="http://schemas.microsoft.com/office/drawing/2014/main" id="{19BBF4CD-72F1-4491-B278-B50123CBF7E0}"/>
              </a:ext>
            </a:extLst>
          </p:cNvPr>
          <p:cNvPicPr>
            <a:picLocks noChangeAspect="1"/>
          </p:cNvPicPr>
          <p:nvPr/>
        </p:nvPicPr>
        <p:blipFill>
          <a:blip r:embed="rId5"/>
          <a:stretch>
            <a:fillRect/>
          </a:stretch>
        </p:blipFill>
        <p:spPr>
          <a:xfrm>
            <a:off x="4800109" y="1687369"/>
            <a:ext cx="5858764" cy="4407790"/>
          </a:xfrm>
          <a:prstGeom prst="rect">
            <a:avLst/>
          </a:prstGeom>
        </p:spPr>
      </p:pic>
      <p:pic>
        <p:nvPicPr>
          <p:cNvPr id="2" name="skills needed">
            <a:hlinkClick r:id="" action="ppaction://media"/>
            <a:extLst>
              <a:ext uri="{FF2B5EF4-FFF2-40B4-BE49-F238E27FC236}">
                <a16:creationId xmlns:a16="http://schemas.microsoft.com/office/drawing/2014/main" id="{A93B0E70-4CAC-4129-A758-2440065241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5309" y="96170"/>
            <a:ext cx="487363" cy="487363"/>
          </a:xfrm>
          <a:prstGeom prst="rect">
            <a:avLst/>
          </a:prstGeom>
        </p:spPr>
      </p:pic>
    </p:spTree>
    <p:extLst>
      <p:ext uri="{BB962C8B-B14F-4D97-AF65-F5344CB8AC3E}">
        <p14:creationId xmlns:p14="http://schemas.microsoft.com/office/powerpoint/2010/main" val="1830640990"/>
      </p:ext>
    </p:extLst>
  </p:cSld>
  <p:clrMapOvr>
    <a:masterClrMapping/>
  </p:clrMapOvr>
  <mc:AlternateContent xmlns:mc="http://schemas.openxmlformats.org/markup-compatibility/2006" xmlns:p14="http://schemas.microsoft.com/office/powerpoint/2010/main">
    <mc:Choice Requires="p14">
      <p:transition spd="slow" p14:dur="2000" advTm="49695"/>
    </mc:Choice>
    <mc:Fallback xmlns="">
      <p:transition spd="slow" advTm="4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186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a:xfrm>
            <a:off x="838200" y="1054309"/>
            <a:ext cx="10515600" cy="866566"/>
          </a:xfrm>
        </p:spPr>
        <p:txBody>
          <a:bodyPr/>
          <a:lstStyle/>
          <a:p>
            <a:r>
              <a:rPr lang="en-GB" dirty="0"/>
              <a:t>Activity 1 – Looking at your skills</a:t>
            </a:r>
            <a:br>
              <a:rPr lang="en-GB" dirty="0"/>
            </a:br>
            <a:r>
              <a:rPr lang="en-GB" dirty="0"/>
              <a:t>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515815" y="1920875"/>
            <a:ext cx="11301047" cy="4301867"/>
          </a:xfrm>
        </p:spPr>
        <p:txBody>
          <a:bodyPr/>
          <a:lstStyle/>
          <a:p>
            <a:pPr marL="0" indent="0">
              <a:buNone/>
            </a:pPr>
            <a:r>
              <a:rPr lang="en-GB" b="0" dirty="0">
                <a:solidFill>
                  <a:schemeClr val="tx1"/>
                </a:solidFill>
              </a:rPr>
              <a:t>Spend 5 minutes in pairs talking about what skills you have and how they fit in with creative careers.  Use the examples below. </a:t>
            </a:r>
            <a:r>
              <a:rPr lang="en-GB" sz="1800" b="0" dirty="0">
                <a:solidFill>
                  <a:schemeClr val="tx1"/>
                </a:solidFill>
              </a:rPr>
              <a:t>Click the slide when you are finished.</a:t>
            </a:r>
            <a:endParaRPr lang="en-GB" b="0" dirty="0">
              <a:solidFill>
                <a:schemeClr val="tx1"/>
              </a:solidFill>
            </a:endParaRPr>
          </a:p>
          <a:p>
            <a:pPr marL="0" indent="0">
              <a:buNone/>
            </a:pPr>
            <a:endParaRPr lang="en-GB" b="0" dirty="0">
              <a:solidFill>
                <a:schemeClr val="tx1"/>
              </a:solidFill>
            </a:endParaRPr>
          </a:p>
        </p:txBody>
      </p:sp>
      <p:pic>
        <p:nvPicPr>
          <p:cNvPr id="5" name="Picture 4">
            <a:extLst>
              <a:ext uri="{FF2B5EF4-FFF2-40B4-BE49-F238E27FC236}">
                <a16:creationId xmlns:a16="http://schemas.microsoft.com/office/drawing/2014/main" id="{0A6B12C2-C412-42EC-AC65-11EFBF2B6922}"/>
              </a:ext>
            </a:extLst>
          </p:cNvPr>
          <p:cNvPicPr>
            <a:picLocks noChangeAspect="1"/>
          </p:cNvPicPr>
          <p:nvPr/>
        </p:nvPicPr>
        <p:blipFill>
          <a:blip r:embed="rId5"/>
          <a:stretch>
            <a:fillRect/>
          </a:stretch>
        </p:blipFill>
        <p:spPr>
          <a:xfrm>
            <a:off x="10136765" y="4437130"/>
            <a:ext cx="1911967" cy="1935645"/>
          </a:xfrm>
          <a:prstGeom prst="rect">
            <a:avLst/>
          </a:prstGeom>
        </p:spPr>
      </p:pic>
      <p:sp>
        <p:nvSpPr>
          <p:cNvPr id="12" name="Rectangle: Rounded Corners 11">
            <a:extLst>
              <a:ext uri="{FF2B5EF4-FFF2-40B4-BE49-F238E27FC236}">
                <a16:creationId xmlns:a16="http://schemas.microsoft.com/office/drawing/2014/main" id="{7193FF6D-ABF6-4E7C-8A5E-B9F5C68AAFD8}"/>
              </a:ext>
            </a:extLst>
          </p:cNvPr>
          <p:cNvSpPr/>
          <p:nvPr/>
        </p:nvSpPr>
        <p:spPr>
          <a:xfrm>
            <a:off x="5875443" y="3025320"/>
            <a:ext cx="4088493" cy="1389631"/>
          </a:xfrm>
          <a:prstGeom prst="roundRect">
            <a:avLst/>
          </a:prstGeom>
          <a:solidFill>
            <a:srgbClr val="A53959"/>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nSpc>
                <a:spcPct val="100000"/>
              </a:lnSpc>
            </a:pPr>
            <a:r>
              <a:rPr lang="en-US" sz="2400" dirty="0"/>
              <a:t>      </a:t>
            </a:r>
            <a:r>
              <a:rPr lang="en-US" sz="2400" u="sng" dirty="0">
                <a:solidFill>
                  <a:schemeClr val="bg1"/>
                </a:solidFill>
              </a:rPr>
              <a:t>Music</a:t>
            </a:r>
            <a:r>
              <a:rPr lang="en-US" sz="2400" dirty="0">
                <a:solidFill>
                  <a:schemeClr val="bg1"/>
                </a:solidFill>
              </a:rPr>
              <a:t> – team working,                          accuracy, creativity </a:t>
            </a:r>
            <a:endParaRPr lang="ru-RU" sz="2400" dirty="0">
              <a:solidFill>
                <a:schemeClr val="bg1"/>
              </a:solidFill>
            </a:endParaRPr>
          </a:p>
        </p:txBody>
      </p:sp>
      <p:sp>
        <p:nvSpPr>
          <p:cNvPr id="13" name="Rectangle: Rounded Corners 12">
            <a:extLst>
              <a:ext uri="{FF2B5EF4-FFF2-40B4-BE49-F238E27FC236}">
                <a16:creationId xmlns:a16="http://schemas.microsoft.com/office/drawing/2014/main" id="{62790CC7-0FFB-4B15-8DA6-69F5ED505A7B}"/>
              </a:ext>
            </a:extLst>
          </p:cNvPr>
          <p:cNvSpPr/>
          <p:nvPr/>
        </p:nvSpPr>
        <p:spPr>
          <a:xfrm>
            <a:off x="1384917" y="3025320"/>
            <a:ext cx="4257703" cy="141181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400"/>
            <a:r>
              <a:rPr lang="en-GB" sz="2400" u="sng" dirty="0">
                <a:solidFill>
                  <a:schemeClr val="bg1"/>
                </a:solidFill>
              </a:rPr>
              <a:t>Designing</a:t>
            </a:r>
            <a:r>
              <a:rPr lang="en-GB" sz="2400" dirty="0">
                <a:solidFill>
                  <a:schemeClr val="bg1"/>
                </a:solidFill>
              </a:rPr>
              <a:t> – creativity, innovation, presenting           </a:t>
            </a:r>
            <a:endParaRPr kumimoji="0" lang="en-GB" sz="2400" b="0" i="0" u="none" strike="noStrike" kern="1200" cap="none" spc="0" normalizeH="0" baseline="0" noProof="0" dirty="0">
              <a:ln>
                <a:noFill/>
              </a:ln>
              <a:solidFill>
                <a:schemeClr val="bg1"/>
              </a:solidFill>
              <a:effectLst/>
              <a:uLnTx/>
              <a:uFillTx/>
              <a:latin typeface="Arial"/>
            </a:endParaRPr>
          </a:p>
        </p:txBody>
      </p:sp>
      <p:sp>
        <p:nvSpPr>
          <p:cNvPr id="14" name="Rectangle: Rounded Corners 13">
            <a:extLst>
              <a:ext uri="{FF2B5EF4-FFF2-40B4-BE49-F238E27FC236}">
                <a16:creationId xmlns:a16="http://schemas.microsoft.com/office/drawing/2014/main" id="{05C6A699-B7A0-4CD8-B02D-33F0C52A6424}"/>
              </a:ext>
            </a:extLst>
          </p:cNvPr>
          <p:cNvSpPr/>
          <p:nvPr/>
        </p:nvSpPr>
        <p:spPr>
          <a:xfrm>
            <a:off x="1384916" y="4590194"/>
            <a:ext cx="4257704"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nSpc>
                <a:spcPct val="100000"/>
              </a:lnSpc>
            </a:pPr>
            <a:r>
              <a:rPr lang="en-US" sz="2400" dirty="0"/>
              <a:t>    </a:t>
            </a:r>
            <a:r>
              <a:rPr lang="en-US" sz="2400" u="sng" dirty="0">
                <a:solidFill>
                  <a:schemeClr val="bg1"/>
                </a:solidFill>
              </a:rPr>
              <a:t>Theatre</a:t>
            </a:r>
            <a:r>
              <a:rPr lang="en-US" sz="2400" dirty="0">
                <a:solidFill>
                  <a:schemeClr val="bg1"/>
                </a:solidFill>
              </a:rPr>
              <a:t> – communication, team working, adaptability</a:t>
            </a:r>
            <a:endParaRPr lang="ru-RU" sz="2000" dirty="0">
              <a:solidFill>
                <a:schemeClr val="bg1"/>
              </a:solidFill>
            </a:endParaRPr>
          </a:p>
        </p:txBody>
      </p:sp>
      <p:sp>
        <p:nvSpPr>
          <p:cNvPr id="15" name="Rectangle: Rounded Corners 14">
            <a:extLst>
              <a:ext uri="{FF2B5EF4-FFF2-40B4-BE49-F238E27FC236}">
                <a16:creationId xmlns:a16="http://schemas.microsoft.com/office/drawing/2014/main" id="{46B9547E-98E2-428D-80C8-BDA0DDF83CB9}"/>
              </a:ext>
            </a:extLst>
          </p:cNvPr>
          <p:cNvSpPr/>
          <p:nvPr/>
        </p:nvSpPr>
        <p:spPr>
          <a:xfrm>
            <a:off x="5875443" y="4568013"/>
            <a:ext cx="4109699" cy="1411811"/>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lvl="0">
              <a:lnSpc>
                <a:spcPct val="100000"/>
              </a:lnSpc>
            </a:pPr>
            <a:r>
              <a:rPr lang="en-GB" sz="2400" u="sng" dirty="0">
                <a:solidFill>
                  <a:schemeClr val="bg1"/>
                </a:solidFill>
              </a:rPr>
              <a:t>Technology</a:t>
            </a:r>
            <a:r>
              <a:rPr lang="en-GB" sz="2400" dirty="0">
                <a:solidFill>
                  <a:schemeClr val="bg1"/>
                </a:solidFill>
              </a:rPr>
              <a:t> – computing, problem solving, research</a:t>
            </a:r>
            <a:endParaRPr lang="ru-RU" sz="2000" dirty="0">
              <a:solidFill>
                <a:schemeClr val="bg1"/>
              </a:solidFill>
            </a:endParaRPr>
          </a:p>
        </p:txBody>
      </p:sp>
      <p:sp>
        <p:nvSpPr>
          <p:cNvPr id="16" name="Rectangle 15" descr="Palette">
            <a:extLst>
              <a:ext uri="{FF2B5EF4-FFF2-40B4-BE49-F238E27FC236}">
                <a16:creationId xmlns:a16="http://schemas.microsoft.com/office/drawing/2014/main" id="{3F3753C9-0F73-40F2-848E-C2F971DAC45A}"/>
              </a:ext>
            </a:extLst>
          </p:cNvPr>
          <p:cNvSpPr/>
          <p:nvPr/>
        </p:nvSpPr>
        <p:spPr>
          <a:xfrm>
            <a:off x="1495569" y="3025320"/>
            <a:ext cx="465233" cy="465233"/>
          </a:xfrm>
          <a:prstGeom prst="rect">
            <a:avLst/>
          </a:prstGeom>
          <a:blipFill>
            <a:blip r:embed="rId6">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p:spPr>
      </p:sp>
      <p:sp>
        <p:nvSpPr>
          <p:cNvPr id="17" name="Rectangle 16" descr="Piano">
            <a:extLst>
              <a:ext uri="{FF2B5EF4-FFF2-40B4-BE49-F238E27FC236}">
                <a16:creationId xmlns:a16="http://schemas.microsoft.com/office/drawing/2014/main" id="{91AB34E0-FFEC-45BA-9169-A66B29169172}"/>
              </a:ext>
            </a:extLst>
          </p:cNvPr>
          <p:cNvSpPr/>
          <p:nvPr/>
        </p:nvSpPr>
        <p:spPr>
          <a:xfrm>
            <a:off x="5956720" y="3035964"/>
            <a:ext cx="465233" cy="465233"/>
          </a:xfrm>
          <a:prstGeom prst="rect">
            <a:avLst/>
          </a:prstGeom>
          <a:blipFill>
            <a:blip r:embed="rId8">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p:spPr>
      </p:sp>
      <p:sp>
        <p:nvSpPr>
          <p:cNvPr id="19" name="Rectangle 18" descr="Drama">
            <a:extLst>
              <a:ext uri="{FF2B5EF4-FFF2-40B4-BE49-F238E27FC236}">
                <a16:creationId xmlns:a16="http://schemas.microsoft.com/office/drawing/2014/main" id="{605703CD-BEF4-47CA-B597-716094ECCEC9}"/>
              </a:ext>
            </a:extLst>
          </p:cNvPr>
          <p:cNvSpPr/>
          <p:nvPr/>
        </p:nvSpPr>
        <p:spPr>
          <a:xfrm>
            <a:off x="1495569" y="4657421"/>
            <a:ext cx="465233" cy="465233"/>
          </a:xfrm>
          <a:prstGeom prst="rect">
            <a:avLst/>
          </a:prstGeom>
          <a:blipFill>
            <a:blip r:embed="rId10">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3392975"/>
              <a:satOff val="11185"/>
              <a:lumOff val="11961"/>
              <a:alphaOff val="0"/>
            </a:schemeClr>
          </a:effectRef>
          <a:fontRef idx="minor">
            <a:schemeClr val="lt1"/>
          </a:fontRef>
        </p:style>
      </p:sp>
      <p:sp>
        <p:nvSpPr>
          <p:cNvPr id="20" name="Rectangle 19" descr="Chat">
            <a:extLst>
              <a:ext uri="{FF2B5EF4-FFF2-40B4-BE49-F238E27FC236}">
                <a16:creationId xmlns:a16="http://schemas.microsoft.com/office/drawing/2014/main" id="{44EB0008-A07C-4837-94F6-6F58CD264F03}"/>
              </a:ext>
            </a:extLst>
          </p:cNvPr>
          <p:cNvSpPr/>
          <p:nvPr/>
        </p:nvSpPr>
        <p:spPr>
          <a:xfrm>
            <a:off x="6096000" y="4568013"/>
            <a:ext cx="465233" cy="465233"/>
          </a:xfrm>
          <a:prstGeom prst="rect">
            <a:avLst/>
          </a:prstGeom>
          <a:blipFill>
            <a:blip r:embed="rId12">
              <a:biLevel thresh="75000"/>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2">
              <a:hueOff val="-1130992"/>
              <a:satOff val="3728"/>
              <a:lumOff val="3987"/>
              <a:alphaOff val="0"/>
            </a:schemeClr>
          </a:effectRef>
          <a:fontRef idx="minor">
            <a:schemeClr val="lt1"/>
          </a:fontRef>
        </p:style>
      </p:sp>
      <p:pic>
        <p:nvPicPr>
          <p:cNvPr id="4" name="Activity 1">
            <a:hlinkClick r:id="" action="ppaction://media"/>
            <a:extLst>
              <a:ext uri="{FF2B5EF4-FFF2-40B4-BE49-F238E27FC236}">
                <a16:creationId xmlns:a16="http://schemas.microsoft.com/office/drawing/2014/main" id="{9F401C0F-901A-46D4-9161-8EA77B0A2C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84917" y="267167"/>
            <a:ext cx="487363" cy="487363"/>
          </a:xfrm>
          <a:prstGeom prst="rect">
            <a:avLst/>
          </a:prstGeom>
        </p:spPr>
      </p:pic>
    </p:spTree>
    <p:extLst>
      <p:ext uri="{BB962C8B-B14F-4D97-AF65-F5344CB8AC3E}">
        <p14:creationId xmlns:p14="http://schemas.microsoft.com/office/powerpoint/2010/main" val="117919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535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1115209" y="2226750"/>
            <a:ext cx="9961581" cy="1785104"/>
          </a:xfrm>
          <a:prstGeom prst="rect">
            <a:avLst/>
          </a:prstGeom>
          <a:solidFill>
            <a:srgbClr val="8A587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are creative careers?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What are creative career">
            <a:hlinkClick r:id="" action="ppaction://media"/>
            <a:extLst>
              <a:ext uri="{FF2B5EF4-FFF2-40B4-BE49-F238E27FC236}">
                <a16:creationId xmlns:a16="http://schemas.microsoft.com/office/drawing/2014/main" id="{2A2BBA1E-52A6-4A75-A732-1FDBC6144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7433" y="312372"/>
            <a:ext cx="487363" cy="487363"/>
          </a:xfrm>
          <a:prstGeom prst="rect">
            <a:avLst/>
          </a:prstGeom>
        </p:spPr>
      </p:pic>
    </p:spTree>
    <p:extLst>
      <p:ext uri="{BB962C8B-B14F-4D97-AF65-F5344CB8AC3E}">
        <p14:creationId xmlns:p14="http://schemas.microsoft.com/office/powerpoint/2010/main" val="4050321623"/>
      </p:ext>
    </p:extLst>
  </p:cSld>
  <p:clrMapOvr>
    <a:masterClrMapping/>
  </p:clrMapOvr>
  <mc:AlternateContent xmlns:mc="http://schemas.openxmlformats.org/markup-compatibility/2006" xmlns:p14="http://schemas.microsoft.com/office/powerpoint/2010/main">
    <mc:Choice Requires="p14">
      <p:transition spd="slow" p14:dur="2000" advTm="8807"/>
    </mc:Choice>
    <mc:Fallback xmlns="">
      <p:transition spd="slow" advTm="8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7123"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1E4A85-1C48-764E-9A34-349BB3ED3021}"/>
              </a:ext>
            </a:extLst>
          </p:cNvPr>
          <p:cNvSpPr txBox="1"/>
          <p:nvPr/>
        </p:nvSpPr>
        <p:spPr>
          <a:xfrm>
            <a:off x="1115209" y="339852"/>
            <a:ext cx="996158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sng"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Thrive Video</a:t>
            </a:r>
          </a:p>
        </p:txBody>
      </p:sp>
      <p:sp>
        <p:nvSpPr>
          <p:cNvPr id="5" name="Content Placeholder 2">
            <a:extLst>
              <a:ext uri="{FF2B5EF4-FFF2-40B4-BE49-F238E27FC236}">
                <a16:creationId xmlns:a16="http://schemas.microsoft.com/office/drawing/2014/main" id="{DE60452C-12D9-453B-8351-1CA9CCF09BE2}"/>
              </a:ext>
            </a:extLst>
          </p:cNvPr>
          <p:cNvSpPr txBox="1">
            <a:spLocks/>
          </p:cNvSpPr>
          <p:nvPr/>
        </p:nvSpPr>
        <p:spPr>
          <a:xfrm>
            <a:off x="2544774" y="2072861"/>
            <a:ext cx="7102449" cy="1155963"/>
          </a:xfr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hlinkClick r:id="rId5"/>
              </a:rPr>
              <a:t>https://youtu.be/Wipx5GrVCuI</a:t>
            </a:r>
            <a:endParaRPr lang="en-GB" dirty="0"/>
          </a:p>
        </p:txBody>
      </p:sp>
      <p:pic>
        <p:nvPicPr>
          <p:cNvPr id="6" name="Content Placeholder 7" descr="woman painting something">
            <a:extLst>
              <a:ext uri="{FF2B5EF4-FFF2-40B4-BE49-F238E27FC236}">
                <a16:creationId xmlns:a16="http://schemas.microsoft.com/office/drawing/2014/main" id="{DC9012B6-8437-4DF2-A3CD-C064F3596B77}"/>
              </a:ext>
            </a:extLst>
          </p:cNvPr>
          <p:cNvPicPr>
            <a:picLocks noChangeAspect="1"/>
          </p:cNvPicPr>
          <p:nvPr/>
        </p:nvPicPr>
        <p:blipFill rotWithShape="1">
          <a:blip r:embed="rId6">
            <a:extLst>
              <a:ext uri="{28A0092B-C50C-407E-A947-70E740481C1C}">
                <a14:useLocalDpi xmlns:a14="http://schemas.microsoft.com/office/drawing/2010/main"/>
              </a:ext>
            </a:extLst>
          </a:blip>
          <a:srcRect b="-216"/>
          <a:stretch/>
        </p:blipFill>
        <p:spPr>
          <a:xfrm>
            <a:off x="998315" y="2072861"/>
            <a:ext cx="1976571" cy="3857960"/>
          </a:xfrm>
          <a:prstGeom prst="rect">
            <a:avLst/>
          </a:prstGeom>
        </p:spPr>
      </p:pic>
      <p:pic>
        <p:nvPicPr>
          <p:cNvPr id="3" name="Thrive video">
            <a:hlinkClick r:id="" action="ppaction://media"/>
            <a:extLst>
              <a:ext uri="{FF2B5EF4-FFF2-40B4-BE49-F238E27FC236}">
                <a16:creationId xmlns:a16="http://schemas.microsoft.com/office/drawing/2014/main" id="{1F216833-BA23-4A3E-8E76-DA4435B03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42918" y="283376"/>
            <a:ext cx="487363" cy="487363"/>
          </a:xfrm>
          <a:prstGeom prst="rect">
            <a:avLst/>
          </a:prstGeom>
        </p:spPr>
      </p:pic>
      <p:sp>
        <p:nvSpPr>
          <p:cNvPr id="2" name="TextBox 1">
            <a:extLst>
              <a:ext uri="{FF2B5EF4-FFF2-40B4-BE49-F238E27FC236}">
                <a16:creationId xmlns:a16="http://schemas.microsoft.com/office/drawing/2014/main" id="{99F45FDF-EE55-4E59-814A-61ED1F957369}"/>
              </a:ext>
            </a:extLst>
          </p:cNvPr>
          <p:cNvSpPr txBox="1"/>
          <p:nvPr/>
        </p:nvSpPr>
        <p:spPr>
          <a:xfrm>
            <a:off x="3352800" y="1406769"/>
            <a:ext cx="5486400" cy="369332"/>
          </a:xfrm>
          <a:prstGeom prst="rect">
            <a:avLst/>
          </a:prstGeom>
          <a:noFill/>
        </p:spPr>
        <p:txBody>
          <a:bodyPr wrap="square" rtlCol="0">
            <a:spAutoFit/>
          </a:bodyPr>
          <a:lstStyle/>
          <a:p>
            <a:pPr algn="ctr"/>
            <a:r>
              <a:rPr lang="en-GB" dirty="0"/>
              <a:t>Click the slide when you are finished watching</a:t>
            </a:r>
          </a:p>
        </p:txBody>
      </p:sp>
    </p:spTree>
    <p:extLst>
      <p:ext uri="{BB962C8B-B14F-4D97-AF65-F5344CB8AC3E}">
        <p14:creationId xmlns:p14="http://schemas.microsoft.com/office/powerpoint/2010/main" val="16510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6293"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1212485" y="417405"/>
            <a:ext cx="9961581" cy="1015663"/>
          </a:xfrm>
          <a:prstGeom prst="rect">
            <a:avLst/>
          </a:prstGeom>
          <a:solidFill>
            <a:srgbClr val="8A587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Creative Industries</a:t>
            </a: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closeup photography of crayons and paint bottle">
            <a:extLst>
              <a:ext uri="{FF2B5EF4-FFF2-40B4-BE49-F238E27FC236}">
                <a16:creationId xmlns:a16="http://schemas.microsoft.com/office/drawing/2014/main" id="{AB273AE3-F014-42D1-BBC3-67F0B9EC489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19871" y="1497175"/>
            <a:ext cx="3247361" cy="4670161"/>
          </a:xfrm>
          <a:prstGeom prst="rect">
            <a:avLst/>
          </a:prstGeom>
          <a:noFill/>
          <a:ln>
            <a:noFill/>
          </a:ln>
        </p:spPr>
      </p:pic>
      <p:sp>
        <p:nvSpPr>
          <p:cNvPr id="2" name="Rectangle 1">
            <a:extLst>
              <a:ext uri="{FF2B5EF4-FFF2-40B4-BE49-F238E27FC236}">
                <a16:creationId xmlns:a16="http://schemas.microsoft.com/office/drawing/2014/main" id="{C4A8B14A-C71B-45A6-875C-F30E62E88E86}"/>
              </a:ext>
            </a:extLst>
          </p:cNvPr>
          <p:cNvSpPr/>
          <p:nvPr/>
        </p:nvSpPr>
        <p:spPr>
          <a:xfrm>
            <a:off x="1569396" y="2619611"/>
            <a:ext cx="6096000" cy="1354217"/>
          </a:xfrm>
          <a:prstGeom prst="rect">
            <a:avLst/>
          </a:prstGeom>
        </p:spPr>
        <p:txBody>
          <a:bodyPr>
            <a:spAutoFit/>
          </a:bodyPr>
          <a:lstStyle/>
          <a:p>
            <a:r>
              <a:rPr lang="en-GB" b="1" dirty="0">
                <a:solidFill>
                  <a:schemeClr val="bg1"/>
                </a:solidFill>
              </a:rPr>
              <a:t>The UK’s creative industries are now recognised as world-leading. Over 1.9 million people working in the creative industries, there are many careers for creative people.</a:t>
            </a:r>
          </a:p>
          <a:p>
            <a:r>
              <a:rPr lang="en-GB" sz="1000" b="1" dirty="0">
                <a:solidFill>
                  <a:schemeClr val="bg1"/>
                </a:solidFill>
                <a:latin typeface="Arial" panose="020B0604020202020204" pitchFamily="34" charset="0"/>
                <a:cs typeface="Arial" panose="020B0604020202020204" pitchFamily="34" charset="0"/>
              </a:rPr>
              <a:t>UAL website</a:t>
            </a:r>
            <a:endParaRPr lang="en-GB" sz="1000" dirty="0">
              <a:solidFill>
                <a:schemeClr val="bg1"/>
              </a:solidFill>
              <a:latin typeface="Arial" panose="020B0604020202020204" pitchFamily="34" charset="0"/>
              <a:cs typeface="Arial" panose="020B0604020202020204" pitchFamily="34" charset="0"/>
            </a:endParaRPr>
          </a:p>
        </p:txBody>
      </p:sp>
      <p:pic>
        <p:nvPicPr>
          <p:cNvPr id="5" name="creative industries">
            <a:hlinkClick r:id="" action="ppaction://media"/>
            <a:extLst>
              <a:ext uri="{FF2B5EF4-FFF2-40B4-BE49-F238E27FC236}">
                <a16:creationId xmlns:a16="http://schemas.microsoft.com/office/drawing/2014/main" id="{E41213D8-D330-4BDF-BD4E-843D1330FB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463888" y="681554"/>
            <a:ext cx="487363" cy="487363"/>
          </a:xfrm>
          <a:prstGeom prst="rect">
            <a:avLst/>
          </a:prstGeom>
        </p:spPr>
      </p:pic>
    </p:spTree>
    <p:custDataLst>
      <p:tags r:id="rId1"/>
    </p:custDataLst>
    <p:extLst>
      <p:ext uri="{BB962C8B-B14F-4D97-AF65-F5344CB8AC3E}">
        <p14:creationId xmlns:p14="http://schemas.microsoft.com/office/powerpoint/2010/main" val="413378626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256" objId="5"/>
        <p14:stopEvt time="27603"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a:xfrm>
            <a:off x="838200" y="365125"/>
            <a:ext cx="10515600" cy="1055113"/>
          </a:xfrm>
        </p:spPr>
        <p:txBody>
          <a:bodyPr/>
          <a:lstStyle/>
          <a:p>
            <a:pPr algn="ctr"/>
            <a:r>
              <a:rPr lang="en-GB" dirty="0"/>
              <a:t>Careers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838200" y="1225684"/>
            <a:ext cx="10515600" cy="5068111"/>
          </a:xfrm>
        </p:spPr>
        <p:txBody>
          <a:bodyPr/>
          <a:lstStyle/>
          <a:p>
            <a:pPr marL="0" indent="0" algn="ctr">
              <a:buNone/>
            </a:pPr>
            <a:r>
              <a:rPr lang="en-GB" b="0" dirty="0">
                <a:solidFill>
                  <a:schemeClr val="tx1"/>
                </a:solidFill>
              </a:rPr>
              <a:t>  Here are just some careers you can choose from: </a:t>
            </a:r>
          </a:p>
          <a:p>
            <a:pPr marL="0" indent="0">
              <a:buNone/>
            </a:pPr>
            <a:endParaRPr lang="en-GB" b="0" dirty="0">
              <a:solidFill>
                <a:schemeClr val="tx1"/>
              </a:solidFill>
            </a:endParaRPr>
          </a:p>
        </p:txBody>
      </p:sp>
      <p:sp>
        <p:nvSpPr>
          <p:cNvPr id="12" name="Rectangle: Rounded Corners 11">
            <a:extLst>
              <a:ext uri="{FF2B5EF4-FFF2-40B4-BE49-F238E27FC236}">
                <a16:creationId xmlns:a16="http://schemas.microsoft.com/office/drawing/2014/main" id="{7193FF6D-ABF6-4E7C-8A5E-B9F5C68AAFD8}"/>
              </a:ext>
            </a:extLst>
          </p:cNvPr>
          <p:cNvSpPr/>
          <p:nvPr/>
        </p:nvSpPr>
        <p:spPr>
          <a:xfrm>
            <a:off x="6115617" y="3257919"/>
            <a:ext cx="5240582" cy="1389631"/>
          </a:xfrm>
          <a:prstGeom prst="roundRect">
            <a:avLst/>
          </a:prstGeom>
          <a:solidFill>
            <a:srgbClr val="A53959"/>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r>
              <a:rPr lang="en-GB" sz="2000" u="sng" dirty="0">
                <a:solidFill>
                  <a:schemeClr val="bg1"/>
                </a:solidFill>
              </a:rPr>
              <a:t>Music</a:t>
            </a:r>
            <a:r>
              <a:rPr lang="en-GB" sz="2000" dirty="0">
                <a:solidFill>
                  <a:schemeClr val="bg1"/>
                </a:solidFill>
              </a:rPr>
              <a:t> - </a:t>
            </a:r>
            <a:r>
              <a:rPr lang="en-GB" dirty="0">
                <a:solidFill>
                  <a:schemeClr val="bg1"/>
                </a:solidFill>
              </a:rPr>
              <a:t>Musician,  Sound Engineer,  Music Therapist,  Music Teacher,  Musical Instrument Maker,  Studio Sound Engineer </a:t>
            </a:r>
          </a:p>
        </p:txBody>
      </p:sp>
      <p:sp>
        <p:nvSpPr>
          <p:cNvPr id="13" name="Rectangle: Rounded Corners 12">
            <a:extLst>
              <a:ext uri="{FF2B5EF4-FFF2-40B4-BE49-F238E27FC236}">
                <a16:creationId xmlns:a16="http://schemas.microsoft.com/office/drawing/2014/main" id="{62790CC7-0FFB-4B15-8DA6-69F5ED505A7B}"/>
              </a:ext>
            </a:extLst>
          </p:cNvPr>
          <p:cNvSpPr/>
          <p:nvPr/>
        </p:nvSpPr>
        <p:spPr>
          <a:xfrm>
            <a:off x="758756" y="3235740"/>
            <a:ext cx="4883863" cy="141181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defTabSz="914400"/>
            <a:r>
              <a:rPr lang="en-GB" sz="2000" u="sng" dirty="0">
                <a:solidFill>
                  <a:prstClr val="white"/>
                </a:solidFill>
              </a:rPr>
              <a:t>Designer</a:t>
            </a:r>
            <a:r>
              <a:rPr lang="en-GB" sz="2400" dirty="0">
                <a:solidFill>
                  <a:prstClr val="white"/>
                </a:solidFill>
              </a:rPr>
              <a:t> - </a:t>
            </a:r>
            <a:r>
              <a:rPr lang="en-GB" dirty="0">
                <a:solidFill>
                  <a:prstClr val="white"/>
                </a:solidFill>
              </a:rPr>
              <a:t>Fashion,  Graphic,  Interior,  Costume,  Product ,  Jewellery,  Furniture and Exhibition Designer</a:t>
            </a:r>
            <a:endParaRPr kumimoji="0" lang="en-GB"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5C6A699-B7A0-4CD8-B02D-33F0C52A6424}"/>
              </a:ext>
            </a:extLst>
          </p:cNvPr>
          <p:cNvSpPr/>
          <p:nvPr/>
        </p:nvSpPr>
        <p:spPr>
          <a:xfrm>
            <a:off x="758756" y="4794040"/>
            <a:ext cx="4883864"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r>
              <a:rPr lang="en-GB" sz="2000" u="sng" dirty="0">
                <a:solidFill>
                  <a:schemeClr val="bg1"/>
                </a:solidFill>
              </a:rPr>
              <a:t>Theatre</a:t>
            </a:r>
            <a:r>
              <a:rPr lang="en-GB" sz="2000" dirty="0">
                <a:solidFill>
                  <a:schemeClr val="bg1"/>
                </a:solidFill>
              </a:rPr>
              <a:t> - </a:t>
            </a:r>
            <a:r>
              <a:rPr lang="en-GB" dirty="0">
                <a:solidFill>
                  <a:schemeClr val="bg1"/>
                </a:solidFill>
              </a:rPr>
              <a:t>Actor,  Dancer,  Drama Therapist, Choreographer,  Prop Maker,  Set Designer,  Stage Manager</a:t>
            </a:r>
          </a:p>
        </p:txBody>
      </p:sp>
      <p:sp>
        <p:nvSpPr>
          <p:cNvPr id="15" name="Rectangle: Rounded Corners 14">
            <a:extLst>
              <a:ext uri="{FF2B5EF4-FFF2-40B4-BE49-F238E27FC236}">
                <a16:creationId xmlns:a16="http://schemas.microsoft.com/office/drawing/2014/main" id="{46B9547E-98E2-428D-80C8-BDA0DDF83CB9}"/>
              </a:ext>
            </a:extLst>
          </p:cNvPr>
          <p:cNvSpPr/>
          <p:nvPr/>
        </p:nvSpPr>
        <p:spPr>
          <a:xfrm>
            <a:off x="6115617" y="4771860"/>
            <a:ext cx="5238183" cy="1411811"/>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lvl="0"/>
            <a:r>
              <a:rPr lang="en-GB" sz="2000" u="sng" dirty="0">
                <a:solidFill>
                  <a:prstClr val="white"/>
                </a:solidFill>
              </a:rPr>
              <a:t>Technology</a:t>
            </a:r>
            <a:r>
              <a:rPr lang="en-GB" sz="2000" dirty="0">
                <a:solidFill>
                  <a:prstClr val="white"/>
                </a:solidFill>
              </a:rPr>
              <a:t> - </a:t>
            </a:r>
            <a:r>
              <a:rPr lang="en-GB" dirty="0">
                <a:solidFill>
                  <a:prstClr val="white"/>
                </a:solidFill>
              </a:rPr>
              <a:t>Games Designer,  Architect,  Broadcast Engineer,  Design Engineer,  Lighting Technician,  Video Editor</a:t>
            </a:r>
          </a:p>
        </p:txBody>
      </p:sp>
      <p:sp>
        <p:nvSpPr>
          <p:cNvPr id="16" name="Rectangle 15" descr="Palette">
            <a:extLst>
              <a:ext uri="{FF2B5EF4-FFF2-40B4-BE49-F238E27FC236}">
                <a16:creationId xmlns:a16="http://schemas.microsoft.com/office/drawing/2014/main" id="{3F3753C9-0F73-40F2-848E-C2F971DAC45A}"/>
              </a:ext>
            </a:extLst>
          </p:cNvPr>
          <p:cNvSpPr/>
          <p:nvPr/>
        </p:nvSpPr>
        <p:spPr>
          <a:xfrm>
            <a:off x="5050115" y="4131144"/>
            <a:ext cx="465233" cy="465233"/>
          </a:xfrm>
          <a:prstGeom prst="rect">
            <a:avLst/>
          </a:prstGeom>
          <a:blipFill>
            <a:blip r:embed="rId5">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p:spPr>
      </p:sp>
      <p:sp>
        <p:nvSpPr>
          <p:cNvPr id="17" name="Rectangle 16" descr="Piano">
            <a:extLst>
              <a:ext uri="{FF2B5EF4-FFF2-40B4-BE49-F238E27FC236}">
                <a16:creationId xmlns:a16="http://schemas.microsoft.com/office/drawing/2014/main" id="{91AB34E0-FFEC-45BA-9169-A66B29169172}"/>
              </a:ext>
            </a:extLst>
          </p:cNvPr>
          <p:cNvSpPr/>
          <p:nvPr/>
        </p:nvSpPr>
        <p:spPr>
          <a:xfrm>
            <a:off x="10505400" y="4096155"/>
            <a:ext cx="465233" cy="465233"/>
          </a:xfrm>
          <a:prstGeom prst="rect">
            <a:avLst/>
          </a:prstGeom>
          <a:blipFill>
            <a:blip r:embed="rId7">
              <a:graysc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p:spPr>
      </p:sp>
      <p:sp>
        <p:nvSpPr>
          <p:cNvPr id="19" name="Rectangle 18" descr="Drama">
            <a:extLst>
              <a:ext uri="{FF2B5EF4-FFF2-40B4-BE49-F238E27FC236}">
                <a16:creationId xmlns:a16="http://schemas.microsoft.com/office/drawing/2014/main" id="{605703CD-BEF4-47CA-B597-716094ECCEC9}"/>
              </a:ext>
            </a:extLst>
          </p:cNvPr>
          <p:cNvSpPr/>
          <p:nvPr/>
        </p:nvSpPr>
        <p:spPr>
          <a:xfrm>
            <a:off x="5050114" y="5569593"/>
            <a:ext cx="465233" cy="465233"/>
          </a:xfrm>
          <a:prstGeom prst="rect">
            <a:avLst/>
          </a:prstGeom>
          <a:blipFill>
            <a:blip r:embed="rId9">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3392975"/>
              <a:satOff val="11185"/>
              <a:lumOff val="11961"/>
              <a:alphaOff val="0"/>
            </a:schemeClr>
          </a:effectRef>
          <a:fontRef idx="minor">
            <a:schemeClr val="lt1"/>
          </a:fontRef>
        </p:style>
      </p:sp>
      <p:sp>
        <p:nvSpPr>
          <p:cNvPr id="20" name="Rectangle 19" descr="Chat">
            <a:extLst>
              <a:ext uri="{FF2B5EF4-FFF2-40B4-BE49-F238E27FC236}">
                <a16:creationId xmlns:a16="http://schemas.microsoft.com/office/drawing/2014/main" id="{44EB0008-A07C-4837-94F6-6F58CD264F03}"/>
              </a:ext>
            </a:extLst>
          </p:cNvPr>
          <p:cNvSpPr/>
          <p:nvPr/>
        </p:nvSpPr>
        <p:spPr>
          <a:xfrm>
            <a:off x="10491663" y="5660593"/>
            <a:ext cx="465233" cy="465233"/>
          </a:xfrm>
          <a:prstGeom prst="rect">
            <a:avLst/>
          </a:prstGeom>
          <a:blipFill>
            <a:blip r:embed="rId11">
              <a:biLevel thresh="75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1130992"/>
              <a:satOff val="3728"/>
              <a:lumOff val="3987"/>
              <a:alphaOff val="0"/>
            </a:schemeClr>
          </a:effectRef>
          <a:fontRef idx="minor">
            <a:schemeClr val="lt1"/>
          </a:fontRef>
        </p:style>
      </p:sp>
      <p:sp>
        <p:nvSpPr>
          <p:cNvPr id="18" name="Rectangle: Rounded Corners 17">
            <a:extLst>
              <a:ext uri="{FF2B5EF4-FFF2-40B4-BE49-F238E27FC236}">
                <a16:creationId xmlns:a16="http://schemas.microsoft.com/office/drawing/2014/main" id="{6ADFAECB-C4C7-4C14-9E3A-FB423A5C6D6E}"/>
              </a:ext>
            </a:extLst>
          </p:cNvPr>
          <p:cNvSpPr/>
          <p:nvPr/>
        </p:nvSpPr>
        <p:spPr>
          <a:xfrm>
            <a:off x="3306496" y="1714160"/>
            <a:ext cx="5579006" cy="1411811"/>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lvl="0"/>
            <a:r>
              <a:rPr lang="en-GB" sz="2000" u="sng" dirty="0">
                <a:solidFill>
                  <a:prstClr val="white"/>
                </a:solidFill>
              </a:rPr>
              <a:t>Fine Art </a:t>
            </a:r>
            <a:r>
              <a:rPr lang="en-GB" sz="2000" dirty="0">
                <a:solidFill>
                  <a:prstClr val="white"/>
                </a:solidFill>
              </a:rPr>
              <a:t>- </a:t>
            </a:r>
            <a:r>
              <a:rPr lang="en-GB" dirty="0">
                <a:solidFill>
                  <a:prstClr val="white"/>
                </a:solidFill>
              </a:rPr>
              <a:t>Art Therapist,  Artist,  Sculptor,  Conservator, Illustrator,  Model Maker,  Art Teacher,  Community Arts</a:t>
            </a:r>
          </a:p>
        </p:txBody>
      </p:sp>
      <p:pic>
        <p:nvPicPr>
          <p:cNvPr id="21" name="Picture 20">
            <a:extLst>
              <a:ext uri="{FF2B5EF4-FFF2-40B4-BE49-F238E27FC236}">
                <a16:creationId xmlns:a16="http://schemas.microsoft.com/office/drawing/2014/main" id="{B714F5F2-F477-47D3-AD33-CE58173DE1A1}"/>
              </a:ext>
            </a:extLst>
          </p:cNvPr>
          <p:cNvPicPr>
            <a:picLocks noChangeAspect="1"/>
          </p:cNvPicPr>
          <p:nvPr/>
        </p:nvPicPr>
        <p:blipFill>
          <a:blip r:embed="rId13"/>
          <a:stretch>
            <a:fillRect/>
          </a:stretch>
        </p:blipFill>
        <p:spPr>
          <a:xfrm>
            <a:off x="8201214" y="2586083"/>
            <a:ext cx="469433" cy="469433"/>
          </a:xfrm>
          <a:prstGeom prst="rect">
            <a:avLst/>
          </a:prstGeom>
        </p:spPr>
      </p:pic>
      <p:pic>
        <p:nvPicPr>
          <p:cNvPr id="5" name="careers">
            <a:hlinkClick r:id="" action="ppaction://media"/>
            <a:extLst>
              <a:ext uri="{FF2B5EF4-FFF2-40B4-BE49-F238E27FC236}">
                <a16:creationId xmlns:a16="http://schemas.microsoft.com/office/drawing/2014/main" id="{E0F8A7FC-9B85-4B0F-893A-47E53A6CD57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68509" y="255001"/>
            <a:ext cx="487363" cy="487363"/>
          </a:xfrm>
          <a:prstGeom prst="rect">
            <a:avLst/>
          </a:prstGeom>
        </p:spPr>
      </p:pic>
    </p:spTree>
    <p:extLst>
      <p:ext uri="{BB962C8B-B14F-4D97-AF65-F5344CB8AC3E}">
        <p14:creationId xmlns:p14="http://schemas.microsoft.com/office/powerpoint/2010/main" val="2489350362"/>
      </p:ext>
    </p:extLst>
  </p:cSld>
  <p:clrMapOvr>
    <a:masterClrMapping/>
  </p:clrMapOvr>
  <mc:AlternateContent xmlns:mc="http://schemas.openxmlformats.org/markup-compatibility/2006" xmlns:p14="http://schemas.microsoft.com/office/powerpoint/2010/main">
    <mc:Choice Requires="p14">
      <p:transition spd="slow" p14:dur="2000" advTm="41846"/>
    </mc:Choice>
    <mc:Fallback xmlns="">
      <p:transition spd="slow" advTm="41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39457"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4">
      <a:dk1>
        <a:sysClr val="windowText" lastClr="000000"/>
      </a:dk1>
      <a:lt1>
        <a:sysClr val="window" lastClr="FFFFFF"/>
      </a:lt1>
      <a:dk2>
        <a:srgbClr val="44546A"/>
      </a:dk2>
      <a:lt2>
        <a:srgbClr val="E7E6E6"/>
      </a:lt2>
      <a:accent1>
        <a:srgbClr val="4472C4"/>
      </a:accent1>
      <a:accent2>
        <a:srgbClr val="70AD47"/>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Custom 4">
      <a:dk1>
        <a:sysClr val="windowText" lastClr="000000"/>
      </a:dk1>
      <a:lt1>
        <a:sysClr val="window" lastClr="FFFFFF"/>
      </a:lt1>
      <a:dk2>
        <a:srgbClr val="44546A"/>
      </a:dk2>
      <a:lt2>
        <a:srgbClr val="E7E6E6"/>
      </a:lt2>
      <a:accent1>
        <a:srgbClr val="4472C4"/>
      </a:accent1>
      <a:accent2>
        <a:srgbClr val="70AD47"/>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3341CF-1C0A-4D7E-B932-A5D5A65DBFE6}">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7496802-D491-4EE2-A419-C71313198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149D09-4C9D-4986-9921-BE69442B72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Maker Gallery design</Template>
  <TotalTime>0</TotalTime>
  <Words>1661</Words>
  <Application>Microsoft Office PowerPoint</Application>
  <PresentationFormat>Widescreen</PresentationFormat>
  <Paragraphs>122</Paragraphs>
  <Slides>15</Slides>
  <Notes>15</Notes>
  <HiddenSlides>0</HiddenSlides>
  <MMClips>15</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15</vt:i4>
      </vt:variant>
    </vt:vector>
  </HeadingPairs>
  <TitlesOfParts>
    <vt:vector size="23" baseType="lpstr">
      <vt:lpstr>Arial</vt:lpstr>
      <vt:lpstr>Arial MT Lt</vt:lpstr>
      <vt:lpstr>Calibri</vt:lpstr>
      <vt:lpstr>Office Theme</vt:lpstr>
      <vt:lpstr>Custom Design</vt:lpstr>
      <vt:lpstr>1_Custom Design</vt:lpstr>
      <vt:lpstr>3_Custom Design</vt:lpstr>
      <vt:lpstr>2_Custom Design</vt:lpstr>
      <vt:lpstr>Creative Careers</vt:lpstr>
      <vt:lpstr>PowerPoint Presentation</vt:lpstr>
      <vt:lpstr>PowerPoint Presentation</vt:lpstr>
      <vt:lpstr>PowerPoint Presentation</vt:lpstr>
      <vt:lpstr>Activity 1 – Looking at your skills  </vt:lpstr>
      <vt:lpstr>PowerPoint Presentation</vt:lpstr>
      <vt:lpstr>PowerPoint Presentation</vt:lpstr>
      <vt:lpstr>PowerPoint Presentation</vt:lpstr>
      <vt:lpstr>Careers </vt:lpstr>
      <vt:lpstr>PowerPoint Presentation</vt:lpstr>
      <vt:lpstr>PowerPoint Presentation</vt:lpstr>
      <vt:lpstr>PowerPoint Presentation</vt:lpstr>
      <vt:lpstr>Activity 2</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2019-10-02T13:25:18Z</dcterms:created>
  <dcterms:modified xsi:type="dcterms:W3CDTF">2020-05-28T14:47:53Z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