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2" r:id="rId3"/>
    <p:sldMasterId id="2147483682" r:id="rId4"/>
    <p:sldMasterId id="2147483684" r:id="rId5"/>
  </p:sldMasterIdLst>
  <p:notesMasterIdLst>
    <p:notesMasterId r:id="rId27"/>
  </p:notesMasterIdLst>
  <p:sldIdLst>
    <p:sldId id="450" r:id="rId6"/>
    <p:sldId id="463" r:id="rId7"/>
    <p:sldId id="452" r:id="rId8"/>
    <p:sldId id="464" r:id="rId9"/>
    <p:sldId id="448" r:id="rId10"/>
    <p:sldId id="457" r:id="rId11"/>
    <p:sldId id="458" r:id="rId12"/>
    <p:sldId id="461" r:id="rId13"/>
    <p:sldId id="471" r:id="rId14"/>
    <p:sldId id="439" r:id="rId15"/>
    <p:sldId id="469" r:id="rId16"/>
    <p:sldId id="268" r:id="rId17"/>
    <p:sldId id="466" r:id="rId18"/>
    <p:sldId id="273" r:id="rId19"/>
    <p:sldId id="462" r:id="rId20"/>
    <p:sldId id="470" r:id="rId21"/>
    <p:sldId id="467" r:id="rId22"/>
    <p:sldId id="449" r:id="rId23"/>
    <p:sldId id="465" r:id="rId24"/>
    <p:sldId id="468"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752"/>
    <a:srgbClr val="703B5F"/>
    <a:srgbClr val="FF66FF"/>
    <a:srgbClr val="8A5873"/>
    <a:srgbClr val="FFF5FF"/>
    <a:srgbClr val="FFFFFF"/>
    <a:srgbClr val="6B355A"/>
    <a:srgbClr val="FFCCFF"/>
    <a:srgbClr val="CCCCFF"/>
    <a:srgbClr val="9C5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65457-8305-4AE1-B5D2-F67A50EB7C0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3E40C4F8-74E8-4C70-8C16-C005CB85D424}">
      <dgm:prSet phldrT="[Text]" custT="1"/>
      <dgm:spPr/>
      <dgm:t>
        <a:bodyPr/>
        <a:lstStyle/>
        <a:p>
          <a:r>
            <a:rPr lang="en-GB" sz="2000" b="1" dirty="0">
              <a:solidFill>
                <a:schemeClr val="bg1"/>
              </a:solidFill>
              <a:cs typeface="Arial" panose="020B0604020202020204" pitchFamily="34" charset="0"/>
            </a:rPr>
            <a:t>A-Levels are a higher level of work than GCSEs – be prepared! </a:t>
          </a:r>
          <a:endParaRPr lang="en-GB" sz="2000" b="1" dirty="0">
            <a:solidFill>
              <a:schemeClr val="bg1"/>
            </a:solidFill>
          </a:endParaRPr>
        </a:p>
      </dgm:t>
    </dgm:pt>
    <dgm:pt modelId="{AB1C7412-7ED6-45DC-988B-7011A3482017}" type="parTrans" cxnId="{2BA4C174-4EDE-476E-84BC-22FBEF86209E}">
      <dgm:prSet/>
      <dgm:spPr/>
      <dgm:t>
        <a:bodyPr/>
        <a:lstStyle/>
        <a:p>
          <a:endParaRPr lang="en-GB"/>
        </a:p>
      </dgm:t>
    </dgm:pt>
    <dgm:pt modelId="{C6B1FDFD-48FE-46A0-95D2-915ACDA2C1BF}" type="sibTrans" cxnId="{2BA4C174-4EDE-476E-84BC-22FBEF86209E}">
      <dgm:prSet/>
      <dgm:spPr/>
      <dgm:t>
        <a:bodyPr/>
        <a:lstStyle/>
        <a:p>
          <a:endParaRPr lang="en-GB"/>
        </a:p>
      </dgm:t>
    </dgm:pt>
    <dgm:pt modelId="{85C66647-F0C2-4C75-9CFD-DCC00C1B8DDC}">
      <dgm:prSet phldrT="[Text]" custT="1"/>
      <dgm:spPr/>
      <dgm:t>
        <a:bodyPr/>
        <a:lstStyle/>
        <a:p>
          <a:r>
            <a:rPr lang="en-GB" sz="2000" b="1" dirty="0">
              <a:solidFill>
                <a:srgbClr val="8A5873"/>
              </a:solidFill>
              <a:cs typeface="Arial" panose="020B0604020202020204" pitchFamily="34" charset="0"/>
            </a:rPr>
            <a:t>Think carefully about choosing subjects. Consider what you enjoy, are interested in and are good at. Make sure they are YOUR choice.</a:t>
          </a:r>
          <a:endParaRPr lang="en-GB" sz="2000" dirty="0"/>
        </a:p>
      </dgm:t>
    </dgm:pt>
    <dgm:pt modelId="{67706C1B-FF58-475B-88BB-BB51AC3B16E8}" type="parTrans" cxnId="{D60E0652-6E52-4A4E-91CC-E60BC8E4164F}">
      <dgm:prSet/>
      <dgm:spPr/>
      <dgm:t>
        <a:bodyPr/>
        <a:lstStyle/>
        <a:p>
          <a:endParaRPr lang="en-GB"/>
        </a:p>
      </dgm:t>
    </dgm:pt>
    <dgm:pt modelId="{868D8154-079F-499F-B6F0-BB422E3A9EEF}" type="sibTrans" cxnId="{D60E0652-6E52-4A4E-91CC-E60BC8E4164F}">
      <dgm:prSet/>
      <dgm:spPr/>
      <dgm:t>
        <a:bodyPr/>
        <a:lstStyle/>
        <a:p>
          <a:endParaRPr lang="en-GB"/>
        </a:p>
      </dgm:t>
    </dgm:pt>
    <dgm:pt modelId="{ED26DC9B-6DF6-44B8-9929-541B55316F70}">
      <dgm:prSet phldrT="[Text]" custT="1"/>
      <dgm:spPr/>
      <dgm:t>
        <a:bodyPr/>
        <a:lstStyle/>
        <a:p>
          <a:r>
            <a:rPr lang="en-GB" sz="2000" b="1" dirty="0">
              <a:solidFill>
                <a:schemeClr val="bg1"/>
              </a:solidFill>
              <a:latin typeface="Arial" panose="020B0604020202020204" pitchFamily="34" charset="0"/>
              <a:cs typeface="Arial" panose="020B0604020202020204" pitchFamily="34" charset="0"/>
            </a:rPr>
            <a:t>Most pupils choose 3 subjects to study through to Year 13. </a:t>
          </a:r>
          <a:endParaRPr lang="en-GB" sz="2000" b="1" dirty="0">
            <a:solidFill>
              <a:schemeClr val="bg1"/>
            </a:solidFill>
          </a:endParaRPr>
        </a:p>
      </dgm:t>
    </dgm:pt>
    <dgm:pt modelId="{971BD045-B948-4E7E-915F-EA36B9896D64}" type="sibTrans" cxnId="{4A4A6689-07E6-45A6-89DF-7A1543C26716}">
      <dgm:prSet/>
      <dgm:spPr/>
      <dgm:t>
        <a:bodyPr/>
        <a:lstStyle/>
        <a:p>
          <a:endParaRPr lang="en-GB"/>
        </a:p>
      </dgm:t>
    </dgm:pt>
    <dgm:pt modelId="{7C9A3761-053D-405C-BEC6-8BDF11FCDFF6}" type="parTrans" cxnId="{4A4A6689-07E6-45A6-89DF-7A1543C26716}">
      <dgm:prSet/>
      <dgm:spPr/>
      <dgm:t>
        <a:bodyPr/>
        <a:lstStyle/>
        <a:p>
          <a:endParaRPr lang="en-GB"/>
        </a:p>
      </dgm:t>
    </dgm:pt>
    <dgm:pt modelId="{766D130C-5B4D-41C1-B577-260A402FC703}" type="pres">
      <dgm:prSet presAssocID="{FD165457-8305-4AE1-B5D2-F67A50EB7C06}" presName="Name0" presStyleCnt="0">
        <dgm:presLayoutVars>
          <dgm:dir/>
          <dgm:resizeHandles val="exact"/>
        </dgm:presLayoutVars>
      </dgm:prSet>
      <dgm:spPr/>
    </dgm:pt>
    <dgm:pt modelId="{54475A8C-0F5D-4FC7-80B4-A8C734DC9E36}" type="pres">
      <dgm:prSet presAssocID="{3E40C4F8-74E8-4C70-8C16-C005CB85D424}" presName="compNode" presStyleCnt="0"/>
      <dgm:spPr/>
    </dgm:pt>
    <dgm:pt modelId="{A2FD450E-8219-4B32-9B1B-3646D6604417}" type="pres">
      <dgm:prSet presAssocID="{3E40C4F8-74E8-4C70-8C16-C005CB85D424}" presName="pictRect" presStyleLbl="node1" presStyleIdx="0" presStyleCnt="3" custScaleX="136649" custScaleY="117027" custLinFactNeighborX="-22644" custLinFactNeighborY="21746"/>
      <dgm:spPr>
        <a:solidFill>
          <a:srgbClr val="6B355A"/>
        </a:solidFill>
        <a:ln>
          <a:solidFill>
            <a:srgbClr val="8A5873"/>
          </a:solidFill>
        </a:ln>
      </dgm:spPr>
    </dgm:pt>
    <dgm:pt modelId="{67DA533B-C615-4C33-8932-38D194D88817}" type="pres">
      <dgm:prSet presAssocID="{3E40C4F8-74E8-4C70-8C16-C005CB85D424}" presName="textRect" presStyleLbl="revTx" presStyleIdx="0" presStyleCnt="3" custLinFactY="-52471" custLinFactNeighborX="-12914" custLinFactNeighborY="-100000">
        <dgm:presLayoutVars>
          <dgm:bulletEnabled val="1"/>
        </dgm:presLayoutVars>
      </dgm:prSet>
      <dgm:spPr/>
    </dgm:pt>
    <dgm:pt modelId="{78C80D44-C021-442F-9A9C-27E7FB31CD2D}" type="pres">
      <dgm:prSet presAssocID="{C6B1FDFD-48FE-46A0-95D2-915ACDA2C1BF}" presName="sibTrans" presStyleLbl="sibTrans2D1" presStyleIdx="0" presStyleCnt="0"/>
      <dgm:spPr/>
    </dgm:pt>
    <dgm:pt modelId="{CAC62136-47FA-40DD-B5C4-99D234E73FDC}" type="pres">
      <dgm:prSet presAssocID="{85C66647-F0C2-4C75-9CFD-DCC00C1B8DDC}" presName="compNode" presStyleCnt="0"/>
      <dgm:spPr/>
    </dgm:pt>
    <dgm:pt modelId="{BA0E4687-B9C7-4B2B-9DCE-6D62322E4FB8}" type="pres">
      <dgm:prSet presAssocID="{85C66647-F0C2-4C75-9CFD-DCC00C1B8DDC}" presName="pictRect" presStyleLbl="node1" presStyleIdx="1" presStyleCnt="3" custScaleX="228370" custScaleY="173528" custLinFactNeighborX="33902" custLinFactNeighborY="12324"/>
      <dgm:spPr>
        <a:solidFill>
          <a:srgbClr val="FFCCFF"/>
        </a:solidFill>
      </dgm:spPr>
    </dgm:pt>
    <dgm:pt modelId="{F314D89E-EB32-40A4-9510-6DFDEAD155AA}" type="pres">
      <dgm:prSet presAssocID="{85C66647-F0C2-4C75-9CFD-DCC00C1B8DDC}" presName="textRect" presStyleLbl="revTx" presStyleIdx="1" presStyleCnt="3" custScaleX="167028" custLinFactY="-94247" custLinFactNeighborX="13484" custLinFactNeighborY="-100000">
        <dgm:presLayoutVars>
          <dgm:bulletEnabled val="1"/>
        </dgm:presLayoutVars>
      </dgm:prSet>
      <dgm:spPr/>
    </dgm:pt>
    <dgm:pt modelId="{2AC3D80D-5B2B-4F7D-8DCA-3ACCF7C206CF}" type="pres">
      <dgm:prSet presAssocID="{868D8154-079F-499F-B6F0-BB422E3A9EEF}" presName="sibTrans" presStyleLbl="sibTrans2D1" presStyleIdx="0" presStyleCnt="0"/>
      <dgm:spPr/>
    </dgm:pt>
    <dgm:pt modelId="{70F2191B-068B-4124-AC58-6E409DDDBC0B}" type="pres">
      <dgm:prSet presAssocID="{ED26DC9B-6DF6-44B8-9929-541B55316F70}" presName="compNode" presStyleCnt="0"/>
      <dgm:spPr/>
    </dgm:pt>
    <dgm:pt modelId="{D36E1AEA-2DFA-48E4-BBE2-72042BAC8E83}" type="pres">
      <dgm:prSet presAssocID="{ED26DC9B-6DF6-44B8-9929-541B55316F70}" presName="pictRect" presStyleLbl="node1" presStyleIdx="2" presStyleCnt="3" custScaleX="167499" custScaleY="131728" custLinFactX="-6709" custLinFactNeighborX="-100000" custLinFactNeighborY="-3593"/>
      <dgm:spPr>
        <a:solidFill>
          <a:srgbClr val="E93752"/>
        </a:solidFill>
      </dgm:spPr>
    </dgm:pt>
    <dgm:pt modelId="{84F5A9D4-A6F3-4095-B0D0-1FEAD9FE69A4}" type="pres">
      <dgm:prSet presAssocID="{ED26DC9B-6DF6-44B8-9929-541B55316F70}" presName="textRect" presStyleLbl="revTx" presStyleIdx="2" presStyleCnt="3" custScaleX="118191" custScaleY="166658" custLinFactX="804" custLinFactY="-96458" custLinFactNeighborX="100000" custLinFactNeighborY="-100000">
        <dgm:presLayoutVars>
          <dgm:bulletEnabled val="1"/>
        </dgm:presLayoutVars>
      </dgm:prSet>
      <dgm:spPr/>
    </dgm:pt>
  </dgm:ptLst>
  <dgm:cxnLst>
    <dgm:cxn modelId="{58718A2C-D7EB-4931-BA8A-0D2855B37E75}" type="presOf" srcId="{868D8154-079F-499F-B6F0-BB422E3A9EEF}" destId="{2AC3D80D-5B2B-4F7D-8DCA-3ACCF7C206CF}" srcOrd="0" destOrd="0" presId="urn:microsoft.com/office/officeart/2005/8/layout/pList1"/>
    <dgm:cxn modelId="{BAC2C564-160C-4147-BD5C-F1C05CEFD78C}" type="presOf" srcId="{FD165457-8305-4AE1-B5D2-F67A50EB7C06}" destId="{766D130C-5B4D-41C1-B577-260A402FC703}" srcOrd="0" destOrd="0" presId="urn:microsoft.com/office/officeart/2005/8/layout/pList1"/>
    <dgm:cxn modelId="{93CAC24F-596F-4F72-979D-4E07C9A4A237}" type="presOf" srcId="{C6B1FDFD-48FE-46A0-95D2-915ACDA2C1BF}" destId="{78C80D44-C021-442F-9A9C-27E7FB31CD2D}" srcOrd="0" destOrd="0" presId="urn:microsoft.com/office/officeart/2005/8/layout/pList1"/>
    <dgm:cxn modelId="{D60E0652-6E52-4A4E-91CC-E60BC8E4164F}" srcId="{FD165457-8305-4AE1-B5D2-F67A50EB7C06}" destId="{85C66647-F0C2-4C75-9CFD-DCC00C1B8DDC}" srcOrd="1" destOrd="0" parTransId="{67706C1B-FF58-475B-88BB-BB51AC3B16E8}" sibTransId="{868D8154-079F-499F-B6F0-BB422E3A9EEF}"/>
    <dgm:cxn modelId="{2BA4C174-4EDE-476E-84BC-22FBEF86209E}" srcId="{FD165457-8305-4AE1-B5D2-F67A50EB7C06}" destId="{3E40C4F8-74E8-4C70-8C16-C005CB85D424}" srcOrd="0" destOrd="0" parTransId="{AB1C7412-7ED6-45DC-988B-7011A3482017}" sibTransId="{C6B1FDFD-48FE-46A0-95D2-915ACDA2C1BF}"/>
    <dgm:cxn modelId="{1B948B88-B6F2-492C-B240-865C989E1FF8}" type="presOf" srcId="{ED26DC9B-6DF6-44B8-9929-541B55316F70}" destId="{84F5A9D4-A6F3-4095-B0D0-1FEAD9FE69A4}" srcOrd="0" destOrd="0" presId="urn:microsoft.com/office/officeart/2005/8/layout/pList1"/>
    <dgm:cxn modelId="{4A4A6689-07E6-45A6-89DF-7A1543C26716}" srcId="{FD165457-8305-4AE1-B5D2-F67A50EB7C06}" destId="{ED26DC9B-6DF6-44B8-9929-541B55316F70}" srcOrd="2" destOrd="0" parTransId="{7C9A3761-053D-405C-BEC6-8BDF11FCDFF6}" sibTransId="{971BD045-B948-4E7E-915F-EA36B9896D64}"/>
    <dgm:cxn modelId="{6FAB23DA-B806-4B29-B5D6-758D9137446E}" type="presOf" srcId="{85C66647-F0C2-4C75-9CFD-DCC00C1B8DDC}" destId="{F314D89E-EB32-40A4-9510-6DFDEAD155AA}" srcOrd="0" destOrd="0" presId="urn:microsoft.com/office/officeart/2005/8/layout/pList1"/>
    <dgm:cxn modelId="{114B74E7-3302-408F-9961-96342A22C37B}" type="presOf" srcId="{3E40C4F8-74E8-4C70-8C16-C005CB85D424}" destId="{67DA533B-C615-4C33-8932-38D194D88817}" srcOrd="0" destOrd="0" presId="urn:microsoft.com/office/officeart/2005/8/layout/pList1"/>
    <dgm:cxn modelId="{8396FD0D-2952-49EF-B41A-C2A7D20CC576}" type="presParOf" srcId="{766D130C-5B4D-41C1-B577-260A402FC703}" destId="{54475A8C-0F5D-4FC7-80B4-A8C734DC9E36}" srcOrd="0" destOrd="0" presId="urn:microsoft.com/office/officeart/2005/8/layout/pList1"/>
    <dgm:cxn modelId="{B79A4BC7-6FBC-4140-8CFA-15E14A6973C9}" type="presParOf" srcId="{54475A8C-0F5D-4FC7-80B4-A8C734DC9E36}" destId="{A2FD450E-8219-4B32-9B1B-3646D6604417}" srcOrd="0" destOrd="0" presId="urn:microsoft.com/office/officeart/2005/8/layout/pList1"/>
    <dgm:cxn modelId="{B81EFE66-142E-4E5E-9936-EA0A0C043AFA}" type="presParOf" srcId="{54475A8C-0F5D-4FC7-80B4-A8C734DC9E36}" destId="{67DA533B-C615-4C33-8932-38D194D88817}" srcOrd="1" destOrd="0" presId="urn:microsoft.com/office/officeart/2005/8/layout/pList1"/>
    <dgm:cxn modelId="{E84D58F9-1380-4B59-B3B2-262505A35125}" type="presParOf" srcId="{766D130C-5B4D-41C1-B577-260A402FC703}" destId="{78C80D44-C021-442F-9A9C-27E7FB31CD2D}" srcOrd="1" destOrd="0" presId="urn:microsoft.com/office/officeart/2005/8/layout/pList1"/>
    <dgm:cxn modelId="{A6FD00E2-0F7C-4176-A355-AC2C2AF782B2}" type="presParOf" srcId="{766D130C-5B4D-41C1-B577-260A402FC703}" destId="{CAC62136-47FA-40DD-B5C4-99D234E73FDC}" srcOrd="2" destOrd="0" presId="urn:microsoft.com/office/officeart/2005/8/layout/pList1"/>
    <dgm:cxn modelId="{27761E09-EF24-400B-8B5E-C9B8D5541ACA}" type="presParOf" srcId="{CAC62136-47FA-40DD-B5C4-99D234E73FDC}" destId="{BA0E4687-B9C7-4B2B-9DCE-6D62322E4FB8}" srcOrd="0" destOrd="0" presId="urn:microsoft.com/office/officeart/2005/8/layout/pList1"/>
    <dgm:cxn modelId="{DAA1091C-1062-45D4-B150-8D833522AC97}" type="presParOf" srcId="{CAC62136-47FA-40DD-B5C4-99D234E73FDC}" destId="{F314D89E-EB32-40A4-9510-6DFDEAD155AA}" srcOrd="1" destOrd="0" presId="urn:microsoft.com/office/officeart/2005/8/layout/pList1"/>
    <dgm:cxn modelId="{7A13A657-5E48-4EDB-A177-CA1D24F74F6A}" type="presParOf" srcId="{766D130C-5B4D-41C1-B577-260A402FC703}" destId="{2AC3D80D-5B2B-4F7D-8DCA-3ACCF7C206CF}" srcOrd="3" destOrd="0" presId="urn:microsoft.com/office/officeart/2005/8/layout/pList1"/>
    <dgm:cxn modelId="{0657A2FA-BC7D-466C-BCF6-C311547CC03D}" type="presParOf" srcId="{766D130C-5B4D-41C1-B577-260A402FC703}" destId="{70F2191B-068B-4124-AC58-6E409DDDBC0B}" srcOrd="4" destOrd="0" presId="urn:microsoft.com/office/officeart/2005/8/layout/pList1"/>
    <dgm:cxn modelId="{8ED76E33-FCBB-4D12-AAC4-7F887D581211}" type="presParOf" srcId="{70F2191B-068B-4124-AC58-6E409DDDBC0B}" destId="{D36E1AEA-2DFA-48E4-BBE2-72042BAC8E83}" srcOrd="0" destOrd="0" presId="urn:microsoft.com/office/officeart/2005/8/layout/pList1"/>
    <dgm:cxn modelId="{6A8936D4-1199-4402-A8A8-E377AD5E46C6}" type="presParOf" srcId="{70F2191B-068B-4124-AC58-6E409DDDBC0B}" destId="{84F5A9D4-A6F3-4095-B0D0-1FEAD9FE69A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43262D8-7D29-44F5-A85D-B44373F36038}" type="doc">
      <dgm:prSet loTypeId="urn:microsoft.com/office/officeart/2005/8/layout/equation2" loCatId="process" qsTypeId="urn:microsoft.com/office/officeart/2005/8/quickstyle/simple1" qsCatId="simple" csTypeId="urn:microsoft.com/office/officeart/2005/8/colors/accent1_2" csCatId="accent1" phldr="1"/>
      <dgm:spPr/>
    </dgm:pt>
    <dgm:pt modelId="{DE33B0F5-FA97-4248-BE85-51157FE9BDF1}">
      <dgm:prSet phldrT="[Text]" custT="1"/>
      <dgm:spPr>
        <a:solidFill>
          <a:srgbClr val="6B355A"/>
        </a:solidFill>
      </dgm:spPr>
      <dgm:t>
        <a:bodyPr/>
        <a:lstStyle/>
        <a:p>
          <a:r>
            <a:rPr lang="en-GB" sz="1600" dirty="0"/>
            <a:t>A-leve</a:t>
          </a:r>
          <a:r>
            <a:rPr lang="en-GB" sz="1400" dirty="0"/>
            <a:t>l</a:t>
          </a:r>
        </a:p>
      </dgm:t>
    </dgm:pt>
    <dgm:pt modelId="{D6B53FAB-362F-4AD6-BA44-B357B27BF39D}" type="parTrans" cxnId="{95639135-9AE7-4548-ADB0-543E9473739D}">
      <dgm:prSet/>
      <dgm:spPr/>
      <dgm:t>
        <a:bodyPr/>
        <a:lstStyle/>
        <a:p>
          <a:endParaRPr lang="en-GB"/>
        </a:p>
      </dgm:t>
    </dgm:pt>
    <dgm:pt modelId="{612F6D56-8239-4235-8666-98E8A555DBE6}" type="sibTrans" cxnId="{95639135-9AE7-4548-ADB0-543E9473739D}">
      <dgm:prSet/>
      <dgm:spPr>
        <a:solidFill>
          <a:srgbClr val="E93752"/>
        </a:solidFill>
      </dgm:spPr>
      <dgm:t>
        <a:bodyPr/>
        <a:lstStyle/>
        <a:p>
          <a:endParaRPr lang="en-GB"/>
        </a:p>
      </dgm:t>
    </dgm:pt>
    <dgm:pt modelId="{4D9F2F4F-87BB-4337-ABEE-C19FBF5E1910}">
      <dgm:prSet phldrT="[Text]" custT="1"/>
      <dgm:spPr>
        <a:solidFill>
          <a:srgbClr val="6B355A"/>
        </a:solidFill>
      </dgm:spPr>
      <dgm:t>
        <a:bodyPr/>
        <a:lstStyle/>
        <a:p>
          <a:r>
            <a:rPr lang="en-GB" sz="1600" dirty="0"/>
            <a:t>A-level</a:t>
          </a:r>
        </a:p>
      </dgm:t>
    </dgm:pt>
    <dgm:pt modelId="{3A2980BC-4AF7-4478-81B4-8551EC975CFC}" type="parTrans" cxnId="{657F3998-D6FC-4A3A-BF73-FEFC1EF49129}">
      <dgm:prSet/>
      <dgm:spPr/>
      <dgm:t>
        <a:bodyPr/>
        <a:lstStyle/>
        <a:p>
          <a:endParaRPr lang="en-GB"/>
        </a:p>
      </dgm:t>
    </dgm:pt>
    <dgm:pt modelId="{DCD85726-45DB-473E-90FF-399122312577}" type="sibTrans" cxnId="{657F3998-D6FC-4A3A-BF73-FEFC1EF49129}">
      <dgm:prSet/>
      <dgm:spPr>
        <a:solidFill>
          <a:srgbClr val="E93752"/>
        </a:solidFill>
      </dgm:spPr>
      <dgm:t>
        <a:bodyPr/>
        <a:lstStyle/>
        <a:p>
          <a:endParaRPr lang="en-GB"/>
        </a:p>
      </dgm:t>
    </dgm:pt>
    <dgm:pt modelId="{5926636A-DD7D-42A5-BAF9-387C125D63F7}">
      <dgm:prSet phldrT="[Text]" custT="1"/>
      <dgm:spPr>
        <a:solidFill>
          <a:srgbClr val="6B355A"/>
        </a:solidFill>
      </dgm:spPr>
      <dgm:t>
        <a:bodyPr/>
        <a:lstStyle/>
        <a:p>
          <a:r>
            <a:rPr lang="en-GB" sz="1600" dirty="0"/>
            <a:t>A-level</a:t>
          </a:r>
        </a:p>
      </dgm:t>
    </dgm:pt>
    <dgm:pt modelId="{6F3A58E8-2EF6-4C83-A4C3-0C65EA617054}" type="parTrans" cxnId="{7B5CBD79-7429-472C-9D9F-636C6C0ED24F}">
      <dgm:prSet/>
      <dgm:spPr/>
      <dgm:t>
        <a:bodyPr/>
        <a:lstStyle/>
        <a:p>
          <a:endParaRPr lang="en-GB"/>
        </a:p>
      </dgm:t>
    </dgm:pt>
    <dgm:pt modelId="{56965AC5-1884-4343-8CE2-8445ECB16F40}" type="sibTrans" cxnId="{7B5CBD79-7429-472C-9D9F-636C6C0ED24F}">
      <dgm:prSet/>
      <dgm:spPr>
        <a:solidFill>
          <a:srgbClr val="E93752"/>
        </a:solidFill>
      </dgm:spPr>
      <dgm:t>
        <a:bodyPr/>
        <a:lstStyle/>
        <a:p>
          <a:endParaRPr lang="en-GB"/>
        </a:p>
      </dgm:t>
    </dgm:pt>
    <dgm:pt modelId="{DAF9BFE5-D7CD-4978-BD25-B04A3F4D333C}">
      <dgm:prSet/>
      <dgm:spPr>
        <a:solidFill>
          <a:srgbClr val="E93752"/>
        </a:solidFill>
      </dgm:spPr>
      <dgm:t>
        <a:bodyPr/>
        <a:lstStyle/>
        <a:p>
          <a:r>
            <a:rPr lang="en-GB" b="0" i="0" dirty="0"/>
            <a:t>Accountancy, anthropology, archaeology, business studies, classical civilisations, hospitality, information science, law, management, marketing, media studies, philosophy, politics, psychology, public relations, religious studies, retail management, social work, sociology, surveying, travel and tourism</a:t>
          </a:r>
          <a:endParaRPr lang="en-GB" dirty="0"/>
        </a:p>
      </dgm:t>
    </dgm:pt>
    <dgm:pt modelId="{79F0BD8C-E405-4425-B4C5-F03560EC6789}" type="parTrans" cxnId="{2FA2725D-9B50-4CC0-A885-AA3683DA6402}">
      <dgm:prSet/>
      <dgm:spPr/>
      <dgm:t>
        <a:bodyPr/>
        <a:lstStyle/>
        <a:p>
          <a:endParaRPr lang="en-GB"/>
        </a:p>
      </dgm:t>
    </dgm:pt>
    <dgm:pt modelId="{3775AD66-8B9B-4A06-8914-61E2B48CAF46}" type="sibTrans" cxnId="{2FA2725D-9B50-4CC0-A885-AA3683DA6402}">
      <dgm:prSet/>
      <dgm:spPr/>
      <dgm:t>
        <a:bodyPr/>
        <a:lstStyle/>
        <a:p>
          <a:endParaRPr lang="en-GB"/>
        </a:p>
      </dgm:t>
    </dgm:pt>
    <dgm:pt modelId="{A7FA5E46-C8A6-4591-8882-6BDF2DF6915B}" type="pres">
      <dgm:prSet presAssocID="{343262D8-7D29-44F5-A85D-B44373F36038}" presName="Name0" presStyleCnt="0">
        <dgm:presLayoutVars>
          <dgm:dir/>
          <dgm:resizeHandles val="exact"/>
        </dgm:presLayoutVars>
      </dgm:prSet>
      <dgm:spPr/>
    </dgm:pt>
    <dgm:pt modelId="{2F7B5305-521E-4BB8-8912-7D4CC0758B8C}" type="pres">
      <dgm:prSet presAssocID="{343262D8-7D29-44F5-A85D-B44373F36038}" presName="vNodes" presStyleCnt="0"/>
      <dgm:spPr/>
    </dgm:pt>
    <dgm:pt modelId="{926EA1B0-A2CF-467B-BDA7-209617DCFC2E}" type="pres">
      <dgm:prSet presAssocID="{DE33B0F5-FA97-4248-BE85-51157FE9BDF1}" presName="node" presStyleLbl="node1" presStyleIdx="0" presStyleCnt="4">
        <dgm:presLayoutVars>
          <dgm:bulletEnabled val="1"/>
        </dgm:presLayoutVars>
      </dgm:prSet>
      <dgm:spPr/>
    </dgm:pt>
    <dgm:pt modelId="{1B17CD7F-2F74-4200-9793-390B2A1D1C2B}" type="pres">
      <dgm:prSet presAssocID="{612F6D56-8239-4235-8666-98E8A555DBE6}" presName="spacerT" presStyleCnt="0"/>
      <dgm:spPr/>
    </dgm:pt>
    <dgm:pt modelId="{001E6A56-3B91-4A37-BB3B-E0B6E602DAD4}" type="pres">
      <dgm:prSet presAssocID="{612F6D56-8239-4235-8666-98E8A555DBE6}" presName="sibTrans" presStyleLbl="sibTrans2D1" presStyleIdx="0" presStyleCnt="3"/>
      <dgm:spPr/>
    </dgm:pt>
    <dgm:pt modelId="{42FB2CF9-8F89-4E70-A328-0962F91E10E4}" type="pres">
      <dgm:prSet presAssocID="{612F6D56-8239-4235-8666-98E8A555DBE6}" presName="spacerB" presStyleCnt="0"/>
      <dgm:spPr/>
    </dgm:pt>
    <dgm:pt modelId="{9856D180-1268-491D-A4D8-FBF23DC87FFE}" type="pres">
      <dgm:prSet presAssocID="{4D9F2F4F-87BB-4337-ABEE-C19FBF5E1910}" presName="node" presStyleLbl="node1" presStyleIdx="1" presStyleCnt="4">
        <dgm:presLayoutVars>
          <dgm:bulletEnabled val="1"/>
        </dgm:presLayoutVars>
      </dgm:prSet>
      <dgm:spPr/>
    </dgm:pt>
    <dgm:pt modelId="{8CB8A67A-E428-46E5-9C8C-C3B0945F9AE4}" type="pres">
      <dgm:prSet presAssocID="{DCD85726-45DB-473E-90FF-399122312577}" presName="spacerT" presStyleCnt="0"/>
      <dgm:spPr/>
    </dgm:pt>
    <dgm:pt modelId="{FA17F46E-42C6-45B5-9FCD-D505AF4B4881}" type="pres">
      <dgm:prSet presAssocID="{DCD85726-45DB-473E-90FF-399122312577}" presName="sibTrans" presStyleLbl="sibTrans2D1" presStyleIdx="1" presStyleCnt="3"/>
      <dgm:spPr/>
    </dgm:pt>
    <dgm:pt modelId="{F5F454C5-414E-4D99-A04C-A48270F03202}" type="pres">
      <dgm:prSet presAssocID="{DCD85726-45DB-473E-90FF-399122312577}" presName="spacerB" presStyleCnt="0"/>
      <dgm:spPr/>
    </dgm:pt>
    <dgm:pt modelId="{8FE3DCB8-B47E-4332-B510-A8CA7C0F138D}" type="pres">
      <dgm:prSet presAssocID="{5926636A-DD7D-42A5-BAF9-387C125D63F7}" presName="node" presStyleLbl="node1" presStyleIdx="2" presStyleCnt="4">
        <dgm:presLayoutVars>
          <dgm:bulletEnabled val="1"/>
        </dgm:presLayoutVars>
      </dgm:prSet>
      <dgm:spPr/>
    </dgm:pt>
    <dgm:pt modelId="{358BBAF8-9B37-4EA4-86A5-FD22DF7038B7}" type="pres">
      <dgm:prSet presAssocID="{343262D8-7D29-44F5-A85D-B44373F36038}" presName="sibTransLast" presStyleLbl="sibTrans2D1" presStyleIdx="2" presStyleCnt="3"/>
      <dgm:spPr/>
    </dgm:pt>
    <dgm:pt modelId="{6CBB2909-F62B-4A55-8DEF-922C9EA7A72F}" type="pres">
      <dgm:prSet presAssocID="{343262D8-7D29-44F5-A85D-B44373F36038}" presName="connectorText" presStyleLbl="sibTrans2D1" presStyleIdx="2" presStyleCnt="3"/>
      <dgm:spPr/>
    </dgm:pt>
    <dgm:pt modelId="{CE786AEE-F63E-4097-9E74-462AFA565C34}" type="pres">
      <dgm:prSet presAssocID="{343262D8-7D29-44F5-A85D-B44373F36038}" presName="lastNode" presStyleLbl="node1" presStyleIdx="3" presStyleCnt="4" custScaleX="251433" custScaleY="189664" custLinFactNeighborX="5730" custLinFactNeighborY="1233">
        <dgm:presLayoutVars>
          <dgm:bulletEnabled val="1"/>
        </dgm:presLayoutVars>
      </dgm:prSet>
      <dgm:spPr/>
    </dgm:pt>
  </dgm:ptLst>
  <dgm:cxnLst>
    <dgm:cxn modelId="{764D360C-A99D-4BEC-B683-A702DE7A19CE}" type="presOf" srcId="{56965AC5-1884-4343-8CE2-8445ECB16F40}" destId="{6CBB2909-F62B-4A55-8DEF-922C9EA7A72F}" srcOrd="1" destOrd="0" presId="urn:microsoft.com/office/officeart/2005/8/layout/equation2"/>
    <dgm:cxn modelId="{95639135-9AE7-4548-ADB0-543E9473739D}" srcId="{343262D8-7D29-44F5-A85D-B44373F36038}" destId="{DE33B0F5-FA97-4248-BE85-51157FE9BDF1}" srcOrd="0" destOrd="0" parTransId="{D6B53FAB-362F-4AD6-BA44-B357B27BF39D}" sibTransId="{612F6D56-8239-4235-8666-98E8A555DBE6}"/>
    <dgm:cxn modelId="{7866E65C-C0BE-4905-9254-D736DD313F8F}" type="presOf" srcId="{4D9F2F4F-87BB-4337-ABEE-C19FBF5E1910}" destId="{9856D180-1268-491D-A4D8-FBF23DC87FFE}" srcOrd="0" destOrd="0" presId="urn:microsoft.com/office/officeart/2005/8/layout/equation2"/>
    <dgm:cxn modelId="{2FA2725D-9B50-4CC0-A885-AA3683DA6402}" srcId="{343262D8-7D29-44F5-A85D-B44373F36038}" destId="{DAF9BFE5-D7CD-4978-BD25-B04A3F4D333C}" srcOrd="3" destOrd="0" parTransId="{79F0BD8C-E405-4425-B4C5-F03560EC6789}" sibTransId="{3775AD66-8B9B-4A06-8914-61E2B48CAF46}"/>
    <dgm:cxn modelId="{B5B79D62-90A1-4EC0-9D10-090D358FCC32}" type="presOf" srcId="{56965AC5-1884-4343-8CE2-8445ECB16F40}" destId="{358BBAF8-9B37-4EA4-86A5-FD22DF7038B7}" srcOrd="0" destOrd="0" presId="urn:microsoft.com/office/officeart/2005/8/layout/equation2"/>
    <dgm:cxn modelId="{2632CE63-3938-4462-9A62-9D2A420F4DB4}" type="presOf" srcId="{343262D8-7D29-44F5-A85D-B44373F36038}" destId="{A7FA5E46-C8A6-4591-8882-6BDF2DF6915B}" srcOrd="0" destOrd="0" presId="urn:microsoft.com/office/officeart/2005/8/layout/equation2"/>
    <dgm:cxn modelId="{15783953-FBB6-4688-A85E-467D58D5DD06}" type="presOf" srcId="{DAF9BFE5-D7CD-4978-BD25-B04A3F4D333C}" destId="{CE786AEE-F63E-4097-9E74-462AFA565C34}" srcOrd="0" destOrd="0" presId="urn:microsoft.com/office/officeart/2005/8/layout/equation2"/>
    <dgm:cxn modelId="{7B5CBD79-7429-472C-9D9F-636C6C0ED24F}" srcId="{343262D8-7D29-44F5-A85D-B44373F36038}" destId="{5926636A-DD7D-42A5-BAF9-387C125D63F7}" srcOrd="2" destOrd="0" parTransId="{6F3A58E8-2EF6-4C83-A4C3-0C65EA617054}" sibTransId="{56965AC5-1884-4343-8CE2-8445ECB16F40}"/>
    <dgm:cxn modelId="{657F3998-D6FC-4A3A-BF73-FEFC1EF49129}" srcId="{343262D8-7D29-44F5-A85D-B44373F36038}" destId="{4D9F2F4F-87BB-4337-ABEE-C19FBF5E1910}" srcOrd="1" destOrd="0" parTransId="{3A2980BC-4AF7-4478-81B4-8551EC975CFC}" sibTransId="{DCD85726-45DB-473E-90FF-399122312577}"/>
    <dgm:cxn modelId="{53BA3AA4-0F81-41EB-BDF7-0CCCBF4C8D11}" type="presOf" srcId="{612F6D56-8239-4235-8666-98E8A555DBE6}" destId="{001E6A56-3B91-4A37-BB3B-E0B6E602DAD4}" srcOrd="0" destOrd="0" presId="urn:microsoft.com/office/officeart/2005/8/layout/equation2"/>
    <dgm:cxn modelId="{64CAFDB5-8BE2-408C-BAB0-039626A6F609}" type="presOf" srcId="{DCD85726-45DB-473E-90FF-399122312577}" destId="{FA17F46E-42C6-45B5-9FCD-D505AF4B4881}" srcOrd="0" destOrd="0" presId="urn:microsoft.com/office/officeart/2005/8/layout/equation2"/>
    <dgm:cxn modelId="{BCC861BA-49B8-474F-834A-E9E59CE89AEB}" type="presOf" srcId="{DE33B0F5-FA97-4248-BE85-51157FE9BDF1}" destId="{926EA1B0-A2CF-467B-BDA7-209617DCFC2E}" srcOrd="0" destOrd="0" presId="urn:microsoft.com/office/officeart/2005/8/layout/equation2"/>
    <dgm:cxn modelId="{EF383FCC-BFE6-49AB-902C-512F5C3D56BF}" type="presOf" srcId="{5926636A-DD7D-42A5-BAF9-387C125D63F7}" destId="{8FE3DCB8-B47E-4332-B510-A8CA7C0F138D}" srcOrd="0" destOrd="0" presId="urn:microsoft.com/office/officeart/2005/8/layout/equation2"/>
    <dgm:cxn modelId="{85B0E115-E31F-477A-BCCF-2946091B1177}" type="presParOf" srcId="{A7FA5E46-C8A6-4591-8882-6BDF2DF6915B}" destId="{2F7B5305-521E-4BB8-8912-7D4CC0758B8C}" srcOrd="0" destOrd="0" presId="urn:microsoft.com/office/officeart/2005/8/layout/equation2"/>
    <dgm:cxn modelId="{F092A20E-E315-4FF9-AAE3-25A1BD5504AD}" type="presParOf" srcId="{2F7B5305-521E-4BB8-8912-7D4CC0758B8C}" destId="{926EA1B0-A2CF-467B-BDA7-209617DCFC2E}" srcOrd="0" destOrd="0" presId="urn:microsoft.com/office/officeart/2005/8/layout/equation2"/>
    <dgm:cxn modelId="{EA7BBDF7-A9C1-422E-84E5-5B8D166F042D}" type="presParOf" srcId="{2F7B5305-521E-4BB8-8912-7D4CC0758B8C}" destId="{1B17CD7F-2F74-4200-9793-390B2A1D1C2B}" srcOrd="1" destOrd="0" presId="urn:microsoft.com/office/officeart/2005/8/layout/equation2"/>
    <dgm:cxn modelId="{FE0FD352-50E6-4BDD-9E70-20A4C91CA6E7}" type="presParOf" srcId="{2F7B5305-521E-4BB8-8912-7D4CC0758B8C}" destId="{001E6A56-3B91-4A37-BB3B-E0B6E602DAD4}" srcOrd="2" destOrd="0" presId="urn:microsoft.com/office/officeart/2005/8/layout/equation2"/>
    <dgm:cxn modelId="{806381AA-05B2-4DF8-B815-74D57906E36A}" type="presParOf" srcId="{2F7B5305-521E-4BB8-8912-7D4CC0758B8C}" destId="{42FB2CF9-8F89-4E70-A328-0962F91E10E4}" srcOrd="3" destOrd="0" presId="urn:microsoft.com/office/officeart/2005/8/layout/equation2"/>
    <dgm:cxn modelId="{8D529C31-A788-4140-B51F-B4FEF3F15C18}" type="presParOf" srcId="{2F7B5305-521E-4BB8-8912-7D4CC0758B8C}" destId="{9856D180-1268-491D-A4D8-FBF23DC87FFE}" srcOrd="4" destOrd="0" presId="urn:microsoft.com/office/officeart/2005/8/layout/equation2"/>
    <dgm:cxn modelId="{52EE0C1E-478C-4821-817A-D2ABEE33F9B4}" type="presParOf" srcId="{2F7B5305-521E-4BB8-8912-7D4CC0758B8C}" destId="{8CB8A67A-E428-46E5-9C8C-C3B0945F9AE4}" srcOrd="5" destOrd="0" presId="urn:microsoft.com/office/officeart/2005/8/layout/equation2"/>
    <dgm:cxn modelId="{2083B857-769A-4F2B-BFBE-FECB9D7E6740}" type="presParOf" srcId="{2F7B5305-521E-4BB8-8912-7D4CC0758B8C}" destId="{FA17F46E-42C6-45B5-9FCD-D505AF4B4881}" srcOrd="6" destOrd="0" presId="urn:microsoft.com/office/officeart/2005/8/layout/equation2"/>
    <dgm:cxn modelId="{572841B6-9149-44DD-B280-B4C6B48B0A5D}" type="presParOf" srcId="{2F7B5305-521E-4BB8-8912-7D4CC0758B8C}" destId="{F5F454C5-414E-4D99-A04C-A48270F03202}" srcOrd="7" destOrd="0" presId="urn:microsoft.com/office/officeart/2005/8/layout/equation2"/>
    <dgm:cxn modelId="{3A75319A-B0F0-4B62-9FD7-1BAF1FE77375}" type="presParOf" srcId="{2F7B5305-521E-4BB8-8912-7D4CC0758B8C}" destId="{8FE3DCB8-B47E-4332-B510-A8CA7C0F138D}" srcOrd="8" destOrd="0" presId="urn:microsoft.com/office/officeart/2005/8/layout/equation2"/>
    <dgm:cxn modelId="{A0EB4A75-CAC1-461F-9EA4-4055B3160CDD}" type="presParOf" srcId="{A7FA5E46-C8A6-4591-8882-6BDF2DF6915B}" destId="{358BBAF8-9B37-4EA4-86A5-FD22DF7038B7}" srcOrd="1" destOrd="0" presId="urn:microsoft.com/office/officeart/2005/8/layout/equation2"/>
    <dgm:cxn modelId="{6F6C97CE-6D57-462E-BAB1-F39416DF04DC}" type="presParOf" srcId="{358BBAF8-9B37-4EA4-86A5-FD22DF7038B7}" destId="{6CBB2909-F62B-4A55-8DEF-922C9EA7A72F}" srcOrd="0" destOrd="0" presId="urn:microsoft.com/office/officeart/2005/8/layout/equation2"/>
    <dgm:cxn modelId="{9BDC6EAA-7F22-4F20-A36A-CC3A584EB64D}" type="presParOf" srcId="{A7FA5E46-C8A6-4591-8882-6BDF2DF6915B}" destId="{CE786AEE-F63E-4097-9E74-462AFA565C34}" srcOrd="2" destOrd="0" presId="urn:microsoft.com/office/officeart/2005/8/layout/equation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BFBFE9-FBF4-4BF6-93F1-1D789EFC514D}"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F78A0E1A-D270-434E-9328-5569C029489B}">
      <dgm:prSet phldrT="[Text]" custT="1"/>
      <dgm:spPr/>
      <dgm:t>
        <a:bodyPr/>
        <a:lstStyle/>
        <a:p>
          <a:r>
            <a:rPr lang="en-US" sz="2400" dirty="0"/>
            <a:t>Career in…</a:t>
          </a:r>
        </a:p>
        <a:p>
          <a:r>
            <a:rPr lang="en-US" sz="2400" dirty="0"/>
            <a:t>Banking Management Tourism</a:t>
          </a:r>
        </a:p>
        <a:p>
          <a:r>
            <a:rPr lang="en-US" sz="2400" dirty="0"/>
            <a:t>Media, etc…</a:t>
          </a:r>
        </a:p>
      </dgm:t>
    </dgm:pt>
    <dgm:pt modelId="{F4F4F9FF-2498-4848-9F85-8C5A719D29B2}" type="parTrans" cxnId="{673CAE56-1508-4613-A4D3-0203CA5B6861}">
      <dgm:prSet/>
      <dgm:spPr/>
      <dgm:t>
        <a:bodyPr/>
        <a:lstStyle/>
        <a:p>
          <a:endParaRPr lang="en-US"/>
        </a:p>
      </dgm:t>
    </dgm:pt>
    <dgm:pt modelId="{10A32FAC-4F75-4AB1-9464-261752E5615B}" type="sibTrans" cxnId="{673CAE56-1508-4613-A4D3-0203CA5B6861}">
      <dgm:prSet/>
      <dgm:spPr/>
      <dgm:t>
        <a:bodyPr/>
        <a:lstStyle/>
        <a:p>
          <a:endParaRPr lang="en-US"/>
        </a:p>
      </dgm:t>
    </dgm:pt>
    <dgm:pt modelId="{6D558513-29C5-446C-992B-DA00759F81B5}">
      <dgm:prSet phldrT="[Text]" custT="1"/>
      <dgm:spPr/>
      <dgm:t>
        <a:bodyPr/>
        <a:lstStyle/>
        <a:p>
          <a:r>
            <a:rPr lang="en-US" sz="2400" dirty="0"/>
            <a:t>English degree</a:t>
          </a:r>
        </a:p>
      </dgm:t>
    </dgm:pt>
    <dgm:pt modelId="{8C3F203E-B4E1-4058-9ED9-5B2A16753E96}" type="parTrans" cxnId="{6606D443-906C-4072-9874-1E36DA20035F}">
      <dgm:prSet/>
      <dgm:spPr/>
      <dgm:t>
        <a:bodyPr/>
        <a:lstStyle/>
        <a:p>
          <a:endParaRPr lang="en-US"/>
        </a:p>
      </dgm:t>
    </dgm:pt>
    <dgm:pt modelId="{B41AD5F1-BA64-4EEB-AA46-43D41B6B4516}" type="sibTrans" cxnId="{6606D443-906C-4072-9874-1E36DA20035F}">
      <dgm:prSet/>
      <dgm:spPr/>
      <dgm:t>
        <a:bodyPr/>
        <a:lstStyle/>
        <a:p>
          <a:endParaRPr lang="en-US"/>
        </a:p>
      </dgm:t>
    </dgm:pt>
    <dgm:pt modelId="{A5AAD07A-2045-4994-8825-8DD4B2206A8C}">
      <dgm:prSet phldrT="[Text]" custT="1"/>
      <dgm:spPr/>
      <dgm:t>
        <a:bodyPr/>
        <a:lstStyle/>
        <a:p>
          <a:r>
            <a:rPr lang="en-US" sz="2400" dirty="0"/>
            <a:t>Geography degree</a:t>
          </a:r>
        </a:p>
      </dgm:t>
    </dgm:pt>
    <dgm:pt modelId="{73FC37EE-2A0C-4799-A406-BA8006B1F2E8}" type="parTrans" cxnId="{33E7CE47-DD5C-4B7C-8D8D-6C0DEA94ACCB}">
      <dgm:prSet/>
      <dgm:spPr/>
      <dgm:t>
        <a:bodyPr/>
        <a:lstStyle/>
        <a:p>
          <a:endParaRPr lang="en-US"/>
        </a:p>
      </dgm:t>
    </dgm:pt>
    <dgm:pt modelId="{0007A7BA-D49A-457F-A928-D379858E31C0}" type="sibTrans" cxnId="{33E7CE47-DD5C-4B7C-8D8D-6C0DEA94ACCB}">
      <dgm:prSet/>
      <dgm:spPr/>
      <dgm:t>
        <a:bodyPr/>
        <a:lstStyle/>
        <a:p>
          <a:endParaRPr lang="en-US"/>
        </a:p>
      </dgm:t>
    </dgm:pt>
    <dgm:pt modelId="{DDCAEEEF-428D-4579-B956-CA6210F9BC9C}">
      <dgm:prSet phldrT="[Text]" custT="1"/>
      <dgm:spPr/>
      <dgm:t>
        <a:bodyPr/>
        <a:lstStyle/>
        <a:p>
          <a:r>
            <a:rPr lang="en-US" sz="2400" dirty="0"/>
            <a:t>Business degree</a:t>
          </a:r>
        </a:p>
      </dgm:t>
    </dgm:pt>
    <dgm:pt modelId="{F165FE71-9F09-47FB-A147-4251D0773FE3}" type="parTrans" cxnId="{32665DA9-F3CD-4725-980E-515D161AC809}">
      <dgm:prSet/>
      <dgm:spPr/>
      <dgm:t>
        <a:bodyPr/>
        <a:lstStyle/>
        <a:p>
          <a:endParaRPr lang="en-US"/>
        </a:p>
      </dgm:t>
    </dgm:pt>
    <dgm:pt modelId="{838F88A2-525B-4E39-8DDD-41EC7FAE844D}" type="sibTrans" cxnId="{32665DA9-F3CD-4725-980E-515D161AC809}">
      <dgm:prSet/>
      <dgm:spPr/>
      <dgm:t>
        <a:bodyPr/>
        <a:lstStyle/>
        <a:p>
          <a:endParaRPr lang="en-US"/>
        </a:p>
      </dgm:t>
    </dgm:pt>
    <dgm:pt modelId="{98A90A84-1FFA-4AD3-9294-5B05C849D926}" type="pres">
      <dgm:prSet presAssocID="{94BFBFE9-FBF4-4BF6-93F1-1D789EFC514D}" presName="cycle" presStyleCnt="0">
        <dgm:presLayoutVars>
          <dgm:chMax val="1"/>
          <dgm:dir/>
          <dgm:animLvl val="ctr"/>
          <dgm:resizeHandles val="exact"/>
        </dgm:presLayoutVars>
      </dgm:prSet>
      <dgm:spPr/>
    </dgm:pt>
    <dgm:pt modelId="{7F7FC114-30E0-4952-A9B0-E8C936ABCD00}" type="pres">
      <dgm:prSet presAssocID="{F78A0E1A-D270-434E-9328-5569C029489B}" presName="centerShape" presStyleLbl="node0" presStyleIdx="0" presStyleCnt="1" custScaleX="148828"/>
      <dgm:spPr/>
    </dgm:pt>
    <dgm:pt modelId="{8C603B69-6C5B-433B-8C73-9D13BFD7F92F}" type="pres">
      <dgm:prSet presAssocID="{8C3F203E-B4E1-4058-9ED9-5B2A16753E96}" presName="parTrans" presStyleLbl="bgSibTrans2D1" presStyleIdx="0" presStyleCnt="3"/>
      <dgm:spPr/>
    </dgm:pt>
    <dgm:pt modelId="{D892B51E-CA9B-48E3-A643-953D4D375041}" type="pres">
      <dgm:prSet presAssocID="{6D558513-29C5-446C-992B-DA00759F81B5}" presName="node" presStyleLbl="node1" presStyleIdx="0" presStyleCnt="3">
        <dgm:presLayoutVars>
          <dgm:bulletEnabled val="1"/>
        </dgm:presLayoutVars>
      </dgm:prSet>
      <dgm:spPr/>
    </dgm:pt>
    <dgm:pt modelId="{4F9002A8-625B-40EB-A5F3-BB015637A3B3}" type="pres">
      <dgm:prSet presAssocID="{73FC37EE-2A0C-4799-A406-BA8006B1F2E8}" presName="parTrans" presStyleLbl="bgSibTrans2D1" presStyleIdx="1" presStyleCnt="3"/>
      <dgm:spPr/>
    </dgm:pt>
    <dgm:pt modelId="{74BCE751-3C87-4272-A0BB-722F0801067C}" type="pres">
      <dgm:prSet presAssocID="{A5AAD07A-2045-4994-8825-8DD4B2206A8C}" presName="node" presStyleLbl="node1" presStyleIdx="1" presStyleCnt="3">
        <dgm:presLayoutVars>
          <dgm:bulletEnabled val="1"/>
        </dgm:presLayoutVars>
      </dgm:prSet>
      <dgm:spPr/>
    </dgm:pt>
    <dgm:pt modelId="{851C6B3A-D7AC-4027-BC4A-CFD0FC6C0CB7}" type="pres">
      <dgm:prSet presAssocID="{F165FE71-9F09-47FB-A147-4251D0773FE3}" presName="parTrans" presStyleLbl="bgSibTrans2D1" presStyleIdx="2" presStyleCnt="3"/>
      <dgm:spPr/>
    </dgm:pt>
    <dgm:pt modelId="{E3E12287-798B-4BFB-8B8B-7A45374458DF}" type="pres">
      <dgm:prSet presAssocID="{DDCAEEEF-428D-4579-B956-CA6210F9BC9C}" presName="node" presStyleLbl="node1" presStyleIdx="2" presStyleCnt="3">
        <dgm:presLayoutVars>
          <dgm:bulletEnabled val="1"/>
        </dgm:presLayoutVars>
      </dgm:prSet>
      <dgm:spPr/>
    </dgm:pt>
  </dgm:ptLst>
  <dgm:cxnLst>
    <dgm:cxn modelId="{86C12E05-06C8-4CA5-A8B2-6074BF13103D}" type="presOf" srcId="{DDCAEEEF-428D-4579-B956-CA6210F9BC9C}" destId="{E3E12287-798B-4BFB-8B8B-7A45374458DF}" srcOrd="0" destOrd="0" presId="urn:microsoft.com/office/officeart/2005/8/layout/radial4"/>
    <dgm:cxn modelId="{3EAC1016-5166-4E72-B4E0-C71EBA0A1E2B}" type="presOf" srcId="{8C3F203E-B4E1-4058-9ED9-5B2A16753E96}" destId="{8C603B69-6C5B-433B-8C73-9D13BFD7F92F}" srcOrd="0" destOrd="0" presId="urn:microsoft.com/office/officeart/2005/8/layout/radial4"/>
    <dgm:cxn modelId="{C4E1611B-06BC-4523-A517-C09E9DBC1539}" type="presOf" srcId="{F165FE71-9F09-47FB-A147-4251D0773FE3}" destId="{851C6B3A-D7AC-4027-BC4A-CFD0FC6C0CB7}" srcOrd="0" destOrd="0" presId="urn:microsoft.com/office/officeart/2005/8/layout/radial4"/>
    <dgm:cxn modelId="{5725BE24-0566-4001-881C-5B7FB82166B2}" type="presOf" srcId="{94BFBFE9-FBF4-4BF6-93F1-1D789EFC514D}" destId="{98A90A84-1FFA-4AD3-9294-5B05C849D926}" srcOrd="0" destOrd="0" presId="urn:microsoft.com/office/officeart/2005/8/layout/radial4"/>
    <dgm:cxn modelId="{6606D443-906C-4072-9874-1E36DA20035F}" srcId="{F78A0E1A-D270-434E-9328-5569C029489B}" destId="{6D558513-29C5-446C-992B-DA00759F81B5}" srcOrd="0" destOrd="0" parTransId="{8C3F203E-B4E1-4058-9ED9-5B2A16753E96}" sibTransId="{B41AD5F1-BA64-4EEB-AA46-43D41B6B4516}"/>
    <dgm:cxn modelId="{33E7CE47-DD5C-4B7C-8D8D-6C0DEA94ACCB}" srcId="{F78A0E1A-D270-434E-9328-5569C029489B}" destId="{A5AAD07A-2045-4994-8825-8DD4B2206A8C}" srcOrd="1" destOrd="0" parTransId="{73FC37EE-2A0C-4799-A406-BA8006B1F2E8}" sibTransId="{0007A7BA-D49A-457F-A928-D379858E31C0}"/>
    <dgm:cxn modelId="{673CAE56-1508-4613-A4D3-0203CA5B6861}" srcId="{94BFBFE9-FBF4-4BF6-93F1-1D789EFC514D}" destId="{F78A0E1A-D270-434E-9328-5569C029489B}" srcOrd="0" destOrd="0" parTransId="{F4F4F9FF-2498-4848-9F85-8C5A719D29B2}" sibTransId="{10A32FAC-4F75-4AB1-9464-261752E5615B}"/>
    <dgm:cxn modelId="{32665DA9-F3CD-4725-980E-515D161AC809}" srcId="{F78A0E1A-D270-434E-9328-5569C029489B}" destId="{DDCAEEEF-428D-4579-B956-CA6210F9BC9C}" srcOrd="2" destOrd="0" parTransId="{F165FE71-9F09-47FB-A147-4251D0773FE3}" sibTransId="{838F88A2-525B-4E39-8DDD-41EC7FAE844D}"/>
    <dgm:cxn modelId="{2448C6AB-3275-432B-9B48-4B4347B29670}" type="presOf" srcId="{A5AAD07A-2045-4994-8825-8DD4B2206A8C}" destId="{74BCE751-3C87-4272-A0BB-722F0801067C}" srcOrd="0" destOrd="0" presId="urn:microsoft.com/office/officeart/2005/8/layout/radial4"/>
    <dgm:cxn modelId="{D50166C8-C200-46FF-83FC-F82853231D44}" type="presOf" srcId="{6D558513-29C5-446C-992B-DA00759F81B5}" destId="{D892B51E-CA9B-48E3-A643-953D4D375041}" srcOrd="0" destOrd="0" presId="urn:microsoft.com/office/officeart/2005/8/layout/radial4"/>
    <dgm:cxn modelId="{FB69AACA-D746-4275-B64A-9DAA91F26F42}" type="presOf" srcId="{73FC37EE-2A0C-4799-A406-BA8006B1F2E8}" destId="{4F9002A8-625B-40EB-A5F3-BB015637A3B3}" srcOrd="0" destOrd="0" presId="urn:microsoft.com/office/officeart/2005/8/layout/radial4"/>
    <dgm:cxn modelId="{98AABAEF-EF8A-4F80-9B12-AAE505593097}" type="presOf" srcId="{F78A0E1A-D270-434E-9328-5569C029489B}" destId="{7F7FC114-30E0-4952-A9B0-E8C936ABCD00}" srcOrd="0" destOrd="0" presId="urn:microsoft.com/office/officeart/2005/8/layout/radial4"/>
    <dgm:cxn modelId="{09F13ADB-42BA-43C3-BCCB-8C7606569E6F}" type="presParOf" srcId="{98A90A84-1FFA-4AD3-9294-5B05C849D926}" destId="{7F7FC114-30E0-4952-A9B0-E8C936ABCD00}" srcOrd="0" destOrd="0" presId="urn:microsoft.com/office/officeart/2005/8/layout/radial4"/>
    <dgm:cxn modelId="{4774097B-A60B-4E1F-8357-B43B224D511A}" type="presParOf" srcId="{98A90A84-1FFA-4AD3-9294-5B05C849D926}" destId="{8C603B69-6C5B-433B-8C73-9D13BFD7F92F}" srcOrd="1" destOrd="0" presId="urn:microsoft.com/office/officeart/2005/8/layout/radial4"/>
    <dgm:cxn modelId="{5AA109E5-FEE2-4B81-BBFA-BA5F7B303F8E}" type="presParOf" srcId="{98A90A84-1FFA-4AD3-9294-5B05C849D926}" destId="{D892B51E-CA9B-48E3-A643-953D4D375041}" srcOrd="2" destOrd="0" presId="urn:microsoft.com/office/officeart/2005/8/layout/radial4"/>
    <dgm:cxn modelId="{C7147F11-E8A2-45F6-8308-0E84529EE9DB}" type="presParOf" srcId="{98A90A84-1FFA-4AD3-9294-5B05C849D926}" destId="{4F9002A8-625B-40EB-A5F3-BB015637A3B3}" srcOrd="3" destOrd="0" presId="urn:microsoft.com/office/officeart/2005/8/layout/radial4"/>
    <dgm:cxn modelId="{580AF131-B161-4C4E-8104-1F595E5B5A00}" type="presParOf" srcId="{98A90A84-1FFA-4AD3-9294-5B05C849D926}" destId="{74BCE751-3C87-4272-A0BB-722F0801067C}" srcOrd="4" destOrd="0" presId="urn:microsoft.com/office/officeart/2005/8/layout/radial4"/>
    <dgm:cxn modelId="{CC9028B3-5840-419E-A77D-4B178C090907}" type="presParOf" srcId="{98A90A84-1FFA-4AD3-9294-5B05C849D926}" destId="{851C6B3A-D7AC-4027-BC4A-CFD0FC6C0CB7}" srcOrd="5" destOrd="0" presId="urn:microsoft.com/office/officeart/2005/8/layout/radial4"/>
    <dgm:cxn modelId="{9C434B62-E899-4BAE-B70A-63AB5E528F3F}" type="presParOf" srcId="{98A90A84-1FFA-4AD3-9294-5B05C849D926}" destId="{E3E12287-798B-4BFB-8B8B-7A45374458DF}"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05D8F-D616-4D49-AAE6-EE11E1FEA9C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F1DC622-87B1-499A-8864-5B3BA023AC0A}">
      <dgm:prSet/>
      <dgm:spPr>
        <a:solidFill>
          <a:srgbClr val="8A5873"/>
        </a:solidFill>
      </dgm:spPr>
      <dgm:t>
        <a:bodyPr/>
        <a:lstStyle/>
        <a:p>
          <a:r>
            <a:rPr lang="en-GB" altLang="en-US" b="1" dirty="0">
              <a:solidFill>
                <a:schemeClr val="bg1"/>
              </a:solidFill>
            </a:rPr>
            <a:t>Accountancy</a:t>
          </a:r>
        </a:p>
      </dgm:t>
    </dgm:pt>
    <dgm:pt modelId="{861D6967-5796-4CEC-BAB4-D038EA8EC32F}" type="parTrans" cxnId="{64FB414C-7583-46DA-A02E-E604E2C187A4}">
      <dgm:prSet/>
      <dgm:spPr/>
      <dgm:t>
        <a:bodyPr/>
        <a:lstStyle/>
        <a:p>
          <a:endParaRPr lang="en-US"/>
        </a:p>
      </dgm:t>
    </dgm:pt>
    <dgm:pt modelId="{6F1BF79F-BC46-4B6C-99C6-1655BCBB50D9}" type="sibTrans" cxnId="{64FB414C-7583-46DA-A02E-E604E2C187A4}">
      <dgm:prSet/>
      <dgm:spPr/>
      <dgm:t>
        <a:bodyPr/>
        <a:lstStyle/>
        <a:p>
          <a:endParaRPr lang="en-US"/>
        </a:p>
      </dgm:t>
    </dgm:pt>
    <dgm:pt modelId="{DC2BAED5-56F9-4EA6-B29F-948B04ABCDA3}">
      <dgm:prSet/>
      <dgm:spPr>
        <a:solidFill>
          <a:srgbClr val="8A5873"/>
        </a:solidFill>
      </dgm:spPr>
      <dgm:t>
        <a:bodyPr/>
        <a:lstStyle/>
        <a:p>
          <a:r>
            <a:rPr lang="en-GB" altLang="en-US" b="1" dirty="0">
              <a:solidFill>
                <a:schemeClr val="bg1"/>
              </a:solidFill>
              <a:cs typeface="Arial" panose="020B0604020202020204" pitchFamily="34" charset="0"/>
            </a:rPr>
            <a:t>Advertising</a:t>
          </a:r>
        </a:p>
      </dgm:t>
    </dgm:pt>
    <dgm:pt modelId="{F5CB24CE-FF93-4AF2-8B67-FAD37134FF26}" type="parTrans" cxnId="{29EABA5D-B073-403C-AE1D-6E136F4B7B80}">
      <dgm:prSet/>
      <dgm:spPr/>
      <dgm:t>
        <a:bodyPr/>
        <a:lstStyle/>
        <a:p>
          <a:endParaRPr lang="en-US"/>
        </a:p>
      </dgm:t>
    </dgm:pt>
    <dgm:pt modelId="{5DA8D8F1-0802-4602-BCA0-7702FE0701A9}" type="sibTrans" cxnId="{29EABA5D-B073-403C-AE1D-6E136F4B7B80}">
      <dgm:prSet/>
      <dgm:spPr/>
      <dgm:t>
        <a:bodyPr/>
        <a:lstStyle/>
        <a:p>
          <a:endParaRPr lang="en-US"/>
        </a:p>
      </dgm:t>
    </dgm:pt>
    <dgm:pt modelId="{90867D59-3CD4-403B-AC9E-3DC72025BFDA}">
      <dgm:prSet/>
      <dgm:spPr>
        <a:solidFill>
          <a:srgbClr val="8A5873"/>
        </a:solidFill>
      </dgm:spPr>
      <dgm:t>
        <a:bodyPr/>
        <a:lstStyle/>
        <a:p>
          <a:r>
            <a:rPr lang="en-GB" altLang="en-US" b="1" dirty="0">
              <a:solidFill>
                <a:schemeClr val="bg1"/>
              </a:solidFill>
              <a:cs typeface="Arial" panose="020B0604020202020204" pitchFamily="34" charset="0"/>
            </a:rPr>
            <a:t>Public relations </a:t>
          </a:r>
        </a:p>
      </dgm:t>
    </dgm:pt>
    <dgm:pt modelId="{0098E40F-D4AA-41EF-B4E9-E6AA70A1CA47}" type="parTrans" cxnId="{ECF44340-FF53-443C-A8DB-0158A8193605}">
      <dgm:prSet/>
      <dgm:spPr/>
      <dgm:t>
        <a:bodyPr/>
        <a:lstStyle/>
        <a:p>
          <a:endParaRPr lang="en-US"/>
        </a:p>
      </dgm:t>
    </dgm:pt>
    <dgm:pt modelId="{968FEE1F-18F2-437E-8BD7-5FB28C838D9B}" type="sibTrans" cxnId="{ECF44340-FF53-443C-A8DB-0158A8193605}">
      <dgm:prSet/>
      <dgm:spPr/>
      <dgm:t>
        <a:bodyPr/>
        <a:lstStyle/>
        <a:p>
          <a:endParaRPr lang="en-US"/>
        </a:p>
      </dgm:t>
    </dgm:pt>
    <dgm:pt modelId="{733269CC-DAF1-47CB-BB8D-C28D25C9431B}">
      <dgm:prSet/>
      <dgm:spPr>
        <a:solidFill>
          <a:srgbClr val="8A5873"/>
        </a:solidFill>
      </dgm:spPr>
      <dgm:t>
        <a:bodyPr/>
        <a:lstStyle/>
        <a:p>
          <a:r>
            <a:rPr lang="en-GB" altLang="en-US" b="1" dirty="0">
              <a:solidFill>
                <a:schemeClr val="bg1"/>
              </a:solidFill>
              <a:cs typeface="Arial" panose="020B0604020202020204" pitchFamily="34" charset="0"/>
            </a:rPr>
            <a:t>Marketing</a:t>
          </a:r>
        </a:p>
      </dgm:t>
    </dgm:pt>
    <dgm:pt modelId="{FF8627BB-6837-4A46-B9E7-F6D11844D5E1}" type="parTrans" cxnId="{33622585-716B-4885-983D-AE617EA29886}">
      <dgm:prSet/>
      <dgm:spPr/>
      <dgm:t>
        <a:bodyPr/>
        <a:lstStyle/>
        <a:p>
          <a:endParaRPr lang="en-US"/>
        </a:p>
      </dgm:t>
    </dgm:pt>
    <dgm:pt modelId="{D646F2C8-6FC5-4748-B7BD-628789E95AC6}" type="sibTrans" cxnId="{33622585-716B-4885-983D-AE617EA29886}">
      <dgm:prSet/>
      <dgm:spPr/>
      <dgm:t>
        <a:bodyPr/>
        <a:lstStyle/>
        <a:p>
          <a:endParaRPr lang="en-US"/>
        </a:p>
      </dgm:t>
    </dgm:pt>
    <dgm:pt modelId="{F12B31D0-0570-434C-B19C-10206B47AEE7}">
      <dgm:prSet/>
      <dgm:spPr>
        <a:solidFill>
          <a:srgbClr val="8A5873"/>
        </a:solidFill>
      </dgm:spPr>
      <dgm:t>
        <a:bodyPr/>
        <a:lstStyle/>
        <a:p>
          <a:r>
            <a:rPr lang="en-GB" altLang="en-US" b="1" dirty="0">
              <a:solidFill>
                <a:schemeClr val="bg1"/>
              </a:solidFill>
              <a:cs typeface="Arial" panose="020B0604020202020204" pitchFamily="34" charset="0"/>
            </a:rPr>
            <a:t>Construction</a:t>
          </a:r>
        </a:p>
      </dgm:t>
    </dgm:pt>
    <dgm:pt modelId="{D7E24A8F-FC36-4D68-9876-0B1A6F108D0E}" type="parTrans" cxnId="{80450B99-9925-4EF0-88F3-2C7250D8B0BF}">
      <dgm:prSet/>
      <dgm:spPr/>
      <dgm:t>
        <a:bodyPr/>
        <a:lstStyle/>
        <a:p>
          <a:endParaRPr lang="en-US"/>
        </a:p>
      </dgm:t>
    </dgm:pt>
    <dgm:pt modelId="{C556E368-DC1D-4627-99AF-EAACE9FED76A}" type="sibTrans" cxnId="{80450B99-9925-4EF0-88F3-2C7250D8B0BF}">
      <dgm:prSet/>
      <dgm:spPr/>
      <dgm:t>
        <a:bodyPr/>
        <a:lstStyle/>
        <a:p>
          <a:endParaRPr lang="en-US"/>
        </a:p>
      </dgm:t>
    </dgm:pt>
    <dgm:pt modelId="{62330C43-E37E-4044-B06D-4B1560617331}">
      <dgm:prSet/>
      <dgm:spPr>
        <a:solidFill>
          <a:srgbClr val="8A5873"/>
        </a:solidFill>
      </dgm:spPr>
      <dgm:t>
        <a:bodyPr/>
        <a:lstStyle/>
        <a:p>
          <a:r>
            <a:rPr lang="en-GB" altLang="en-US" b="1" dirty="0">
              <a:solidFill>
                <a:schemeClr val="bg1"/>
              </a:solidFill>
              <a:cs typeface="Arial" panose="020B0604020202020204" pitchFamily="34" charset="0"/>
            </a:rPr>
            <a:t>Hospitality and Travel Management</a:t>
          </a:r>
        </a:p>
      </dgm:t>
    </dgm:pt>
    <dgm:pt modelId="{5CF71D30-9466-4388-81FB-A65C0B98FF94}" type="parTrans" cxnId="{756C4936-BE10-43AD-87C5-7D3F3F6A9201}">
      <dgm:prSet/>
      <dgm:spPr/>
      <dgm:t>
        <a:bodyPr/>
        <a:lstStyle/>
        <a:p>
          <a:endParaRPr lang="en-US"/>
        </a:p>
      </dgm:t>
    </dgm:pt>
    <dgm:pt modelId="{85CE2380-E030-43CE-9AF7-24AE7CE76B4C}" type="sibTrans" cxnId="{756C4936-BE10-43AD-87C5-7D3F3F6A9201}">
      <dgm:prSet/>
      <dgm:spPr/>
      <dgm:t>
        <a:bodyPr/>
        <a:lstStyle/>
        <a:p>
          <a:endParaRPr lang="en-US"/>
        </a:p>
      </dgm:t>
    </dgm:pt>
    <dgm:pt modelId="{D0DF5730-C681-4FD4-AFE3-D58BAFBE4F8D}">
      <dgm:prSet/>
      <dgm:spPr>
        <a:solidFill>
          <a:srgbClr val="8A5873"/>
        </a:solidFill>
      </dgm:spPr>
      <dgm:t>
        <a:bodyPr/>
        <a:lstStyle/>
        <a:p>
          <a:r>
            <a:rPr lang="en-GB" altLang="en-US" b="1" dirty="0">
              <a:solidFill>
                <a:schemeClr val="bg1"/>
              </a:solidFill>
              <a:cs typeface="Arial" panose="020B0604020202020204" pitchFamily="34" charset="0"/>
            </a:rPr>
            <a:t>Human Resources</a:t>
          </a:r>
        </a:p>
      </dgm:t>
    </dgm:pt>
    <dgm:pt modelId="{C5BDB19B-C5BD-4DBF-8A66-E38205B71484}" type="parTrans" cxnId="{9FBE2230-EC79-49E0-AE34-75B709834C4B}">
      <dgm:prSet/>
      <dgm:spPr/>
      <dgm:t>
        <a:bodyPr/>
        <a:lstStyle/>
        <a:p>
          <a:endParaRPr lang="en-US"/>
        </a:p>
      </dgm:t>
    </dgm:pt>
    <dgm:pt modelId="{01013BE2-FA25-412C-88F8-C98587E80E07}" type="sibTrans" cxnId="{9FBE2230-EC79-49E0-AE34-75B709834C4B}">
      <dgm:prSet/>
      <dgm:spPr/>
      <dgm:t>
        <a:bodyPr/>
        <a:lstStyle/>
        <a:p>
          <a:endParaRPr lang="en-US"/>
        </a:p>
      </dgm:t>
    </dgm:pt>
    <dgm:pt modelId="{7153B191-2975-43D9-8E3F-A4B4D6992790}">
      <dgm:prSet/>
      <dgm:spPr>
        <a:solidFill>
          <a:srgbClr val="8A5873"/>
        </a:solidFill>
      </dgm:spPr>
      <dgm:t>
        <a:bodyPr/>
        <a:lstStyle/>
        <a:p>
          <a:r>
            <a:rPr lang="en-GB" altLang="en-US" b="1" dirty="0">
              <a:solidFill>
                <a:schemeClr val="bg1"/>
              </a:solidFill>
              <a:cs typeface="Arial" panose="020B0604020202020204" pitchFamily="34" charset="0"/>
            </a:rPr>
            <a:t>Investment Banking</a:t>
          </a:r>
        </a:p>
      </dgm:t>
    </dgm:pt>
    <dgm:pt modelId="{4836F203-A028-424C-8AE3-A49C1281C871}" type="parTrans" cxnId="{764012DE-5F33-4293-9407-07A0AD858A75}">
      <dgm:prSet/>
      <dgm:spPr/>
      <dgm:t>
        <a:bodyPr/>
        <a:lstStyle/>
        <a:p>
          <a:endParaRPr lang="en-US"/>
        </a:p>
      </dgm:t>
    </dgm:pt>
    <dgm:pt modelId="{C1E5BA2B-A985-4EE0-89C1-13A9F882D4E2}" type="sibTrans" cxnId="{764012DE-5F33-4293-9407-07A0AD858A75}">
      <dgm:prSet/>
      <dgm:spPr/>
      <dgm:t>
        <a:bodyPr/>
        <a:lstStyle/>
        <a:p>
          <a:endParaRPr lang="en-US"/>
        </a:p>
      </dgm:t>
    </dgm:pt>
    <dgm:pt modelId="{384E3B96-9F8C-4E53-85E1-A66E14A58B14}">
      <dgm:prSet/>
      <dgm:spPr>
        <a:solidFill>
          <a:srgbClr val="8A5873"/>
        </a:solidFill>
      </dgm:spPr>
      <dgm:t>
        <a:bodyPr/>
        <a:lstStyle/>
        <a:p>
          <a:r>
            <a:rPr lang="en-GB" altLang="en-US" b="1" dirty="0">
              <a:solidFill>
                <a:schemeClr val="bg1"/>
              </a:solidFill>
              <a:cs typeface="Arial" panose="020B0604020202020204" pitchFamily="34" charset="0"/>
            </a:rPr>
            <a:t>IT</a:t>
          </a:r>
        </a:p>
      </dgm:t>
    </dgm:pt>
    <dgm:pt modelId="{F892FDAE-3169-4773-94F1-344EF662A5CE}" type="parTrans" cxnId="{D73B8792-8483-4920-88ED-D7648CD5860E}">
      <dgm:prSet/>
      <dgm:spPr/>
      <dgm:t>
        <a:bodyPr/>
        <a:lstStyle/>
        <a:p>
          <a:endParaRPr lang="en-US"/>
        </a:p>
      </dgm:t>
    </dgm:pt>
    <dgm:pt modelId="{0BF19FF1-36F4-4071-A057-002C63A6416D}" type="sibTrans" cxnId="{D73B8792-8483-4920-88ED-D7648CD5860E}">
      <dgm:prSet/>
      <dgm:spPr/>
      <dgm:t>
        <a:bodyPr/>
        <a:lstStyle/>
        <a:p>
          <a:endParaRPr lang="en-US"/>
        </a:p>
      </dgm:t>
    </dgm:pt>
    <dgm:pt modelId="{190B3CF6-B2C9-40B3-9CF5-5B5E9A2CFC3E}">
      <dgm:prSet/>
      <dgm:spPr>
        <a:solidFill>
          <a:srgbClr val="8A5873"/>
        </a:solidFill>
      </dgm:spPr>
      <dgm:t>
        <a:bodyPr/>
        <a:lstStyle/>
        <a:p>
          <a:r>
            <a:rPr lang="en-GB" altLang="en-US" b="1" dirty="0">
              <a:solidFill>
                <a:schemeClr val="bg1"/>
              </a:solidFill>
              <a:cs typeface="Arial" panose="020B0604020202020204" pitchFamily="34" charset="0"/>
            </a:rPr>
            <a:t>Publishing and Media</a:t>
          </a:r>
        </a:p>
      </dgm:t>
    </dgm:pt>
    <dgm:pt modelId="{E58A499C-AFE6-4E41-BD8E-7AEFE641BBE0}" type="parTrans" cxnId="{5416C715-C9ED-4079-842C-335834753FF7}">
      <dgm:prSet/>
      <dgm:spPr/>
      <dgm:t>
        <a:bodyPr/>
        <a:lstStyle/>
        <a:p>
          <a:endParaRPr lang="en-US"/>
        </a:p>
      </dgm:t>
    </dgm:pt>
    <dgm:pt modelId="{DE269945-7E13-41E4-9E2F-73B9D68FC31E}" type="sibTrans" cxnId="{5416C715-C9ED-4079-842C-335834753FF7}">
      <dgm:prSet/>
      <dgm:spPr/>
      <dgm:t>
        <a:bodyPr/>
        <a:lstStyle/>
        <a:p>
          <a:endParaRPr lang="en-US"/>
        </a:p>
      </dgm:t>
    </dgm:pt>
    <dgm:pt modelId="{BBD1A0D3-434A-4FCD-BD09-6D408D090E26}">
      <dgm:prSet/>
      <dgm:spPr>
        <a:solidFill>
          <a:srgbClr val="8A5873"/>
        </a:solidFill>
      </dgm:spPr>
      <dgm:t>
        <a:bodyPr/>
        <a:lstStyle/>
        <a:p>
          <a:r>
            <a:rPr lang="en-GB" altLang="en-US" b="1" dirty="0">
              <a:solidFill>
                <a:schemeClr val="bg1"/>
              </a:solidFill>
              <a:cs typeface="Arial" panose="020B0604020202020204" pitchFamily="34" charset="0"/>
            </a:rPr>
            <a:t>Retail Banking and Insurance</a:t>
          </a:r>
        </a:p>
      </dgm:t>
    </dgm:pt>
    <dgm:pt modelId="{92DDDA83-67A4-4845-B0B0-67BFCD2BFC15}" type="parTrans" cxnId="{9E12177C-A33C-4F61-B64B-CF3415B43693}">
      <dgm:prSet/>
      <dgm:spPr/>
      <dgm:t>
        <a:bodyPr/>
        <a:lstStyle/>
        <a:p>
          <a:endParaRPr lang="en-US"/>
        </a:p>
      </dgm:t>
    </dgm:pt>
    <dgm:pt modelId="{BF5D71C5-657D-4BAA-8CDC-42D569DD9485}" type="sibTrans" cxnId="{9E12177C-A33C-4F61-B64B-CF3415B43693}">
      <dgm:prSet/>
      <dgm:spPr/>
      <dgm:t>
        <a:bodyPr/>
        <a:lstStyle/>
        <a:p>
          <a:endParaRPr lang="en-US"/>
        </a:p>
      </dgm:t>
    </dgm:pt>
    <dgm:pt modelId="{3A109FF8-90A3-4175-9BBD-D44AF5E59ACF}">
      <dgm:prSet/>
      <dgm:spPr>
        <a:solidFill>
          <a:srgbClr val="8A5873"/>
        </a:solidFill>
      </dgm:spPr>
      <dgm:t>
        <a:bodyPr/>
        <a:lstStyle/>
        <a:p>
          <a:r>
            <a:rPr lang="en-GB" altLang="en-US" b="1" dirty="0">
              <a:solidFill>
                <a:schemeClr val="bg1"/>
              </a:solidFill>
              <a:cs typeface="Arial" panose="020B0604020202020204" pitchFamily="34" charset="0"/>
            </a:rPr>
            <a:t>Sales</a:t>
          </a:r>
        </a:p>
      </dgm:t>
    </dgm:pt>
    <dgm:pt modelId="{160A1E86-39EF-44BA-8E8B-F02BF190F8F5}" type="parTrans" cxnId="{288418ED-0DBA-4343-B598-2D463E6ACEA9}">
      <dgm:prSet/>
      <dgm:spPr/>
      <dgm:t>
        <a:bodyPr/>
        <a:lstStyle/>
        <a:p>
          <a:endParaRPr lang="en-US"/>
        </a:p>
      </dgm:t>
    </dgm:pt>
    <dgm:pt modelId="{763C642F-662A-41D2-9E8C-51C6AA177C90}" type="sibTrans" cxnId="{288418ED-0DBA-4343-B598-2D463E6ACEA9}">
      <dgm:prSet/>
      <dgm:spPr/>
      <dgm:t>
        <a:bodyPr/>
        <a:lstStyle/>
        <a:p>
          <a:endParaRPr lang="en-US"/>
        </a:p>
      </dgm:t>
    </dgm:pt>
    <dgm:pt modelId="{9D12EF6E-418E-4902-8393-F7E5E78708B6}" type="pres">
      <dgm:prSet presAssocID="{E3305D8F-D616-4D49-AAE6-EE11E1FEA9C4}" presName="diagram" presStyleCnt="0">
        <dgm:presLayoutVars>
          <dgm:dir/>
          <dgm:resizeHandles val="exact"/>
        </dgm:presLayoutVars>
      </dgm:prSet>
      <dgm:spPr/>
    </dgm:pt>
    <dgm:pt modelId="{4F7DA8C7-49F3-4DA5-88AB-91B051AC1B62}" type="pres">
      <dgm:prSet presAssocID="{0F1DC622-87B1-499A-8864-5B3BA023AC0A}" presName="node" presStyleLbl="node1" presStyleIdx="0" presStyleCnt="12">
        <dgm:presLayoutVars>
          <dgm:bulletEnabled val="1"/>
        </dgm:presLayoutVars>
      </dgm:prSet>
      <dgm:spPr/>
    </dgm:pt>
    <dgm:pt modelId="{39A0F590-391F-4390-9CDD-050876828CC8}" type="pres">
      <dgm:prSet presAssocID="{6F1BF79F-BC46-4B6C-99C6-1655BCBB50D9}" presName="sibTrans" presStyleCnt="0"/>
      <dgm:spPr/>
    </dgm:pt>
    <dgm:pt modelId="{FED14509-BA35-47A9-B94A-169522D2A199}" type="pres">
      <dgm:prSet presAssocID="{DC2BAED5-56F9-4EA6-B29F-948B04ABCDA3}" presName="node" presStyleLbl="node1" presStyleIdx="1" presStyleCnt="12">
        <dgm:presLayoutVars>
          <dgm:bulletEnabled val="1"/>
        </dgm:presLayoutVars>
      </dgm:prSet>
      <dgm:spPr/>
    </dgm:pt>
    <dgm:pt modelId="{7C56620A-2991-4ADE-8B94-6BDBCC5980C4}" type="pres">
      <dgm:prSet presAssocID="{5DA8D8F1-0802-4602-BCA0-7702FE0701A9}" presName="sibTrans" presStyleCnt="0"/>
      <dgm:spPr/>
    </dgm:pt>
    <dgm:pt modelId="{4CACEFE6-9EDF-4416-94CB-C7D4952C143E}" type="pres">
      <dgm:prSet presAssocID="{90867D59-3CD4-403B-AC9E-3DC72025BFDA}" presName="node" presStyleLbl="node1" presStyleIdx="2" presStyleCnt="12">
        <dgm:presLayoutVars>
          <dgm:bulletEnabled val="1"/>
        </dgm:presLayoutVars>
      </dgm:prSet>
      <dgm:spPr/>
    </dgm:pt>
    <dgm:pt modelId="{451EDFAC-E4E9-4F6D-B178-EE041F438A66}" type="pres">
      <dgm:prSet presAssocID="{968FEE1F-18F2-437E-8BD7-5FB28C838D9B}" presName="sibTrans" presStyleCnt="0"/>
      <dgm:spPr/>
    </dgm:pt>
    <dgm:pt modelId="{F11875D5-A8CD-4ABF-91AC-CC2E73E0AB64}" type="pres">
      <dgm:prSet presAssocID="{733269CC-DAF1-47CB-BB8D-C28D25C9431B}" presName="node" presStyleLbl="node1" presStyleIdx="3" presStyleCnt="12">
        <dgm:presLayoutVars>
          <dgm:bulletEnabled val="1"/>
        </dgm:presLayoutVars>
      </dgm:prSet>
      <dgm:spPr/>
    </dgm:pt>
    <dgm:pt modelId="{11768682-F7CE-40F7-A910-BD4F2CC7E875}" type="pres">
      <dgm:prSet presAssocID="{D646F2C8-6FC5-4748-B7BD-628789E95AC6}" presName="sibTrans" presStyleCnt="0"/>
      <dgm:spPr/>
    </dgm:pt>
    <dgm:pt modelId="{8C999DE8-0C8B-4C8B-A52A-A64DCB464D03}" type="pres">
      <dgm:prSet presAssocID="{F12B31D0-0570-434C-B19C-10206B47AEE7}" presName="node" presStyleLbl="node1" presStyleIdx="4" presStyleCnt="12">
        <dgm:presLayoutVars>
          <dgm:bulletEnabled val="1"/>
        </dgm:presLayoutVars>
      </dgm:prSet>
      <dgm:spPr/>
    </dgm:pt>
    <dgm:pt modelId="{42B754ED-C668-4222-B790-3A8116A6D3E1}" type="pres">
      <dgm:prSet presAssocID="{C556E368-DC1D-4627-99AF-EAACE9FED76A}" presName="sibTrans" presStyleCnt="0"/>
      <dgm:spPr/>
    </dgm:pt>
    <dgm:pt modelId="{F7EBF93B-48B9-4A7D-A4BD-668B64C799D8}" type="pres">
      <dgm:prSet presAssocID="{62330C43-E37E-4044-B06D-4B1560617331}" presName="node" presStyleLbl="node1" presStyleIdx="5" presStyleCnt="12">
        <dgm:presLayoutVars>
          <dgm:bulletEnabled val="1"/>
        </dgm:presLayoutVars>
      </dgm:prSet>
      <dgm:spPr/>
    </dgm:pt>
    <dgm:pt modelId="{9D097193-39EE-431C-8208-34D619A2E5D4}" type="pres">
      <dgm:prSet presAssocID="{85CE2380-E030-43CE-9AF7-24AE7CE76B4C}" presName="sibTrans" presStyleCnt="0"/>
      <dgm:spPr/>
    </dgm:pt>
    <dgm:pt modelId="{2B5D8A0E-7EB7-4115-8AD7-A71154DDF337}" type="pres">
      <dgm:prSet presAssocID="{D0DF5730-C681-4FD4-AFE3-D58BAFBE4F8D}" presName="node" presStyleLbl="node1" presStyleIdx="6" presStyleCnt="12">
        <dgm:presLayoutVars>
          <dgm:bulletEnabled val="1"/>
        </dgm:presLayoutVars>
      </dgm:prSet>
      <dgm:spPr/>
    </dgm:pt>
    <dgm:pt modelId="{BD5EE188-1BB8-41A9-B0C2-663554C815B0}" type="pres">
      <dgm:prSet presAssocID="{01013BE2-FA25-412C-88F8-C98587E80E07}" presName="sibTrans" presStyleCnt="0"/>
      <dgm:spPr/>
    </dgm:pt>
    <dgm:pt modelId="{7F2B305A-19D3-4A72-A628-83EED27864CF}" type="pres">
      <dgm:prSet presAssocID="{7153B191-2975-43D9-8E3F-A4B4D6992790}" presName="node" presStyleLbl="node1" presStyleIdx="7" presStyleCnt="12">
        <dgm:presLayoutVars>
          <dgm:bulletEnabled val="1"/>
        </dgm:presLayoutVars>
      </dgm:prSet>
      <dgm:spPr/>
    </dgm:pt>
    <dgm:pt modelId="{2FA07A27-2572-4B43-AF25-F14BCCAE4041}" type="pres">
      <dgm:prSet presAssocID="{C1E5BA2B-A985-4EE0-89C1-13A9F882D4E2}" presName="sibTrans" presStyleCnt="0"/>
      <dgm:spPr/>
    </dgm:pt>
    <dgm:pt modelId="{2E69704A-74AB-4F9F-A45B-7EE8814191C2}" type="pres">
      <dgm:prSet presAssocID="{384E3B96-9F8C-4E53-85E1-A66E14A58B14}" presName="node" presStyleLbl="node1" presStyleIdx="8" presStyleCnt="12">
        <dgm:presLayoutVars>
          <dgm:bulletEnabled val="1"/>
        </dgm:presLayoutVars>
      </dgm:prSet>
      <dgm:spPr/>
    </dgm:pt>
    <dgm:pt modelId="{D59797FB-5FFC-421A-B333-C43E32028D8C}" type="pres">
      <dgm:prSet presAssocID="{0BF19FF1-36F4-4071-A057-002C63A6416D}" presName="sibTrans" presStyleCnt="0"/>
      <dgm:spPr/>
    </dgm:pt>
    <dgm:pt modelId="{87A6C976-816A-4EBB-B037-6B13DA7CEBFE}" type="pres">
      <dgm:prSet presAssocID="{190B3CF6-B2C9-40B3-9CF5-5B5E9A2CFC3E}" presName="node" presStyleLbl="node1" presStyleIdx="9" presStyleCnt="12">
        <dgm:presLayoutVars>
          <dgm:bulletEnabled val="1"/>
        </dgm:presLayoutVars>
      </dgm:prSet>
      <dgm:spPr/>
    </dgm:pt>
    <dgm:pt modelId="{4D766146-43CB-4885-B234-368AAB27BEF6}" type="pres">
      <dgm:prSet presAssocID="{DE269945-7E13-41E4-9E2F-73B9D68FC31E}" presName="sibTrans" presStyleCnt="0"/>
      <dgm:spPr/>
    </dgm:pt>
    <dgm:pt modelId="{18FBBD48-A1E4-4F2E-AADF-696058C85727}" type="pres">
      <dgm:prSet presAssocID="{BBD1A0D3-434A-4FCD-BD09-6D408D090E26}" presName="node" presStyleLbl="node1" presStyleIdx="10" presStyleCnt="12">
        <dgm:presLayoutVars>
          <dgm:bulletEnabled val="1"/>
        </dgm:presLayoutVars>
      </dgm:prSet>
      <dgm:spPr/>
    </dgm:pt>
    <dgm:pt modelId="{8AA683E4-9E33-4752-9BA3-66B6246BF459}" type="pres">
      <dgm:prSet presAssocID="{BF5D71C5-657D-4BAA-8CDC-42D569DD9485}" presName="sibTrans" presStyleCnt="0"/>
      <dgm:spPr/>
    </dgm:pt>
    <dgm:pt modelId="{61E4D025-3153-4AE6-9795-BA3283DFC6A2}" type="pres">
      <dgm:prSet presAssocID="{3A109FF8-90A3-4175-9BBD-D44AF5E59ACF}" presName="node" presStyleLbl="node1" presStyleIdx="11" presStyleCnt="12">
        <dgm:presLayoutVars>
          <dgm:bulletEnabled val="1"/>
        </dgm:presLayoutVars>
      </dgm:prSet>
      <dgm:spPr/>
    </dgm:pt>
  </dgm:ptLst>
  <dgm:cxnLst>
    <dgm:cxn modelId="{0FD53311-2C04-44BD-8E69-B7EC9B8C78F9}" type="presOf" srcId="{90867D59-3CD4-403B-AC9E-3DC72025BFDA}" destId="{4CACEFE6-9EDF-4416-94CB-C7D4952C143E}" srcOrd="0" destOrd="0" presId="urn:microsoft.com/office/officeart/2005/8/layout/default"/>
    <dgm:cxn modelId="{5416C715-C9ED-4079-842C-335834753FF7}" srcId="{E3305D8F-D616-4D49-AAE6-EE11E1FEA9C4}" destId="{190B3CF6-B2C9-40B3-9CF5-5B5E9A2CFC3E}" srcOrd="9" destOrd="0" parTransId="{E58A499C-AFE6-4E41-BD8E-7AEFE641BBE0}" sibTransId="{DE269945-7E13-41E4-9E2F-73B9D68FC31E}"/>
    <dgm:cxn modelId="{EA96F415-4FAC-4624-89D3-8FC3B5E5AF3B}" type="presOf" srcId="{0F1DC622-87B1-499A-8864-5B3BA023AC0A}" destId="{4F7DA8C7-49F3-4DA5-88AB-91B051AC1B62}" srcOrd="0" destOrd="0" presId="urn:microsoft.com/office/officeart/2005/8/layout/default"/>
    <dgm:cxn modelId="{43A26216-1667-4655-B359-1789495FB03C}" type="presOf" srcId="{F12B31D0-0570-434C-B19C-10206B47AEE7}" destId="{8C999DE8-0C8B-4C8B-A52A-A64DCB464D03}" srcOrd="0" destOrd="0" presId="urn:microsoft.com/office/officeart/2005/8/layout/default"/>
    <dgm:cxn modelId="{9FBE2230-EC79-49E0-AE34-75B709834C4B}" srcId="{E3305D8F-D616-4D49-AAE6-EE11E1FEA9C4}" destId="{D0DF5730-C681-4FD4-AFE3-D58BAFBE4F8D}" srcOrd="6" destOrd="0" parTransId="{C5BDB19B-C5BD-4DBF-8A66-E38205B71484}" sibTransId="{01013BE2-FA25-412C-88F8-C98587E80E07}"/>
    <dgm:cxn modelId="{756C4936-BE10-43AD-87C5-7D3F3F6A9201}" srcId="{E3305D8F-D616-4D49-AAE6-EE11E1FEA9C4}" destId="{62330C43-E37E-4044-B06D-4B1560617331}" srcOrd="5" destOrd="0" parTransId="{5CF71D30-9466-4388-81FB-A65C0B98FF94}" sibTransId="{85CE2380-E030-43CE-9AF7-24AE7CE76B4C}"/>
    <dgm:cxn modelId="{ECF44340-FF53-443C-A8DB-0158A8193605}" srcId="{E3305D8F-D616-4D49-AAE6-EE11E1FEA9C4}" destId="{90867D59-3CD4-403B-AC9E-3DC72025BFDA}" srcOrd="2" destOrd="0" parTransId="{0098E40F-D4AA-41EF-B4E9-E6AA70A1CA47}" sibTransId="{968FEE1F-18F2-437E-8BD7-5FB28C838D9B}"/>
    <dgm:cxn modelId="{29EABA5D-B073-403C-AE1D-6E136F4B7B80}" srcId="{E3305D8F-D616-4D49-AAE6-EE11E1FEA9C4}" destId="{DC2BAED5-56F9-4EA6-B29F-948B04ABCDA3}" srcOrd="1" destOrd="0" parTransId="{F5CB24CE-FF93-4AF2-8B67-FAD37134FF26}" sibTransId="{5DA8D8F1-0802-4602-BCA0-7702FE0701A9}"/>
    <dgm:cxn modelId="{3CA7B763-D7FC-42C9-8926-7D4CF5EFD442}" type="presOf" srcId="{BBD1A0D3-434A-4FCD-BD09-6D408D090E26}" destId="{18FBBD48-A1E4-4F2E-AADF-696058C85727}" srcOrd="0" destOrd="0" presId="urn:microsoft.com/office/officeart/2005/8/layout/default"/>
    <dgm:cxn modelId="{64FB414C-7583-46DA-A02E-E604E2C187A4}" srcId="{E3305D8F-D616-4D49-AAE6-EE11E1FEA9C4}" destId="{0F1DC622-87B1-499A-8864-5B3BA023AC0A}" srcOrd="0" destOrd="0" parTransId="{861D6967-5796-4CEC-BAB4-D038EA8EC32F}" sibTransId="{6F1BF79F-BC46-4B6C-99C6-1655BCBB50D9}"/>
    <dgm:cxn modelId="{9E12177C-A33C-4F61-B64B-CF3415B43693}" srcId="{E3305D8F-D616-4D49-AAE6-EE11E1FEA9C4}" destId="{BBD1A0D3-434A-4FCD-BD09-6D408D090E26}" srcOrd="10" destOrd="0" parTransId="{92DDDA83-67A4-4845-B0B0-67BFCD2BFC15}" sibTransId="{BF5D71C5-657D-4BAA-8CDC-42D569DD9485}"/>
    <dgm:cxn modelId="{33622585-716B-4885-983D-AE617EA29886}" srcId="{E3305D8F-D616-4D49-AAE6-EE11E1FEA9C4}" destId="{733269CC-DAF1-47CB-BB8D-C28D25C9431B}" srcOrd="3" destOrd="0" parTransId="{FF8627BB-6837-4A46-B9E7-F6D11844D5E1}" sibTransId="{D646F2C8-6FC5-4748-B7BD-628789E95AC6}"/>
    <dgm:cxn modelId="{5D0A668E-2F14-42EC-8CCE-56FA5390AC40}" type="presOf" srcId="{E3305D8F-D616-4D49-AAE6-EE11E1FEA9C4}" destId="{9D12EF6E-418E-4902-8393-F7E5E78708B6}" srcOrd="0" destOrd="0" presId="urn:microsoft.com/office/officeart/2005/8/layout/default"/>
    <dgm:cxn modelId="{D73B8792-8483-4920-88ED-D7648CD5860E}" srcId="{E3305D8F-D616-4D49-AAE6-EE11E1FEA9C4}" destId="{384E3B96-9F8C-4E53-85E1-A66E14A58B14}" srcOrd="8" destOrd="0" parTransId="{F892FDAE-3169-4773-94F1-344EF662A5CE}" sibTransId="{0BF19FF1-36F4-4071-A057-002C63A6416D}"/>
    <dgm:cxn modelId="{46630894-D3D8-4486-A7F3-52AAF181E579}" type="presOf" srcId="{384E3B96-9F8C-4E53-85E1-A66E14A58B14}" destId="{2E69704A-74AB-4F9F-A45B-7EE8814191C2}" srcOrd="0" destOrd="0" presId="urn:microsoft.com/office/officeart/2005/8/layout/default"/>
    <dgm:cxn modelId="{80450B99-9925-4EF0-88F3-2C7250D8B0BF}" srcId="{E3305D8F-D616-4D49-AAE6-EE11E1FEA9C4}" destId="{F12B31D0-0570-434C-B19C-10206B47AEE7}" srcOrd="4" destOrd="0" parTransId="{D7E24A8F-FC36-4D68-9876-0B1A6F108D0E}" sibTransId="{C556E368-DC1D-4627-99AF-EAACE9FED76A}"/>
    <dgm:cxn modelId="{EE038C9C-BF7B-410A-BEFB-404D064D33B5}" type="presOf" srcId="{733269CC-DAF1-47CB-BB8D-C28D25C9431B}" destId="{F11875D5-A8CD-4ABF-91AC-CC2E73E0AB64}" srcOrd="0" destOrd="0" presId="urn:microsoft.com/office/officeart/2005/8/layout/default"/>
    <dgm:cxn modelId="{ED0711A8-7C8C-43BE-B33B-19F0DA436C87}" type="presOf" srcId="{3A109FF8-90A3-4175-9BBD-D44AF5E59ACF}" destId="{61E4D025-3153-4AE6-9795-BA3283DFC6A2}" srcOrd="0" destOrd="0" presId="urn:microsoft.com/office/officeart/2005/8/layout/default"/>
    <dgm:cxn modelId="{0D88D4AC-E457-4CDF-93DD-AD7E8414AE55}" type="presOf" srcId="{D0DF5730-C681-4FD4-AFE3-D58BAFBE4F8D}" destId="{2B5D8A0E-7EB7-4115-8AD7-A71154DDF337}" srcOrd="0" destOrd="0" presId="urn:microsoft.com/office/officeart/2005/8/layout/default"/>
    <dgm:cxn modelId="{F9F7D3B6-6255-4D9E-ADE4-B45B0B1BA435}" type="presOf" srcId="{DC2BAED5-56F9-4EA6-B29F-948B04ABCDA3}" destId="{FED14509-BA35-47A9-B94A-169522D2A199}" srcOrd="0" destOrd="0" presId="urn:microsoft.com/office/officeart/2005/8/layout/default"/>
    <dgm:cxn modelId="{779186D5-2B3F-4C0C-8BBF-57A50E372A2B}" type="presOf" srcId="{7153B191-2975-43D9-8E3F-A4B4D6992790}" destId="{7F2B305A-19D3-4A72-A628-83EED27864CF}" srcOrd="0" destOrd="0" presId="urn:microsoft.com/office/officeart/2005/8/layout/default"/>
    <dgm:cxn modelId="{4AF6B9DA-7D73-4FE8-9F5C-931A4539CDE0}" type="presOf" srcId="{190B3CF6-B2C9-40B3-9CF5-5B5E9A2CFC3E}" destId="{87A6C976-816A-4EBB-B037-6B13DA7CEBFE}" srcOrd="0" destOrd="0" presId="urn:microsoft.com/office/officeart/2005/8/layout/default"/>
    <dgm:cxn modelId="{764012DE-5F33-4293-9407-07A0AD858A75}" srcId="{E3305D8F-D616-4D49-AAE6-EE11E1FEA9C4}" destId="{7153B191-2975-43D9-8E3F-A4B4D6992790}" srcOrd="7" destOrd="0" parTransId="{4836F203-A028-424C-8AE3-A49C1281C871}" sibTransId="{C1E5BA2B-A985-4EE0-89C1-13A9F882D4E2}"/>
    <dgm:cxn modelId="{7EC457E7-2115-4FBC-BDD0-33F61CB84536}" type="presOf" srcId="{62330C43-E37E-4044-B06D-4B1560617331}" destId="{F7EBF93B-48B9-4A7D-A4BD-668B64C799D8}" srcOrd="0" destOrd="0" presId="urn:microsoft.com/office/officeart/2005/8/layout/default"/>
    <dgm:cxn modelId="{288418ED-0DBA-4343-B598-2D463E6ACEA9}" srcId="{E3305D8F-D616-4D49-AAE6-EE11E1FEA9C4}" destId="{3A109FF8-90A3-4175-9BBD-D44AF5E59ACF}" srcOrd="11" destOrd="0" parTransId="{160A1E86-39EF-44BA-8E8B-F02BF190F8F5}" sibTransId="{763C642F-662A-41D2-9E8C-51C6AA177C90}"/>
    <dgm:cxn modelId="{3F064CAF-736E-48C3-907A-940783B06BD5}" type="presParOf" srcId="{9D12EF6E-418E-4902-8393-F7E5E78708B6}" destId="{4F7DA8C7-49F3-4DA5-88AB-91B051AC1B62}" srcOrd="0" destOrd="0" presId="urn:microsoft.com/office/officeart/2005/8/layout/default"/>
    <dgm:cxn modelId="{59A6166F-1604-4AD0-9985-E45F9698FB8A}" type="presParOf" srcId="{9D12EF6E-418E-4902-8393-F7E5E78708B6}" destId="{39A0F590-391F-4390-9CDD-050876828CC8}" srcOrd="1" destOrd="0" presId="urn:microsoft.com/office/officeart/2005/8/layout/default"/>
    <dgm:cxn modelId="{0EBB5E30-3DE2-476F-8C6E-386D0099C96D}" type="presParOf" srcId="{9D12EF6E-418E-4902-8393-F7E5E78708B6}" destId="{FED14509-BA35-47A9-B94A-169522D2A199}" srcOrd="2" destOrd="0" presId="urn:microsoft.com/office/officeart/2005/8/layout/default"/>
    <dgm:cxn modelId="{611EC599-68E9-4B3B-A472-B427CE64D68A}" type="presParOf" srcId="{9D12EF6E-418E-4902-8393-F7E5E78708B6}" destId="{7C56620A-2991-4ADE-8B94-6BDBCC5980C4}" srcOrd="3" destOrd="0" presId="urn:microsoft.com/office/officeart/2005/8/layout/default"/>
    <dgm:cxn modelId="{3D95C846-5542-45AB-87A9-AA1B301C8078}" type="presParOf" srcId="{9D12EF6E-418E-4902-8393-F7E5E78708B6}" destId="{4CACEFE6-9EDF-4416-94CB-C7D4952C143E}" srcOrd="4" destOrd="0" presId="urn:microsoft.com/office/officeart/2005/8/layout/default"/>
    <dgm:cxn modelId="{3BAEBAEF-2A0C-49D7-9CDE-926914942103}" type="presParOf" srcId="{9D12EF6E-418E-4902-8393-F7E5E78708B6}" destId="{451EDFAC-E4E9-4F6D-B178-EE041F438A66}" srcOrd="5" destOrd="0" presId="urn:microsoft.com/office/officeart/2005/8/layout/default"/>
    <dgm:cxn modelId="{294A1542-32C3-4362-8853-CE1F7D920898}" type="presParOf" srcId="{9D12EF6E-418E-4902-8393-F7E5E78708B6}" destId="{F11875D5-A8CD-4ABF-91AC-CC2E73E0AB64}" srcOrd="6" destOrd="0" presId="urn:microsoft.com/office/officeart/2005/8/layout/default"/>
    <dgm:cxn modelId="{44D6E49A-A4C9-4B39-ADA3-4C04FA133243}" type="presParOf" srcId="{9D12EF6E-418E-4902-8393-F7E5E78708B6}" destId="{11768682-F7CE-40F7-A910-BD4F2CC7E875}" srcOrd="7" destOrd="0" presId="urn:microsoft.com/office/officeart/2005/8/layout/default"/>
    <dgm:cxn modelId="{88F733DE-E0E4-4600-9E5B-BDA04C366092}" type="presParOf" srcId="{9D12EF6E-418E-4902-8393-F7E5E78708B6}" destId="{8C999DE8-0C8B-4C8B-A52A-A64DCB464D03}" srcOrd="8" destOrd="0" presId="urn:microsoft.com/office/officeart/2005/8/layout/default"/>
    <dgm:cxn modelId="{9D876706-9DB7-46EA-AA1E-51F715BB7478}" type="presParOf" srcId="{9D12EF6E-418E-4902-8393-F7E5E78708B6}" destId="{42B754ED-C668-4222-B790-3A8116A6D3E1}" srcOrd="9" destOrd="0" presId="urn:microsoft.com/office/officeart/2005/8/layout/default"/>
    <dgm:cxn modelId="{42EC4A19-276F-4CE7-B55C-E51C89BD56B4}" type="presParOf" srcId="{9D12EF6E-418E-4902-8393-F7E5E78708B6}" destId="{F7EBF93B-48B9-4A7D-A4BD-668B64C799D8}" srcOrd="10" destOrd="0" presId="urn:microsoft.com/office/officeart/2005/8/layout/default"/>
    <dgm:cxn modelId="{73D53F8F-F76F-482A-8908-4383744C3D63}" type="presParOf" srcId="{9D12EF6E-418E-4902-8393-F7E5E78708B6}" destId="{9D097193-39EE-431C-8208-34D619A2E5D4}" srcOrd="11" destOrd="0" presId="urn:microsoft.com/office/officeart/2005/8/layout/default"/>
    <dgm:cxn modelId="{25505F69-05A2-48DC-8A29-4DE5B6D9C665}" type="presParOf" srcId="{9D12EF6E-418E-4902-8393-F7E5E78708B6}" destId="{2B5D8A0E-7EB7-4115-8AD7-A71154DDF337}" srcOrd="12" destOrd="0" presId="urn:microsoft.com/office/officeart/2005/8/layout/default"/>
    <dgm:cxn modelId="{E7236B66-7656-49FB-A8E6-84B47B600B01}" type="presParOf" srcId="{9D12EF6E-418E-4902-8393-F7E5E78708B6}" destId="{BD5EE188-1BB8-41A9-B0C2-663554C815B0}" srcOrd="13" destOrd="0" presId="urn:microsoft.com/office/officeart/2005/8/layout/default"/>
    <dgm:cxn modelId="{F0D7F80B-D03F-49D4-9476-9F165DAA77E4}" type="presParOf" srcId="{9D12EF6E-418E-4902-8393-F7E5E78708B6}" destId="{7F2B305A-19D3-4A72-A628-83EED27864CF}" srcOrd="14" destOrd="0" presId="urn:microsoft.com/office/officeart/2005/8/layout/default"/>
    <dgm:cxn modelId="{3C5F0543-C402-4E18-88F2-3C2141112681}" type="presParOf" srcId="{9D12EF6E-418E-4902-8393-F7E5E78708B6}" destId="{2FA07A27-2572-4B43-AF25-F14BCCAE4041}" srcOrd="15" destOrd="0" presId="urn:microsoft.com/office/officeart/2005/8/layout/default"/>
    <dgm:cxn modelId="{2CE9FF0A-4346-4DA8-AF8E-8E24DC26889A}" type="presParOf" srcId="{9D12EF6E-418E-4902-8393-F7E5E78708B6}" destId="{2E69704A-74AB-4F9F-A45B-7EE8814191C2}" srcOrd="16" destOrd="0" presId="urn:microsoft.com/office/officeart/2005/8/layout/default"/>
    <dgm:cxn modelId="{0207F6C3-52C8-4F91-9C41-77EE05CDB045}" type="presParOf" srcId="{9D12EF6E-418E-4902-8393-F7E5E78708B6}" destId="{D59797FB-5FFC-421A-B333-C43E32028D8C}" srcOrd="17" destOrd="0" presId="urn:microsoft.com/office/officeart/2005/8/layout/default"/>
    <dgm:cxn modelId="{90B6383F-2E03-4C4C-A6B9-110B71757C2F}" type="presParOf" srcId="{9D12EF6E-418E-4902-8393-F7E5E78708B6}" destId="{87A6C976-816A-4EBB-B037-6B13DA7CEBFE}" srcOrd="18" destOrd="0" presId="urn:microsoft.com/office/officeart/2005/8/layout/default"/>
    <dgm:cxn modelId="{7D4A8E44-8D69-4ADB-9F09-979B34E8F227}" type="presParOf" srcId="{9D12EF6E-418E-4902-8393-F7E5E78708B6}" destId="{4D766146-43CB-4885-B234-368AAB27BEF6}" srcOrd="19" destOrd="0" presId="urn:microsoft.com/office/officeart/2005/8/layout/default"/>
    <dgm:cxn modelId="{950A4CF0-0D2C-4A21-9AD7-83C4ECB15D8F}" type="presParOf" srcId="{9D12EF6E-418E-4902-8393-F7E5E78708B6}" destId="{18FBBD48-A1E4-4F2E-AADF-696058C85727}" srcOrd="20" destOrd="0" presId="urn:microsoft.com/office/officeart/2005/8/layout/default"/>
    <dgm:cxn modelId="{2BCB3FDF-4F26-4629-9A8E-6131AF7049A1}" type="presParOf" srcId="{9D12EF6E-418E-4902-8393-F7E5E78708B6}" destId="{8AA683E4-9E33-4752-9BA3-66B6246BF459}" srcOrd="21" destOrd="0" presId="urn:microsoft.com/office/officeart/2005/8/layout/default"/>
    <dgm:cxn modelId="{07754B59-3083-4566-85FF-34A78DD71C40}" type="presParOf" srcId="{9D12EF6E-418E-4902-8393-F7E5E78708B6}" destId="{61E4D025-3153-4AE6-9795-BA3283DFC6A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D450E-8219-4B32-9B1B-3646D6604417}">
      <dsp:nvSpPr>
        <dsp:cNvPr id="0" name=""/>
        <dsp:cNvSpPr/>
      </dsp:nvSpPr>
      <dsp:spPr>
        <a:xfrm>
          <a:off x="0" y="495840"/>
          <a:ext cx="2734884" cy="1613755"/>
        </a:xfrm>
        <a:prstGeom prst="roundRect">
          <a:avLst/>
        </a:prstGeom>
        <a:solidFill>
          <a:srgbClr val="6B355A"/>
        </a:solidFill>
        <a:ln w="12700" cap="flat" cmpd="sng" algn="ctr">
          <a:solidFill>
            <a:srgbClr val="8A587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A533B-C615-4C33-8932-38D194D88817}">
      <dsp:nvSpPr>
        <dsp:cNvPr id="0" name=""/>
        <dsp:cNvSpPr/>
      </dsp:nvSpPr>
      <dsp:spPr>
        <a:xfrm>
          <a:off x="419440" y="560206"/>
          <a:ext cx="2001393" cy="742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cs typeface="Arial" panose="020B0604020202020204" pitchFamily="34" charset="0"/>
            </a:rPr>
            <a:t>A-Levels are a higher level of work than GCSEs – be prepared! </a:t>
          </a:r>
          <a:endParaRPr lang="en-GB" sz="2000" b="1" kern="1200" dirty="0">
            <a:solidFill>
              <a:schemeClr val="bg1"/>
            </a:solidFill>
          </a:endParaRPr>
        </a:p>
      </dsp:txBody>
      <dsp:txXfrm>
        <a:off x="419440" y="560206"/>
        <a:ext cx="2001393" cy="742516"/>
      </dsp:txXfrm>
    </dsp:sp>
    <dsp:sp modelId="{BA0E4687-B9C7-4B2B-9DCE-6D62322E4FB8}">
      <dsp:nvSpPr>
        <dsp:cNvPr id="0" name=""/>
        <dsp:cNvSpPr/>
      </dsp:nvSpPr>
      <dsp:spPr>
        <a:xfrm>
          <a:off x="3557417" y="171133"/>
          <a:ext cx="4570582" cy="2392881"/>
        </a:xfrm>
        <a:prstGeom prst="roundRect">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4D89E-EB32-40A4-9510-6DFDEAD155AA}">
      <dsp:nvSpPr>
        <dsp:cNvPr id="0" name=""/>
        <dsp:cNvSpPr/>
      </dsp:nvSpPr>
      <dsp:spPr>
        <a:xfrm>
          <a:off x="4129977" y="444794"/>
          <a:ext cx="3342887" cy="742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b="1" kern="1200" dirty="0">
              <a:solidFill>
                <a:srgbClr val="8A5873"/>
              </a:solidFill>
              <a:cs typeface="Arial" panose="020B0604020202020204" pitchFamily="34" charset="0"/>
            </a:rPr>
            <a:t>Think carefully about choosing subjects. Consider what you enjoy, are interested in and are good at. Make sure they are YOUR choice.</a:t>
          </a:r>
          <a:endParaRPr lang="en-GB" sz="2000" kern="1200" dirty="0"/>
        </a:p>
      </dsp:txBody>
      <dsp:txXfrm>
        <a:off x="4129977" y="444794"/>
        <a:ext cx="3342887" cy="742516"/>
      </dsp:txXfrm>
    </dsp:sp>
    <dsp:sp modelId="{D36E1AEA-2DFA-48E4-BBE2-72042BAC8E83}">
      <dsp:nvSpPr>
        <dsp:cNvPr id="0" name=""/>
        <dsp:cNvSpPr/>
      </dsp:nvSpPr>
      <dsp:spPr>
        <a:xfrm>
          <a:off x="252176" y="2780221"/>
          <a:ext cx="3352313" cy="1816476"/>
        </a:xfrm>
        <a:prstGeom prst="roundRect">
          <a:avLst/>
        </a:prstGeom>
        <a:solidFill>
          <a:srgbClr val="E937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5A9D4-A6F3-4095-B0D0-1FEAD9FE69A4}">
      <dsp:nvSpPr>
        <dsp:cNvPr id="0" name=""/>
        <dsp:cNvSpPr/>
      </dsp:nvSpPr>
      <dsp:spPr>
        <a:xfrm>
          <a:off x="4898751" y="2721278"/>
          <a:ext cx="2365466" cy="123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latin typeface="Arial" panose="020B0604020202020204" pitchFamily="34" charset="0"/>
              <a:cs typeface="Arial" panose="020B0604020202020204" pitchFamily="34" charset="0"/>
            </a:rPr>
            <a:t>Most pupils choose 3 subjects to study through to Year 13. </a:t>
          </a:r>
          <a:endParaRPr lang="en-GB" sz="2000" b="1" kern="1200" dirty="0">
            <a:solidFill>
              <a:schemeClr val="bg1"/>
            </a:solidFill>
          </a:endParaRPr>
        </a:p>
      </dsp:txBody>
      <dsp:txXfrm>
        <a:off x="4898751" y="2721278"/>
        <a:ext cx="2365466" cy="1237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EA1B0-A2CF-467B-BDA7-209617DCFC2E}">
      <dsp:nvSpPr>
        <dsp:cNvPr id="0" name=""/>
        <dsp:cNvSpPr/>
      </dsp:nvSpPr>
      <dsp:spPr>
        <a:xfrm>
          <a:off x="65260" y="3877"/>
          <a:ext cx="1206499" cy="1206499"/>
        </a:xfrm>
        <a:prstGeom prst="ellipse">
          <a:avLst/>
        </a:prstGeom>
        <a:solidFill>
          <a:srgbClr val="6B3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A-leve</a:t>
          </a:r>
          <a:r>
            <a:rPr lang="en-GB" sz="1400" kern="1200" dirty="0"/>
            <a:t>l</a:t>
          </a:r>
        </a:p>
      </dsp:txBody>
      <dsp:txXfrm>
        <a:off x="241948" y="180565"/>
        <a:ext cx="853123" cy="853123"/>
      </dsp:txXfrm>
    </dsp:sp>
    <dsp:sp modelId="{001E6A56-3B91-4A37-BB3B-E0B6E602DAD4}">
      <dsp:nvSpPr>
        <dsp:cNvPr id="0" name=""/>
        <dsp:cNvSpPr/>
      </dsp:nvSpPr>
      <dsp:spPr>
        <a:xfrm>
          <a:off x="318625" y="1308345"/>
          <a:ext cx="699769" cy="699769"/>
        </a:xfrm>
        <a:prstGeom prst="mathPlus">
          <a:avLst/>
        </a:prstGeom>
        <a:solidFill>
          <a:srgbClr val="E9375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11379" y="1575937"/>
        <a:ext cx="514261" cy="164585"/>
      </dsp:txXfrm>
    </dsp:sp>
    <dsp:sp modelId="{9856D180-1268-491D-A4D8-FBF23DC87FFE}">
      <dsp:nvSpPr>
        <dsp:cNvPr id="0" name=""/>
        <dsp:cNvSpPr/>
      </dsp:nvSpPr>
      <dsp:spPr>
        <a:xfrm>
          <a:off x="65260" y="2106083"/>
          <a:ext cx="1206499" cy="1206499"/>
        </a:xfrm>
        <a:prstGeom prst="ellipse">
          <a:avLst/>
        </a:prstGeom>
        <a:solidFill>
          <a:srgbClr val="6B3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A-level</a:t>
          </a:r>
        </a:p>
      </dsp:txBody>
      <dsp:txXfrm>
        <a:off x="241948" y="2282771"/>
        <a:ext cx="853123" cy="853123"/>
      </dsp:txXfrm>
    </dsp:sp>
    <dsp:sp modelId="{FA17F46E-42C6-45B5-9FCD-D505AF4B4881}">
      <dsp:nvSpPr>
        <dsp:cNvPr id="0" name=""/>
        <dsp:cNvSpPr/>
      </dsp:nvSpPr>
      <dsp:spPr>
        <a:xfrm>
          <a:off x="318625" y="3410551"/>
          <a:ext cx="699769" cy="699769"/>
        </a:xfrm>
        <a:prstGeom prst="mathPlus">
          <a:avLst/>
        </a:prstGeom>
        <a:solidFill>
          <a:srgbClr val="E9375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11379" y="3678143"/>
        <a:ext cx="514261" cy="164585"/>
      </dsp:txXfrm>
    </dsp:sp>
    <dsp:sp modelId="{8FE3DCB8-B47E-4332-B510-A8CA7C0F138D}">
      <dsp:nvSpPr>
        <dsp:cNvPr id="0" name=""/>
        <dsp:cNvSpPr/>
      </dsp:nvSpPr>
      <dsp:spPr>
        <a:xfrm>
          <a:off x="65260" y="4208289"/>
          <a:ext cx="1206499" cy="1206499"/>
        </a:xfrm>
        <a:prstGeom prst="ellipse">
          <a:avLst/>
        </a:prstGeom>
        <a:solidFill>
          <a:srgbClr val="6B3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A-level</a:t>
          </a:r>
        </a:p>
      </dsp:txBody>
      <dsp:txXfrm>
        <a:off x="241948" y="4384977"/>
        <a:ext cx="853123" cy="853123"/>
      </dsp:txXfrm>
    </dsp:sp>
    <dsp:sp modelId="{358BBAF8-9B37-4EA4-86A5-FD22DF7038B7}">
      <dsp:nvSpPr>
        <dsp:cNvPr id="0" name=""/>
        <dsp:cNvSpPr/>
      </dsp:nvSpPr>
      <dsp:spPr>
        <a:xfrm rot="23234">
          <a:off x="1463131" y="2491666"/>
          <a:ext cx="405724" cy="448818"/>
        </a:xfrm>
        <a:prstGeom prst="rightArrow">
          <a:avLst>
            <a:gd name="adj1" fmla="val 60000"/>
            <a:gd name="adj2" fmla="val 50000"/>
          </a:avLst>
        </a:prstGeom>
        <a:solidFill>
          <a:srgbClr val="E9375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1463132" y="2581019"/>
        <a:ext cx="284007" cy="269290"/>
      </dsp:txXfrm>
    </dsp:sp>
    <dsp:sp modelId="{CE786AEE-F63E-4097-9E74-462AFA565C34}">
      <dsp:nvSpPr>
        <dsp:cNvPr id="0" name=""/>
        <dsp:cNvSpPr/>
      </dsp:nvSpPr>
      <dsp:spPr>
        <a:xfrm>
          <a:off x="2037140" y="450789"/>
          <a:ext cx="6067078" cy="4576592"/>
        </a:xfrm>
        <a:prstGeom prst="ellipse">
          <a:avLst/>
        </a:prstGeom>
        <a:solidFill>
          <a:srgbClr val="E937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0" i="0" kern="1200" dirty="0"/>
            <a:t>Accountancy, anthropology, archaeology, business studies, classical civilisations, hospitality, information science, law, management, marketing, media studies, philosophy, politics, psychology, public relations, religious studies, retail management, social work, sociology, surveying, travel and tourism</a:t>
          </a:r>
          <a:endParaRPr lang="en-GB" sz="2100" kern="1200" dirty="0"/>
        </a:p>
      </dsp:txBody>
      <dsp:txXfrm>
        <a:off x="2925643" y="1121015"/>
        <a:ext cx="4290072" cy="3236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FC114-30E0-4952-A9B0-E8C936ABCD00}">
      <dsp:nvSpPr>
        <dsp:cNvPr id="0" name=""/>
        <dsp:cNvSpPr/>
      </dsp:nvSpPr>
      <dsp:spPr>
        <a:xfrm>
          <a:off x="2053243" y="2863880"/>
          <a:ext cx="3171768" cy="213116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Career in…</a:t>
          </a:r>
        </a:p>
        <a:p>
          <a:pPr marL="0" lvl="0" indent="0" algn="ctr" defTabSz="1066800">
            <a:lnSpc>
              <a:spcPct val="90000"/>
            </a:lnSpc>
            <a:spcBef>
              <a:spcPct val="0"/>
            </a:spcBef>
            <a:spcAft>
              <a:spcPct val="35000"/>
            </a:spcAft>
            <a:buNone/>
          </a:pPr>
          <a:r>
            <a:rPr lang="en-US" sz="2400" kern="1200" dirty="0"/>
            <a:t>Banking Management Tourism</a:t>
          </a:r>
        </a:p>
        <a:p>
          <a:pPr marL="0" lvl="0" indent="0" algn="ctr" defTabSz="1066800">
            <a:lnSpc>
              <a:spcPct val="90000"/>
            </a:lnSpc>
            <a:spcBef>
              <a:spcPct val="0"/>
            </a:spcBef>
            <a:spcAft>
              <a:spcPct val="35000"/>
            </a:spcAft>
            <a:buNone/>
          </a:pPr>
          <a:r>
            <a:rPr lang="en-US" sz="2400" kern="1200" dirty="0"/>
            <a:t>Media, etc…</a:t>
          </a:r>
        </a:p>
      </dsp:txBody>
      <dsp:txXfrm>
        <a:off x="2517738" y="3175982"/>
        <a:ext cx="2242778" cy="1506960"/>
      </dsp:txXfrm>
    </dsp:sp>
    <dsp:sp modelId="{8C603B69-6C5B-433B-8C73-9D13BFD7F92F}">
      <dsp:nvSpPr>
        <dsp:cNvPr id="0" name=""/>
        <dsp:cNvSpPr/>
      </dsp:nvSpPr>
      <dsp:spPr>
        <a:xfrm rot="12900000">
          <a:off x="934071" y="2319421"/>
          <a:ext cx="1678786" cy="60738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92B51E-CA9B-48E3-A643-953D4D375041}">
      <dsp:nvSpPr>
        <dsp:cNvPr id="0" name=""/>
        <dsp:cNvSpPr/>
      </dsp:nvSpPr>
      <dsp:spPr>
        <a:xfrm>
          <a:off x="73571" y="1331813"/>
          <a:ext cx="2024605" cy="16196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English degree</a:t>
          </a:r>
        </a:p>
      </dsp:txBody>
      <dsp:txXfrm>
        <a:off x="121010" y="1379252"/>
        <a:ext cx="1929727" cy="1524806"/>
      </dsp:txXfrm>
    </dsp:sp>
    <dsp:sp modelId="{4F9002A8-625B-40EB-A5F3-BB015637A3B3}">
      <dsp:nvSpPr>
        <dsp:cNvPr id="0" name=""/>
        <dsp:cNvSpPr/>
      </dsp:nvSpPr>
      <dsp:spPr>
        <a:xfrm rot="16200000">
          <a:off x="2669857" y="1478095"/>
          <a:ext cx="1938539" cy="60738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BCE751-3C87-4272-A0BB-722F0801067C}">
      <dsp:nvSpPr>
        <dsp:cNvPr id="0" name=""/>
        <dsp:cNvSpPr/>
      </dsp:nvSpPr>
      <dsp:spPr>
        <a:xfrm>
          <a:off x="2626824" y="2674"/>
          <a:ext cx="2024605" cy="16196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Geography degree</a:t>
          </a:r>
        </a:p>
      </dsp:txBody>
      <dsp:txXfrm>
        <a:off x="2674263" y="50113"/>
        <a:ext cx="1929727" cy="1524806"/>
      </dsp:txXfrm>
    </dsp:sp>
    <dsp:sp modelId="{851C6B3A-D7AC-4027-BC4A-CFD0FC6C0CB7}">
      <dsp:nvSpPr>
        <dsp:cNvPr id="0" name=""/>
        <dsp:cNvSpPr/>
      </dsp:nvSpPr>
      <dsp:spPr>
        <a:xfrm rot="19500000">
          <a:off x="4665396" y="2319421"/>
          <a:ext cx="1678786" cy="60738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E12287-798B-4BFB-8B8B-7A45374458DF}">
      <dsp:nvSpPr>
        <dsp:cNvPr id="0" name=""/>
        <dsp:cNvSpPr/>
      </dsp:nvSpPr>
      <dsp:spPr>
        <a:xfrm>
          <a:off x="5180077" y="1331813"/>
          <a:ext cx="2024605" cy="16196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Business degree</a:t>
          </a:r>
        </a:p>
      </dsp:txBody>
      <dsp:txXfrm>
        <a:off x="5227516" y="1379252"/>
        <a:ext cx="1929727" cy="1524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DA8C7-49F3-4DA5-88AB-91B051AC1B62}">
      <dsp:nvSpPr>
        <dsp:cNvPr id="0" name=""/>
        <dsp:cNvSpPr/>
      </dsp:nvSpPr>
      <dsp:spPr>
        <a:xfrm>
          <a:off x="854075" y="959"/>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rPr>
            <a:t>Accountancy</a:t>
          </a:r>
        </a:p>
      </dsp:txBody>
      <dsp:txXfrm>
        <a:off x="854075" y="959"/>
        <a:ext cx="2006203" cy="1203721"/>
      </dsp:txXfrm>
    </dsp:sp>
    <dsp:sp modelId="{FED14509-BA35-47A9-B94A-169522D2A199}">
      <dsp:nvSpPr>
        <dsp:cNvPr id="0" name=""/>
        <dsp:cNvSpPr/>
      </dsp:nvSpPr>
      <dsp:spPr>
        <a:xfrm>
          <a:off x="3060898" y="959"/>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Advertising</a:t>
          </a:r>
        </a:p>
      </dsp:txBody>
      <dsp:txXfrm>
        <a:off x="3060898" y="959"/>
        <a:ext cx="2006203" cy="1203721"/>
      </dsp:txXfrm>
    </dsp:sp>
    <dsp:sp modelId="{4CACEFE6-9EDF-4416-94CB-C7D4952C143E}">
      <dsp:nvSpPr>
        <dsp:cNvPr id="0" name=""/>
        <dsp:cNvSpPr/>
      </dsp:nvSpPr>
      <dsp:spPr>
        <a:xfrm>
          <a:off x="5267721" y="959"/>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Public relations </a:t>
          </a:r>
        </a:p>
      </dsp:txBody>
      <dsp:txXfrm>
        <a:off x="5267721" y="959"/>
        <a:ext cx="2006203" cy="1203721"/>
      </dsp:txXfrm>
    </dsp:sp>
    <dsp:sp modelId="{F11875D5-A8CD-4ABF-91AC-CC2E73E0AB64}">
      <dsp:nvSpPr>
        <dsp:cNvPr id="0" name=""/>
        <dsp:cNvSpPr/>
      </dsp:nvSpPr>
      <dsp:spPr>
        <a:xfrm>
          <a:off x="854075" y="1405301"/>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Marketing</a:t>
          </a:r>
        </a:p>
      </dsp:txBody>
      <dsp:txXfrm>
        <a:off x="854075" y="1405301"/>
        <a:ext cx="2006203" cy="1203721"/>
      </dsp:txXfrm>
    </dsp:sp>
    <dsp:sp modelId="{8C999DE8-0C8B-4C8B-A52A-A64DCB464D03}">
      <dsp:nvSpPr>
        <dsp:cNvPr id="0" name=""/>
        <dsp:cNvSpPr/>
      </dsp:nvSpPr>
      <dsp:spPr>
        <a:xfrm>
          <a:off x="3060898" y="1405301"/>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Construction</a:t>
          </a:r>
        </a:p>
      </dsp:txBody>
      <dsp:txXfrm>
        <a:off x="3060898" y="1405301"/>
        <a:ext cx="2006203" cy="1203721"/>
      </dsp:txXfrm>
    </dsp:sp>
    <dsp:sp modelId="{F7EBF93B-48B9-4A7D-A4BD-668B64C799D8}">
      <dsp:nvSpPr>
        <dsp:cNvPr id="0" name=""/>
        <dsp:cNvSpPr/>
      </dsp:nvSpPr>
      <dsp:spPr>
        <a:xfrm>
          <a:off x="5267721" y="1405301"/>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Hospitality and Travel Management</a:t>
          </a:r>
        </a:p>
      </dsp:txBody>
      <dsp:txXfrm>
        <a:off x="5267721" y="1405301"/>
        <a:ext cx="2006203" cy="1203721"/>
      </dsp:txXfrm>
    </dsp:sp>
    <dsp:sp modelId="{2B5D8A0E-7EB7-4115-8AD7-A71154DDF337}">
      <dsp:nvSpPr>
        <dsp:cNvPr id="0" name=""/>
        <dsp:cNvSpPr/>
      </dsp:nvSpPr>
      <dsp:spPr>
        <a:xfrm>
          <a:off x="854075" y="2809643"/>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Human Resources</a:t>
          </a:r>
        </a:p>
      </dsp:txBody>
      <dsp:txXfrm>
        <a:off x="854075" y="2809643"/>
        <a:ext cx="2006203" cy="1203721"/>
      </dsp:txXfrm>
    </dsp:sp>
    <dsp:sp modelId="{7F2B305A-19D3-4A72-A628-83EED27864CF}">
      <dsp:nvSpPr>
        <dsp:cNvPr id="0" name=""/>
        <dsp:cNvSpPr/>
      </dsp:nvSpPr>
      <dsp:spPr>
        <a:xfrm>
          <a:off x="3060898" y="2809643"/>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Investment Banking</a:t>
          </a:r>
        </a:p>
      </dsp:txBody>
      <dsp:txXfrm>
        <a:off x="3060898" y="2809643"/>
        <a:ext cx="2006203" cy="1203721"/>
      </dsp:txXfrm>
    </dsp:sp>
    <dsp:sp modelId="{2E69704A-74AB-4F9F-A45B-7EE8814191C2}">
      <dsp:nvSpPr>
        <dsp:cNvPr id="0" name=""/>
        <dsp:cNvSpPr/>
      </dsp:nvSpPr>
      <dsp:spPr>
        <a:xfrm>
          <a:off x="5267721" y="2809643"/>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IT</a:t>
          </a:r>
        </a:p>
      </dsp:txBody>
      <dsp:txXfrm>
        <a:off x="5267721" y="2809643"/>
        <a:ext cx="2006203" cy="1203721"/>
      </dsp:txXfrm>
    </dsp:sp>
    <dsp:sp modelId="{87A6C976-816A-4EBB-B037-6B13DA7CEBFE}">
      <dsp:nvSpPr>
        <dsp:cNvPr id="0" name=""/>
        <dsp:cNvSpPr/>
      </dsp:nvSpPr>
      <dsp:spPr>
        <a:xfrm>
          <a:off x="854075" y="4213985"/>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Publishing and Media</a:t>
          </a:r>
        </a:p>
      </dsp:txBody>
      <dsp:txXfrm>
        <a:off x="854075" y="4213985"/>
        <a:ext cx="2006203" cy="1203721"/>
      </dsp:txXfrm>
    </dsp:sp>
    <dsp:sp modelId="{18FBBD48-A1E4-4F2E-AADF-696058C85727}">
      <dsp:nvSpPr>
        <dsp:cNvPr id="0" name=""/>
        <dsp:cNvSpPr/>
      </dsp:nvSpPr>
      <dsp:spPr>
        <a:xfrm>
          <a:off x="3060898" y="4213985"/>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Retail Banking and Insurance</a:t>
          </a:r>
        </a:p>
      </dsp:txBody>
      <dsp:txXfrm>
        <a:off x="3060898" y="4213985"/>
        <a:ext cx="2006203" cy="1203721"/>
      </dsp:txXfrm>
    </dsp:sp>
    <dsp:sp modelId="{61E4D025-3153-4AE6-9795-BA3283DFC6A2}">
      <dsp:nvSpPr>
        <dsp:cNvPr id="0" name=""/>
        <dsp:cNvSpPr/>
      </dsp:nvSpPr>
      <dsp:spPr>
        <a:xfrm>
          <a:off x="5267721" y="4213985"/>
          <a:ext cx="2006203" cy="1203721"/>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altLang="en-US" sz="2200" b="1" kern="1200" dirty="0">
              <a:solidFill>
                <a:schemeClr val="bg1"/>
              </a:solidFill>
              <a:cs typeface="Arial" panose="020B0604020202020204" pitchFamily="34" charset="0"/>
            </a:rPr>
            <a:t>Sales</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28/05/2020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If your income is over the current UK threshold of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a:t>
            </a:r>
            <a:r>
              <a:rPr lang="en-GB" sz="1200" b="1" i="0" kern="1200" dirty="0">
                <a:solidFill>
                  <a:schemeClr val="tx1"/>
                </a:solidFill>
                <a:latin typeface="+mn-lt"/>
                <a:ea typeface="+mn-ea"/>
                <a:cs typeface="+mn-cs"/>
              </a:rPr>
              <a:t>£2,083 a month</a:t>
            </a:r>
            <a:r>
              <a:rPr lang="en-GB" sz="1200" b="0" i="0" kern="1200" dirty="0">
                <a:solidFill>
                  <a:schemeClr val="tx1"/>
                </a:solidFill>
                <a:latin typeface="+mn-lt"/>
                <a:ea typeface="+mn-ea"/>
                <a:cs typeface="+mn-cs"/>
              </a:rPr>
              <a:t>, or </a:t>
            </a:r>
            <a:r>
              <a:rPr lang="en-GB" sz="1200" b="1" i="0" kern="1200" dirty="0">
                <a:solidFill>
                  <a:schemeClr val="tx1"/>
                </a:solidFill>
                <a:latin typeface="+mn-lt"/>
                <a:ea typeface="+mn-ea"/>
                <a:cs typeface="+mn-cs"/>
              </a:rPr>
              <a:t>£480 a week</a:t>
            </a:r>
            <a:r>
              <a:rPr lang="en-GB" sz="1200" b="0" i="0" kern="1200" dirty="0">
                <a:solidFill>
                  <a:schemeClr val="tx1"/>
                </a:solidFill>
                <a:latin typeface="+mn-lt"/>
                <a:ea typeface="+mn-ea"/>
                <a:cs typeface="+mn-cs"/>
              </a:rPr>
              <a:t>, your employer will automatically take </a:t>
            </a:r>
            <a:r>
              <a:rPr lang="en-GB" sz="1200" b="1" i="0" kern="1200" dirty="0">
                <a:solidFill>
                  <a:schemeClr val="tx1"/>
                </a:solidFill>
                <a:latin typeface="+mn-lt"/>
                <a:ea typeface="+mn-ea"/>
                <a:cs typeface="+mn-cs"/>
              </a:rPr>
              <a:t>9% of your income above the threshold</a:t>
            </a:r>
            <a:r>
              <a:rPr lang="en-GB" sz="1200" b="0" i="0" kern="1200" dirty="0">
                <a:solidFill>
                  <a:schemeClr val="tx1"/>
                </a:solidFill>
                <a:latin typeface="+mn-lt"/>
                <a:ea typeface="+mn-ea"/>
                <a:cs typeface="+mn-cs"/>
              </a:rPr>
              <a:t> from your salary, along with tax and National Insurance. The student loan repayment amount taken will show on your payslip.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f you’re self assessed (for example, if you’re self employed) and your income is over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you’ll repay at the same time as you pay your tax.</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C1626-64A2-419D-BB67-117FB7817F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95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Please visit our website for more useful links and resources.  If you have a question you can contact us via our Twitter handle.  Please click on ‘Tell us what you think’ to answer a short survey. The information you give will help us to support students and develop more resources.</a:t>
            </a:r>
          </a:p>
        </p:txBody>
      </p:sp>
      <p:sp>
        <p:nvSpPr>
          <p:cNvPr id="4" name="Slide Number Placeholder 3"/>
          <p:cNvSpPr>
            <a:spLocks noGrp="1"/>
          </p:cNvSpPr>
          <p:nvPr>
            <p:ph type="sldNum" sz="quarter" idx="5"/>
          </p:nvPr>
        </p:nvSpPr>
        <p:spPr/>
        <p:txBody>
          <a:bodyPr/>
          <a:lstStyle/>
          <a:p>
            <a:fld id="{6587CC65-1F46-4EB8-856E-D07FEEDE49BE}" type="slidenum">
              <a:rPr lang="en-GB" smtClean="0"/>
              <a:t>21</a:t>
            </a:fld>
            <a:endParaRPr lang="en-GB"/>
          </a:p>
        </p:txBody>
      </p:sp>
    </p:spTree>
    <p:extLst>
      <p:ext uri="{BB962C8B-B14F-4D97-AF65-F5344CB8AC3E}">
        <p14:creationId xmlns:p14="http://schemas.microsoft.com/office/powerpoint/2010/main" val="294102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If your income is over the current UK threshold of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a:t>
            </a:r>
            <a:r>
              <a:rPr lang="en-GB" sz="1200" b="1" i="0" kern="1200" dirty="0">
                <a:solidFill>
                  <a:schemeClr val="tx1"/>
                </a:solidFill>
                <a:latin typeface="+mn-lt"/>
                <a:ea typeface="+mn-ea"/>
                <a:cs typeface="+mn-cs"/>
              </a:rPr>
              <a:t>£2,083 a month</a:t>
            </a:r>
            <a:r>
              <a:rPr lang="en-GB" sz="1200" b="0" i="0" kern="1200" dirty="0">
                <a:solidFill>
                  <a:schemeClr val="tx1"/>
                </a:solidFill>
                <a:latin typeface="+mn-lt"/>
                <a:ea typeface="+mn-ea"/>
                <a:cs typeface="+mn-cs"/>
              </a:rPr>
              <a:t>, or </a:t>
            </a:r>
            <a:r>
              <a:rPr lang="en-GB" sz="1200" b="1" i="0" kern="1200" dirty="0">
                <a:solidFill>
                  <a:schemeClr val="tx1"/>
                </a:solidFill>
                <a:latin typeface="+mn-lt"/>
                <a:ea typeface="+mn-ea"/>
                <a:cs typeface="+mn-cs"/>
              </a:rPr>
              <a:t>£480 a week</a:t>
            </a:r>
            <a:r>
              <a:rPr lang="en-GB" sz="1200" b="0" i="0" kern="1200" dirty="0">
                <a:solidFill>
                  <a:schemeClr val="tx1"/>
                </a:solidFill>
                <a:latin typeface="+mn-lt"/>
                <a:ea typeface="+mn-ea"/>
                <a:cs typeface="+mn-cs"/>
              </a:rPr>
              <a:t>, your employer will automatically take </a:t>
            </a:r>
            <a:r>
              <a:rPr lang="en-GB" sz="1200" b="1" i="0" kern="1200" dirty="0">
                <a:solidFill>
                  <a:schemeClr val="tx1"/>
                </a:solidFill>
                <a:latin typeface="+mn-lt"/>
                <a:ea typeface="+mn-ea"/>
                <a:cs typeface="+mn-cs"/>
              </a:rPr>
              <a:t>9% of your income above the threshold</a:t>
            </a:r>
            <a:r>
              <a:rPr lang="en-GB" sz="1200" b="0" i="0" kern="1200" dirty="0">
                <a:solidFill>
                  <a:schemeClr val="tx1"/>
                </a:solidFill>
                <a:latin typeface="+mn-lt"/>
                <a:ea typeface="+mn-ea"/>
                <a:cs typeface="+mn-cs"/>
              </a:rPr>
              <a:t> from your salary, along with tax and National Insurance. The student loan repayment amount taken will show on your payslip.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f you’re self assessed (for example, if you’re self employed) and your income is over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you’ll repay at the same time as you pay your tax.</a:t>
            </a:r>
          </a:p>
          <a:p>
            <a:endParaRPr lang="en-GB" dirty="0"/>
          </a:p>
        </p:txBody>
      </p:sp>
      <p:sp>
        <p:nvSpPr>
          <p:cNvPr id="4" name="Slide Number Placeholder 3"/>
          <p:cNvSpPr>
            <a:spLocks noGrp="1"/>
          </p:cNvSpPr>
          <p:nvPr>
            <p:ph type="sldNum" sz="quarter" idx="10"/>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C6AC1626-64A2-419D-BB67-117FB7817F2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2795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If your income is over the current UK threshold of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a:t>
            </a:r>
            <a:r>
              <a:rPr lang="en-GB" sz="1200" b="1" i="0" kern="1200" dirty="0">
                <a:solidFill>
                  <a:schemeClr val="tx1"/>
                </a:solidFill>
                <a:latin typeface="+mn-lt"/>
                <a:ea typeface="+mn-ea"/>
                <a:cs typeface="+mn-cs"/>
              </a:rPr>
              <a:t>£2,083 a month</a:t>
            </a:r>
            <a:r>
              <a:rPr lang="en-GB" sz="1200" b="0" i="0" kern="1200" dirty="0">
                <a:solidFill>
                  <a:schemeClr val="tx1"/>
                </a:solidFill>
                <a:latin typeface="+mn-lt"/>
                <a:ea typeface="+mn-ea"/>
                <a:cs typeface="+mn-cs"/>
              </a:rPr>
              <a:t>, or </a:t>
            </a:r>
            <a:r>
              <a:rPr lang="en-GB" sz="1200" b="1" i="0" kern="1200" dirty="0">
                <a:solidFill>
                  <a:schemeClr val="tx1"/>
                </a:solidFill>
                <a:latin typeface="+mn-lt"/>
                <a:ea typeface="+mn-ea"/>
                <a:cs typeface="+mn-cs"/>
              </a:rPr>
              <a:t>£480 a week</a:t>
            </a:r>
            <a:r>
              <a:rPr lang="en-GB" sz="1200" b="0" i="0" kern="1200" dirty="0">
                <a:solidFill>
                  <a:schemeClr val="tx1"/>
                </a:solidFill>
                <a:latin typeface="+mn-lt"/>
                <a:ea typeface="+mn-ea"/>
                <a:cs typeface="+mn-cs"/>
              </a:rPr>
              <a:t>, your employer will automatically take </a:t>
            </a:r>
            <a:r>
              <a:rPr lang="en-GB" sz="1200" b="1" i="0" kern="1200" dirty="0">
                <a:solidFill>
                  <a:schemeClr val="tx1"/>
                </a:solidFill>
                <a:latin typeface="+mn-lt"/>
                <a:ea typeface="+mn-ea"/>
                <a:cs typeface="+mn-cs"/>
              </a:rPr>
              <a:t>9% of your income above the threshold</a:t>
            </a:r>
            <a:r>
              <a:rPr lang="en-GB" sz="1200" b="0" i="0" kern="1200" dirty="0">
                <a:solidFill>
                  <a:schemeClr val="tx1"/>
                </a:solidFill>
                <a:latin typeface="+mn-lt"/>
                <a:ea typeface="+mn-ea"/>
                <a:cs typeface="+mn-cs"/>
              </a:rPr>
              <a:t> from your salary, along with tax and National Insurance. The student loan repayment amount taken will show on your payslip.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f you’re self assessed (for example, if you’re self employed) and your income is over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you’ll repay at the same time as you pay your tax.</a:t>
            </a:r>
          </a:p>
          <a:p>
            <a:endParaRPr lang="en-GB" dirty="0"/>
          </a:p>
        </p:txBody>
      </p:sp>
      <p:sp>
        <p:nvSpPr>
          <p:cNvPr id="4" name="Slide Number Placeholder 3"/>
          <p:cNvSpPr>
            <a:spLocks noGrp="1"/>
          </p:cNvSpPr>
          <p:nvPr>
            <p:ph type="sldNum" sz="quarter" idx="10"/>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C6AC1626-64A2-419D-BB67-117FB7817F2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2795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If your income is over the current UK threshold of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a:t>
            </a:r>
            <a:r>
              <a:rPr lang="en-GB" sz="1200" b="1" i="0" kern="1200" dirty="0">
                <a:solidFill>
                  <a:schemeClr val="tx1"/>
                </a:solidFill>
                <a:latin typeface="+mn-lt"/>
                <a:ea typeface="+mn-ea"/>
                <a:cs typeface="+mn-cs"/>
              </a:rPr>
              <a:t>£2,083 a month</a:t>
            </a:r>
            <a:r>
              <a:rPr lang="en-GB" sz="1200" b="0" i="0" kern="1200" dirty="0">
                <a:solidFill>
                  <a:schemeClr val="tx1"/>
                </a:solidFill>
                <a:latin typeface="+mn-lt"/>
                <a:ea typeface="+mn-ea"/>
                <a:cs typeface="+mn-cs"/>
              </a:rPr>
              <a:t>, or </a:t>
            </a:r>
            <a:r>
              <a:rPr lang="en-GB" sz="1200" b="1" i="0" kern="1200" dirty="0">
                <a:solidFill>
                  <a:schemeClr val="tx1"/>
                </a:solidFill>
                <a:latin typeface="+mn-lt"/>
                <a:ea typeface="+mn-ea"/>
                <a:cs typeface="+mn-cs"/>
              </a:rPr>
              <a:t>£480 a week</a:t>
            </a:r>
            <a:r>
              <a:rPr lang="en-GB" sz="1200" b="0" i="0" kern="1200" dirty="0">
                <a:solidFill>
                  <a:schemeClr val="tx1"/>
                </a:solidFill>
                <a:latin typeface="+mn-lt"/>
                <a:ea typeface="+mn-ea"/>
                <a:cs typeface="+mn-cs"/>
              </a:rPr>
              <a:t>, your employer will automatically take </a:t>
            </a:r>
            <a:r>
              <a:rPr lang="en-GB" sz="1200" b="1" i="0" kern="1200" dirty="0">
                <a:solidFill>
                  <a:schemeClr val="tx1"/>
                </a:solidFill>
                <a:latin typeface="+mn-lt"/>
                <a:ea typeface="+mn-ea"/>
                <a:cs typeface="+mn-cs"/>
              </a:rPr>
              <a:t>9% of your income above the threshold</a:t>
            </a:r>
            <a:r>
              <a:rPr lang="en-GB" sz="1200" b="0" i="0" kern="1200" dirty="0">
                <a:solidFill>
                  <a:schemeClr val="tx1"/>
                </a:solidFill>
                <a:latin typeface="+mn-lt"/>
                <a:ea typeface="+mn-ea"/>
                <a:cs typeface="+mn-cs"/>
              </a:rPr>
              <a:t> from your salary, along with tax and National Insurance. The student loan repayment amount taken will show on your payslip.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f you’re self assessed (for example, if you’re self employed) and your income is over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you’ll repay at the same time as you pay your tax.</a:t>
            </a:r>
          </a:p>
          <a:p>
            <a:endParaRPr lang="en-GB" dirty="0"/>
          </a:p>
        </p:txBody>
      </p:sp>
      <p:sp>
        <p:nvSpPr>
          <p:cNvPr id="4" name="Slide Number Placeholder 3"/>
          <p:cNvSpPr>
            <a:spLocks noGrp="1"/>
          </p:cNvSpPr>
          <p:nvPr>
            <p:ph type="sldNum" sz="quarter" idx="10"/>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C6AC1626-64A2-419D-BB67-117FB7817F2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0641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If your income is over the current UK threshold of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a:t>
            </a:r>
            <a:r>
              <a:rPr lang="en-GB" sz="1200" b="1" i="0" kern="1200" dirty="0">
                <a:solidFill>
                  <a:schemeClr val="tx1"/>
                </a:solidFill>
                <a:latin typeface="+mn-lt"/>
                <a:ea typeface="+mn-ea"/>
                <a:cs typeface="+mn-cs"/>
              </a:rPr>
              <a:t>£2,083 a month</a:t>
            </a:r>
            <a:r>
              <a:rPr lang="en-GB" sz="1200" b="0" i="0" kern="1200" dirty="0">
                <a:solidFill>
                  <a:schemeClr val="tx1"/>
                </a:solidFill>
                <a:latin typeface="+mn-lt"/>
                <a:ea typeface="+mn-ea"/>
                <a:cs typeface="+mn-cs"/>
              </a:rPr>
              <a:t>, or </a:t>
            </a:r>
            <a:r>
              <a:rPr lang="en-GB" sz="1200" b="1" i="0" kern="1200" dirty="0">
                <a:solidFill>
                  <a:schemeClr val="tx1"/>
                </a:solidFill>
                <a:latin typeface="+mn-lt"/>
                <a:ea typeface="+mn-ea"/>
                <a:cs typeface="+mn-cs"/>
              </a:rPr>
              <a:t>£480 a week</a:t>
            </a:r>
            <a:r>
              <a:rPr lang="en-GB" sz="1200" b="0" i="0" kern="1200" dirty="0">
                <a:solidFill>
                  <a:schemeClr val="tx1"/>
                </a:solidFill>
                <a:latin typeface="+mn-lt"/>
                <a:ea typeface="+mn-ea"/>
                <a:cs typeface="+mn-cs"/>
              </a:rPr>
              <a:t>, your employer will automatically take </a:t>
            </a:r>
            <a:r>
              <a:rPr lang="en-GB" sz="1200" b="1" i="0" kern="1200" dirty="0">
                <a:solidFill>
                  <a:schemeClr val="tx1"/>
                </a:solidFill>
                <a:latin typeface="+mn-lt"/>
                <a:ea typeface="+mn-ea"/>
                <a:cs typeface="+mn-cs"/>
              </a:rPr>
              <a:t>9% of your income above the threshold</a:t>
            </a:r>
            <a:r>
              <a:rPr lang="en-GB" sz="1200" b="0" i="0" kern="1200" dirty="0">
                <a:solidFill>
                  <a:schemeClr val="tx1"/>
                </a:solidFill>
                <a:latin typeface="+mn-lt"/>
                <a:ea typeface="+mn-ea"/>
                <a:cs typeface="+mn-cs"/>
              </a:rPr>
              <a:t> from your salary, along with tax and National Insurance. The student loan repayment amount taken will show on your payslip.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f you’re self assessed (for example, if you’re self employed) and your income is over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you’ll repay at the same time as you pay your tax.</a:t>
            </a:r>
          </a:p>
          <a:p>
            <a:endParaRPr lang="en-GB" dirty="0"/>
          </a:p>
        </p:txBody>
      </p:sp>
      <p:sp>
        <p:nvSpPr>
          <p:cNvPr id="4" name="Slide Number Placeholder 3"/>
          <p:cNvSpPr>
            <a:spLocks noGrp="1"/>
          </p:cNvSpPr>
          <p:nvPr>
            <p:ph type="sldNum" sz="quarter" idx="10"/>
          </p:nvPr>
        </p:nvSpPr>
        <p:spPr/>
        <p:txBody>
          <a:bodyPr/>
          <a:lstStyle/>
          <a:p>
            <a:pPr>
              <a:defRPr/>
            </a:pPr>
            <a:fld id="{C6AC1626-64A2-419D-BB67-117FB7817F27}" type="slidenum">
              <a:rPr lang="en-GB" smtClean="0"/>
              <a:pPr>
                <a:defRPr/>
              </a:pPr>
              <a:t>14</a:t>
            </a:fld>
            <a:endParaRPr lang="en-GB"/>
          </a:p>
        </p:txBody>
      </p:sp>
    </p:spTree>
    <p:extLst>
      <p:ext uri="{BB962C8B-B14F-4D97-AF65-F5344CB8AC3E}">
        <p14:creationId xmlns:p14="http://schemas.microsoft.com/office/powerpoint/2010/main" val="422195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If your income is over the current UK threshold of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a:t>
            </a:r>
            <a:r>
              <a:rPr lang="en-GB" sz="1200" b="1" i="0" kern="1200" dirty="0">
                <a:solidFill>
                  <a:schemeClr val="tx1"/>
                </a:solidFill>
                <a:latin typeface="+mn-lt"/>
                <a:ea typeface="+mn-ea"/>
                <a:cs typeface="+mn-cs"/>
              </a:rPr>
              <a:t>£2,083 a month</a:t>
            </a:r>
            <a:r>
              <a:rPr lang="en-GB" sz="1200" b="0" i="0" kern="1200" dirty="0">
                <a:solidFill>
                  <a:schemeClr val="tx1"/>
                </a:solidFill>
                <a:latin typeface="+mn-lt"/>
                <a:ea typeface="+mn-ea"/>
                <a:cs typeface="+mn-cs"/>
              </a:rPr>
              <a:t>, or </a:t>
            </a:r>
            <a:r>
              <a:rPr lang="en-GB" sz="1200" b="1" i="0" kern="1200" dirty="0">
                <a:solidFill>
                  <a:schemeClr val="tx1"/>
                </a:solidFill>
                <a:latin typeface="+mn-lt"/>
                <a:ea typeface="+mn-ea"/>
                <a:cs typeface="+mn-cs"/>
              </a:rPr>
              <a:t>£480 a week</a:t>
            </a:r>
            <a:r>
              <a:rPr lang="en-GB" sz="1200" b="0" i="0" kern="1200" dirty="0">
                <a:solidFill>
                  <a:schemeClr val="tx1"/>
                </a:solidFill>
                <a:latin typeface="+mn-lt"/>
                <a:ea typeface="+mn-ea"/>
                <a:cs typeface="+mn-cs"/>
              </a:rPr>
              <a:t>, your employer will automatically take </a:t>
            </a:r>
            <a:r>
              <a:rPr lang="en-GB" sz="1200" b="1" i="0" kern="1200" dirty="0">
                <a:solidFill>
                  <a:schemeClr val="tx1"/>
                </a:solidFill>
                <a:latin typeface="+mn-lt"/>
                <a:ea typeface="+mn-ea"/>
                <a:cs typeface="+mn-cs"/>
              </a:rPr>
              <a:t>9% of your income above the threshold</a:t>
            </a:r>
            <a:r>
              <a:rPr lang="en-GB" sz="1200" b="0" i="0" kern="1200" dirty="0">
                <a:solidFill>
                  <a:schemeClr val="tx1"/>
                </a:solidFill>
                <a:latin typeface="+mn-lt"/>
                <a:ea typeface="+mn-ea"/>
                <a:cs typeface="+mn-cs"/>
              </a:rPr>
              <a:t> from your salary, along with tax and National Insurance. The student loan repayment amount taken will show on your payslip.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f you’re self assessed (for example, if you’re self employed) and your income is over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you’ll repay at the same time as you pay your tax.</a:t>
            </a:r>
          </a:p>
          <a:p>
            <a:endParaRPr lang="en-GB" dirty="0"/>
          </a:p>
        </p:txBody>
      </p:sp>
      <p:sp>
        <p:nvSpPr>
          <p:cNvPr id="4" name="Slide Number Placeholder 3"/>
          <p:cNvSpPr>
            <a:spLocks noGrp="1"/>
          </p:cNvSpPr>
          <p:nvPr>
            <p:ph type="sldNum" sz="quarter" idx="10"/>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C6AC1626-64A2-419D-BB67-117FB7817F2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0731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If your income is over the current UK threshold of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a:t>
            </a:r>
            <a:r>
              <a:rPr lang="en-GB" sz="1200" b="1" i="0" kern="1200" dirty="0">
                <a:solidFill>
                  <a:schemeClr val="tx1"/>
                </a:solidFill>
                <a:latin typeface="+mn-lt"/>
                <a:ea typeface="+mn-ea"/>
                <a:cs typeface="+mn-cs"/>
              </a:rPr>
              <a:t>£2,083 a month</a:t>
            </a:r>
            <a:r>
              <a:rPr lang="en-GB" sz="1200" b="0" i="0" kern="1200" dirty="0">
                <a:solidFill>
                  <a:schemeClr val="tx1"/>
                </a:solidFill>
                <a:latin typeface="+mn-lt"/>
                <a:ea typeface="+mn-ea"/>
                <a:cs typeface="+mn-cs"/>
              </a:rPr>
              <a:t>, or </a:t>
            </a:r>
            <a:r>
              <a:rPr lang="en-GB" sz="1200" b="1" i="0" kern="1200" dirty="0">
                <a:solidFill>
                  <a:schemeClr val="tx1"/>
                </a:solidFill>
                <a:latin typeface="+mn-lt"/>
                <a:ea typeface="+mn-ea"/>
                <a:cs typeface="+mn-cs"/>
              </a:rPr>
              <a:t>£480 a week</a:t>
            </a:r>
            <a:r>
              <a:rPr lang="en-GB" sz="1200" b="0" i="0" kern="1200" dirty="0">
                <a:solidFill>
                  <a:schemeClr val="tx1"/>
                </a:solidFill>
                <a:latin typeface="+mn-lt"/>
                <a:ea typeface="+mn-ea"/>
                <a:cs typeface="+mn-cs"/>
              </a:rPr>
              <a:t>, your employer will automatically take </a:t>
            </a:r>
            <a:r>
              <a:rPr lang="en-GB" sz="1200" b="1" i="0" kern="1200" dirty="0">
                <a:solidFill>
                  <a:schemeClr val="tx1"/>
                </a:solidFill>
                <a:latin typeface="+mn-lt"/>
                <a:ea typeface="+mn-ea"/>
                <a:cs typeface="+mn-cs"/>
              </a:rPr>
              <a:t>9% of your income above the threshold</a:t>
            </a:r>
            <a:r>
              <a:rPr lang="en-GB" sz="1200" b="0" i="0" kern="1200" dirty="0">
                <a:solidFill>
                  <a:schemeClr val="tx1"/>
                </a:solidFill>
                <a:latin typeface="+mn-lt"/>
                <a:ea typeface="+mn-ea"/>
                <a:cs typeface="+mn-cs"/>
              </a:rPr>
              <a:t> from your salary, along with tax and National Insurance. The student loan repayment amount taken will show on your payslip.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f you’re self assessed (for example, if you’re self employed) and your income is over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you’ll repay at the same time as you pay your tax.</a:t>
            </a:r>
          </a:p>
          <a:p>
            <a:endParaRPr lang="en-GB" dirty="0"/>
          </a:p>
        </p:txBody>
      </p:sp>
      <p:sp>
        <p:nvSpPr>
          <p:cNvPr id="4" name="Slide Number Placeholder 3"/>
          <p:cNvSpPr>
            <a:spLocks noGrp="1"/>
          </p:cNvSpPr>
          <p:nvPr>
            <p:ph type="sldNum" sz="quarter" idx="10"/>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C6AC1626-64A2-419D-BB67-117FB7817F2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764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If your income is over the current UK threshold of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a:t>
            </a:r>
            <a:r>
              <a:rPr lang="en-GB" sz="1200" b="1" i="0" kern="1200" dirty="0">
                <a:solidFill>
                  <a:schemeClr val="tx1"/>
                </a:solidFill>
                <a:latin typeface="+mn-lt"/>
                <a:ea typeface="+mn-ea"/>
                <a:cs typeface="+mn-cs"/>
              </a:rPr>
              <a:t>£2,083 a month</a:t>
            </a:r>
            <a:r>
              <a:rPr lang="en-GB" sz="1200" b="0" i="0" kern="1200" dirty="0">
                <a:solidFill>
                  <a:schemeClr val="tx1"/>
                </a:solidFill>
                <a:latin typeface="+mn-lt"/>
                <a:ea typeface="+mn-ea"/>
                <a:cs typeface="+mn-cs"/>
              </a:rPr>
              <a:t>, or </a:t>
            </a:r>
            <a:r>
              <a:rPr lang="en-GB" sz="1200" b="1" i="0" kern="1200" dirty="0">
                <a:solidFill>
                  <a:schemeClr val="tx1"/>
                </a:solidFill>
                <a:latin typeface="+mn-lt"/>
                <a:ea typeface="+mn-ea"/>
                <a:cs typeface="+mn-cs"/>
              </a:rPr>
              <a:t>£480 a week</a:t>
            </a:r>
            <a:r>
              <a:rPr lang="en-GB" sz="1200" b="0" i="0" kern="1200" dirty="0">
                <a:solidFill>
                  <a:schemeClr val="tx1"/>
                </a:solidFill>
                <a:latin typeface="+mn-lt"/>
                <a:ea typeface="+mn-ea"/>
                <a:cs typeface="+mn-cs"/>
              </a:rPr>
              <a:t>, your employer will automatically take </a:t>
            </a:r>
            <a:r>
              <a:rPr lang="en-GB" sz="1200" b="1" i="0" kern="1200" dirty="0">
                <a:solidFill>
                  <a:schemeClr val="tx1"/>
                </a:solidFill>
                <a:latin typeface="+mn-lt"/>
                <a:ea typeface="+mn-ea"/>
                <a:cs typeface="+mn-cs"/>
              </a:rPr>
              <a:t>9% of your income above the threshold</a:t>
            </a:r>
            <a:r>
              <a:rPr lang="en-GB" sz="1200" b="0" i="0" kern="1200" dirty="0">
                <a:solidFill>
                  <a:schemeClr val="tx1"/>
                </a:solidFill>
                <a:latin typeface="+mn-lt"/>
                <a:ea typeface="+mn-ea"/>
                <a:cs typeface="+mn-cs"/>
              </a:rPr>
              <a:t> from your salary, along with tax and National Insurance. The student loan repayment amount taken will show on your payslip.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f you’re self assessed (for example, if you’re self employed) and your income is over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you’ll repay at the same time as you pay your tax.</a:t>
            </a:r>
          </a:p>
          <a:p>
            <a:endParaRPr lang="en-GB" dirty="0"/>
          </a:p>
        </p:txBody>
      </p:sp>
      <p:sp>
        <p:nvSpPr>
          <p:cNvPr id="4" name="Slide Number Placeholder 3"/>
          <p:cNvSpPr>
            <a:spLocks noGrp="1"/>
          </p:cNvSpPr>
          <p:nvPr>
            <p:ph type="sldNum" sz="quarter" idx="10"/>
          </p:nvPr>
        </p:nvSpPr>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C6AC1626-64A2-419D-BB67-117FB7817F2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417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If your income is over the current UK threshold of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a:t>
            </a:r>
            <a:r>
              <a:rPr lang="en-GB" sz="1200" b="1" i="0" kern="1200" dirty="0">
                <a:solidFill>
                  <a:schemeClr val="tx1"/>
                </a:solidFill>
                <a:latin typeface="+mn-lt"/>
                <a:ea typeface="+mn-ea"/>
                <a:cs typeface="+mn-cs"/>
              </a:rPr>
              <a:t>£2,083 a month</a:t>
            </a:r>
            <a:r>
              <a:rPr lang="en-GB" sz="1200" b="0" i="0" kern="1200" dirty="0">
                <a:solidFill>
                  <a:schemeClr val="tx1"/>
                </a:solidFill>
                <a:latin typeface="+mn-lt"/>
                <a:ea typeface="+mn-ea"/>
                <a:cs typeface="+mn-cs"/>
              </a:rPr>
              <a:t>, or </a:t>
            </a:r>
            <a:r>
              <a:rPr lang="en-GB" sz="1200" b="1" i="0" kern="1200" dirty="0">
                <a:solidFill>
                  <a:schemeClr val="tx1"/>
                </a:solidFill>
                <a:latin typeface="+mn-lt"/>
                <a:ea typeface="+mn-ea"/>
                <a:cs typeface="+mn-cs"/>
              </a:rPr>
              <a:t>£480 a week</a:t>
            </a:r>
            <a:r>
              <a:rPr lang="en-GB" sz="1200" b="0" i="0" kern="1200" dirty="0">
                <a:solidFill>
                  <a:schemeClr val="tx1"/>
                </a:solidFill>
                <a:latin typeface="+mn-lt"/>
                <a:ea typeface="+mn-ea"/>
                <a:cs typeface="+mn-cs"/>
              </a:rPr>
              <a:t>, your employer will automatically take </a:t>
            </a:r>
            <a:r>
              <a:rPr lang="en-GB" sz="1200" b="1" i="0" kern="1200" dirty="0">
                <a:solidFill>
                  <a:schemeClr val="tx1"/>
                </a:solidFill>
                <a:latin typeface="+mn-lt"/>
                <a:ea typeface="+mn-ea"/>
                <a:cs typeface="+mn-cs"/>
              </a:rPr>
              <a:t>9% of your income above the threshold</a:t>
            </a:r>
            <a:r>
              <a:rPr lang="en-GB" sz="1200" b="0" i="0" kern="1200" dirty="0">
                <a:solidFill>
                  <a:schemeClr val="tx1"/>
                </a:solidFill>
                <a:latin typeface="+mn-lt"/>
                <a:ea typeface="+mn-ea"/>
                <a:cs typeface="+mn-cs"/>
              </a:rPr>
              <a:t> from your salary, along with tax and National Insurance. The student loan repayment amount taken will show on your payslip.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latin typeface="+mn-lt"/>
                <a:ea typeface="+mn-ea"/>
                <a:cs typeface="+mn-cs"/>
              </a:rPr>
              <a:t>f you’re self assessed (for example, if you’re self employed) and your income is over </a:t>
            </a:r>
            <a:r>
              <a:rPr lang="en-GB" sz="1200" b="1" i="0" kern="1200" dirty="0">
                <a:solidFill>
                  <a:schemeClr val="tx1"/>
                </a:solidFill>
                <a:latin typeface="+mn-lt"/>
                <a:ea typeface="+mn-ea"/>
                <a:cs typeface="+mn-cs"/>
              </a:rPr>
              <a:t>£25,000 a year</a:t>
            </a:r>
            <a:r>
              <a:rPr lang="en-GB" sz="1200" b="0" i="0" kern="1200" dirty="0">
                <a:solidFill>
                  <a:schemeClr val="tx1"/>
                </a:solidFill>
                <a:latin typeface="+mn-lt"/>
                <a:ea typeface="+mn-ea"/>
                <a:cs typeface="+mn-cs"/>
              </a:rPr>
              <a:t>, you’ll repay at the same time as you pay your tax.</a:t>
            </a:r>
          </a:p>
          <a:p>
            <a:endParaRPr lang="en-GB" dirty="0"/>
          </a:p>
        </p:txBody>
      </p:sp>
      <p:sp>
        <p:nvSpPr>
          <p:cNvPr id="4" name="Slide Number Placeholder 3"/>
          <p:cNvSpPr>
            <a:spLocks noGrp="1"/>
          </p:cNvSpPr>
          <p:nvPr>
            <p:ph type="sldNum" sz="quarter" idx="10"/>
          </p:nvPr>
        </p:nvSpPr>
        <p:spPr/>
        <p:txBody>
          <a:bodyPr/>
          <a:lstStyle/>
          <a:p>
            <a:pPr>
              <a:defRPr/>
            </a:pPr>
            <a:fld id="{C6AC1626-64A2-419D-BB67-117FB7817F27}" type="slidenum">
              <a:rPr lang="en-GB" smtClean="0"/>
              <a:pPr>
                <a:defRPr/>
              </a:pPr>
              <a:t>20</a:t>
            </a:fld>
            <a:endParaRPr lang="en-GB"/>
          </a:p>
        </p:txBody>
      </p:sp>
    </p:spTree>
    <p:extLst>
      <p:ext uri="{BB962C8B-B14F-4D97-AF65-F5344CB8AC3E}">
        <p14:creationId xmlns:p14="http://schemas.microsoft.com/office/powerpoint/2010/main" val="186067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1772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6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28/05/2020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191728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Title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287444" y="248101"/>
            <a:ext cx="11612734" cy="4162217"/>
          </a:xfrm>
          <a:prstGeom prst="rect">
            <a:avLst/>
          </a:prstGeom>
        </p:spPr>
        <p:txBody>
          <a:bodyPr/>
          <a:lstStyle>
            <a:lvl1pPr marL="0" indent="0">
              <a:buNone/>
              <a:defRPr sz="1586"/>
            </a:lvl1pPr>
          </a:lstStyle>
          <a:p>
            <a:r>
              <a:rPr lang="en-GB" dirty="0"/>
              <a:t>                                                     Click icon below to add image 28.28 x 12.75cm</a:t>
            </a:r>
          </a:p>
        </p:txBody>
      </p:sp>
      <p:sp>
        <p:nvSpPr>
          <p:cNvPr id="6" name="Text Placeholder 2"/>
          <p:cNvSpPr>
            <a:spLocks noGrp="1"/>
          </p:cNvSpPr>
          <p:nvPr>
            <p:ph type="body" sz="quarter" idx="12" hasCustomPrompt="1"/>
          </p:nvPr>
        </p:nvSpPr>
        <p:spPr>
          <a:xfrm>
            <a:off x="385997" y="4534369"/>
            <a:ext cx="11087123" cy="392997"/>
          </a:xfrm>
          <a:prstGeom prst="rect">
            <a:avLst/>
          </a:prstGeom>
        </p:spPr>
        <p:txBody>
          <a:bodyPr/>
          <a:lstStyle>
            <a:lvl1pPr marL="0" indent="0">
              <a:buNone/>
              <a:defRPr sz="1874" baseline="0">
                <a:solidFill>
                  <a:schemeClr val="bg1"/>
                </a:solidFill>
              </a:defRPr>
            </a:lvl1pPr>
            <a:lvl5pPr marL="1503775" indent="0">
              <a:buNone/>
              <a:defRPr/>
            </a:lvl5pPr>
          </a:lstStyle>
          <a:p>
            <a:pPr lvl="0"/>
            <a:r>
              <a:rPr lang="en-US" dirty="0"/>
              <a:t>Enter presentation title here</a:t>
            </a:r>
          </a:p>
        </p:txBody>
      </p:sp>
      <p:sp>
        <p:nvSpPr>
          <p:cNvPr id="7" name="Text Placeholder 4"/>
          <p:cNvSpPr>
            <a:spLocks noGrp="1"/>
          </p:cNvSpPr>
          <p:nvPr>
            <p:ph type="body" sz="quarter" idx="13" hasCustomPrompt="1"/>
          </p:nvPr>
        </p:nvSpPr>
        <p:spPr>
          <a:xfrm>
            <a:off x="385997" y="4962015"/>
            <a:ext cx="11087123" cy="362766"/>
          </a:xfrm>
          <a:prstGeom prst="rect">
            <a:avLst/>
          </a:prstGeom>
        </p:spPr>
        <p:txBody>
          <a:bodyPr/>
          <a:lstStyle>
            <a:lvl1pPr marL="0" indent="0">
              <a:buNone/>
              <a:defRPr sz="1874" baseline="0">
                <a:solidFill>
                  <a:schemeClr val="bg1"/>
                </a:solidFill>
              </a:defRPr>
            </a:lvl1pPr>
            <a:lvl2pPr marL="375372" indent="0">
              <a:buNone/>
              <a:defRPr/>
            </a:lvl2pPr>
            <a:lvl5pPr marL="1503775" indent="0">
              <a:buNone/>
              <a:defRPr/>
            </a:lvl5pPr>
          </a:lstStyle>
          <a:p>
            <a:pPr lvl="0"/>
            <a:r>
              <a:rPr lang="en-US" dirty="0"/>
              <a:t>Enter subtitle here</a:t>
            </a:r>
          </a:p>
        </p:txBody>
      </p:sp>
      <p:sp>
        <p:nvSpPr>
          <p:cNvPr id="8" name="Text Placeholder 11"/>
          <p:cNvSpPr>
            <a:spLocks noGrp="1"/>
          </p:cNvSpPr>
          <p:nvPr>
            <p:ph type="body" sz="quarter" idx="11" hasCustomPrompt="1"/>
          </p:nvPr>
        </p:nvSpPr>
        <p:spPr>
          <a:xfrm>
            <a:off x="385998" y="5359553"/>
            <a:ext cx="5741992" cy="260557"/>
          </a:xfrm>
          <a:prstGeom prst="rect">
            <a:avLst/>
          </a:prstGeom>
        </p:spPr>
        <p:txBody>
          <a:bodyPr/>
          <a:lstStyle>
            <a:lvl1pPr marL="0" indent="0">
              <a:buNone/>
              <a:defRPr sz="1009" baseline="0">
                <a:solidFill>
                  <a:schemeClr val="bg1"/>
                </a:solidFill>
                <a:latin typeface="Calibri" panose="020F0502020204030204" pitchFamily="34" charset="0"/>
              </a:defRPr>
            </a:lvl1pPr>
            <a:lvl5pPr marL="1503775" indent="0">
              <a:buNone/>
              <a:defRPr/>
            </a:lvl5pPr>
          </a:lstStyle>
          <a:p>
            <a:pPr lvl="0"/>
            <a:r>
              <a:rPr lang="en-US" dirty="0"/>
              <a:t>www.herts.ac.uk</a:t>
            </a:r>
          </a:p>
        </p:txBody>
      </p:sp>
    </p:spTree>
    <p:extLst>
      <p:ext uri="{BB962C8B-B14F-4D97-AF65-F5344CB8AC3E}">
        <p14:creationId xmlns:p14="http://schemas.microsoft.com/office/powerpoint/2010/main" val="305566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28/05/2020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sp>
        <p:nvSpPr>
          <p:cNvPr id="10" name="Content Placeholder 2"/>
          <p:cNvSpPr>
            <a:spLocks noGrp="1"/>
          </p:cNvSpPr>
          <p:nvPr>
            <p:ph idx="10"/>
          </p:nvPr>
        </p:nvSpPr>
        <p:spPr>
          <a:xfrm>
            <a:off x="6342408" y="2183939"/>
            <a:ext cx="5473995" cy="3724776"/>
          </a:xfrm>
          <a:prstGeom prst="rect">
            <a:avLst/>
          </a:prstGeom>
        </p:spPr>
        <p:txBody>
          <a:bodyPr/>
          <a:lstStyle>
            <a:lvl1pPr marL="0" indent="0">
              <a:buNone/>
              <a:defRPr/>
            </a:lvl1pPr>
          </a:lstStyle>
          <a:p>
            <a:pPr eaLnBrk="1" hangingPunct="1"/>
            <a:endParaRPr lang="en-US" altLang="en-US" sz="1632" dirty="0">
              <a:latin typeface="Arial MT Lt" charset="0"/>
            </a:endParaRPr>
          </a:p>
        </p:txBody>
      </p:sp>
      <p:sp>
        <p:nvSpPr>
          <p:cNvPr id="11" name="Text Placeholder 8"/>
          <p:cNvSpPr>
            <a:spLocks noGrp="1"/>
          </p:cNvSpPr>
          <p:nvPr>
            <p:ph type="body" sz="quarter" idx="11" hasCustomPrompt="1"/>
          </p:nvPr>
        </p:nvSpPr>
        <p:spPr>
          <a:xfrm>
            <a:off x="428619" y="817123"/>
            <a:ext cx="11252626" cy="391557"/>
          </a:xfrm>
          <a:prstGeom prst="rect">
            <a:avLst/>
          </a:prstGeom>
        </p:spPr>
        <p:txBody>
          <a:bodyPr/>
          <a:lstStyle>
            <a:lvl1pPr marL="0" indent="0">
              <a:buNone/>
              <a:defRPr sz="2267" baseline="0">
                <a:solidFill>
                  <a:schemeClr val="bg1"/>
                </a:solidFill>
                <a:latin typeface="Arial MT Lt"/>
              </a:defRPr>
            </a:lvl1pPr>
          </a:lstStyle>
          <a:p>
            <a:pPr lvl="0"/>
            <a:r>
              <a:rPr lang="en-US" dirty="0"/>
              <a:t>Text and image slide – Slide title in Arial</a:t>
            </a:r>
            <a:endParaRPr lang="en-GB" dirty="0"/>
          </a:p>
        </p:txBody>
      </p:sp>
      <p:sp>
        <p:nvSpPr>
          <p:cNvPr id="14" name="Text Placeholder 13"/>
          <p:cNvSpPr>
            <a:spLocks noGrp="1"/>
          </p:cNvSpPr>
          <p:nvPr>
            <p:ph type="body" sz="quarter" idx="13" hasCustomPrompt="1"/>
          </p:nvPr>
        </p:nvSpPr>
        <p:spPr>
          <a:xfrm>
            <a:off x="287444" y="2185232"/>
            <a:ext cx="5473995" cy="3725051"/>
          </a:xfrm>
          <a:prstGeom prst="rect">
            <a:avLst/>
          </a:prstGeom>
        </p:spPr>
        <p:txBody>
          <a:bodyPr/>
          <a:lstStyle>
            <a:lvl1pPr marL="259118" marR="0" indent="-259118"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sz="1632" baseline="0">
                <a:latin typeface="Arial MT Lt"/>
              </a:defRPr>
            </a:lvl1pPr>
          </a:lstStyle>
          <a:p>
            <a:pPr lvl="0"/>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p:txBody>
      </p:sp>
      <p:sp>
        <p:nvSpPr>
          <p:cNvPr id="12" name="Text Placeholder 10"/>
          <p:cNvSpPr>
            <a:spLocks noGrp="1"/>
          </p:cNvSpPr>
          <p:nvPr>
            <p:ph type="body" sz="quarter" idx="12" hasCustomPrompt="1"/>
          </p:nvPr>
        </p:nvSpPr>
        <p:spPr>
          <a:xfrm>
            <a:off x="428619" y="1205342"/>
            <a:ext cx="11252626" cy="391557"/>
          </a:xfrm>
          <a:prstGeom prst="rect">
            <a:avLst/>
          </a:prstGeom>
        </p:spPr>
        <p:txBody>
          <a:bodyPr/>
          <a:lstStyle>
            <a:lvl1pPr marL="0" indent="0">
              <a:buNone/>
              <a:defRPr sz="2267" baseline="0">
                <a:latin typeface="Arial MT Lt"/>
              </a:defRPr>
            </a:lvl1pPr>
          </a:lstStyle>
          <a:p>
            <a:pPr lvl="0"/>
            <a:r>
              <a:rPr lang="en-US" dirty="0"/>
              <a:t>Slide subtitle in Arial</a:t>
            </a:r>
            <a:endParaRPr lang="en-GB" dirty="0"/>
          </a:p>
        </p:txBody>
      </p:sp>
    </p:spTree>
    <p:extLst>
      <p:ext uri="{BB962C8B-B14F-4D97-AF65-F5344CB8AC3E}">
        <p14:creationId xmlns:p14="http://schemas.microsoft.com/office/powerpoint/2010/main" val="259324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67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3626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3003533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37FCF-33B7-4AD6-BC5A-7732D7425B20}"/>
              </a:ext>
            </a:extLst>
          </p:cNvPr>
          <p:cNvPicPr>
            <a:picLocks noChangeAspect="1"/>
          </p:cNvPicPr>
          <p:nvPr userDrawn="1"/>
        </p:nvPicPr>
        <p:blipFill>
          <a:blip r:embed="rId6"/>
          <a:stretch>
            <a:fillRect/>
          </a:stretch>
        </p:blipFill>
        <p:spPr>
          <a:xfrm>
            <a:off x="7804998" y="6059050"/>
            <a:ext cx="1372252" cy="502342"/>
          </a:xfrm>
          <a:prstGeom prst="rect">
            <a:avLst/>
          </a:prstGeom>
        </p:spPr>
      </p:pic>
      <p:pic>
        <p:nvPicPr>
          <p:cNvPr id="6" name="Picture 5">
            <a:extLst>
              <a:ext uri="{FF2B5EF4-FFF2-40B4-BE49-F238E27FC236}">
                <a16:creationId xmlns:a16="http://schemas.microsoft.com/office/drawing/2014/main" id="{121AF944-5555-4990-BF2A-15083B773F47}"/>
              </a:ext>
            </a:extLst>
          </p:cNvPr>
          <p:cNvPicPr>
            <a:picLocks noChangeAspect="1"/>
          </p:cNvPicPr>
          <p:nvPr userDrawn="1"/>
        </p:nvPicPr>
        <p:blipFill>
          <a:blip r:embed="rId7"/>
          <a:stretch>
            <a:fillRect/>
          </a:stretch>
        </p:blipFill>
        <p:spPr>
          <a:xfrm>
            <a:off x="9443258" y="6059050"/>
            <a:ext cx="2299538" cy="504613"/>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25240865"/>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8982058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HKFrXMCHI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plotandscatter.com/services/data-question.html" TargetMode="External"/><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plotandscatter.com/services/data-question.html" TargetMode="External"/><Relationship Id="rId7" Type="http://schemas.openxmlformats.org/officeDocument/2006/relationships/diagramColors" Target="../diagrams/colors3.xml"/><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aspire-higher.co.u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forms.office.com/Pages/ResponsePage.aspx?id=3NszMWQ82kumanUURaGSdTYVsa3l5sxGvzZiMcMDZRFUQko3RlRQQjVQVVlZRzhENEQ5U1YwOExMQi4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Choices Year 11 and Beyond</a:t>
            </a:r>
          </a:p>
        </p:txBody>
      </p:sp>
    </p:spTree>
    <p:extLst>
      <p:ext uri="{BB962C8B-B14F-4D97-AF65-F5344CB8AC3E}">
        <p14:creationId xmlns:p14="http://schemas.microsoft.com/office/powerpoint/2010/main" val="47498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30896F-A858-47BB-AC9F-9ADF688B43F6}"/>
              </a:ext>
            </a:extLst>
          </p:cNvPr>
          <p:cNvSpPr txBox="1">
            <a:spLocks/>
          </p:cNvSpPr>
          <p:nvPr/>
        </p:nvSpPr>
        <p:spPr>
          <a:xfrm>
            <a:off x="674909" y="503967"/>
            <a:ext cx="10874833"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000" b="1" i="0" u="none" strike="noStrike" kern="1200" cap="none" spc="0" normalizeH="0" baseline="0" noProof="0" dirty="0">
                <a:ln>
                  <a:noFill/>
                </a:ln>
                <a:solidFill>
                  <a:sysClr val="windowText" lastClr="000000"/>
                </a:solidFill>
                <a:effectLst/>
                <a:uLnTx/>
                <a:uFillTx/>
                <a:latin typeface="Arial"/>
                <a:ea typeface="+mj-ea"/>
                <a:cs typeface="+mj-cs"/>
              </a:rPr>
              <a:t>Choosing your A-levels</a:t>
            </a:r>
          </a:p>
        </p:txBody>
      </p:sp>
      <p:sp>
        <p:nvSpPr>
          <p:cNvPr id="2" name="TextBox 1"/>
          <p:cNvSpPr txBox="1"/>
          <p:nvPr/>
        </p:nvSpPr>
        <p:spPr>
          <a:xfrm>
            <a:off x="1866900" y="2573890"/>
            <a:ext cx="8458200" cy="523220"/>
          </a:xfrm>
          <a:prstGeom prst="rect">
            <a:avLst/>
          </a:prstGeom>
          <a:noFill/>
        </p:spPr>
        <p:txBody>
          <a:bodyPr wrap="square" rtlCol="0">
            <a:spAutoFit/>
          </a:bodyPr>
          <a:lstStyle/>
          <a:p>
            <a:pPr algn="ctr"/>
            <a:r>
              <a:rPr lang="en-GB" sz="2800" dirty="0">
                <a:solidFill>
                  <a:srgbClr val="703B5F"/>
                </a:solidFill>
                <a:hlinkClick r:id="rId3">
                  <a:extLst>
                    <a:ext uri="{A12FA001-AC4F-418D-AE19-62706E023703}">
                      <ahyp:hlinkClr xmlns:ahyp="http://schemas.microsoft.com/office/drawing/2018/hyperlinkcolor" val="tx"/>
                    </a:ext>
                  </a:extLst>
                </a:hlinkClick>
              </a:rPr>
              <a:t>https://www.youtube.com/watch?v=BHKFrXMCHII</a:t>
            </a:r>
            <a:endParaRPr lang="en-GB" sz="2800" dirty="0">
              <a:solidFill>
                <a:srgbClr val="703B5F"/>
              </a:solidFill>
            </a:endParaRPr>
          </a:p>
        </p:txBody>
      </p:sp>
      <p:sp>
        <p:nvSpPr>
          <p:cNvPr id="3" name="TextBox 2">
            <a:extLst>
              <a:ext uri="{FF2B5EF4-FFF2-40B4-BE49-F238E27FC236}">
                <a16:creationId xmlns:a16="http://schemas.microsoft.com/office/drawing/2014/main" id="{E1B467B8-213D-4C1A-B160-42F954A0F185}"/>
              </a:ext>
            </a:extLst>
          </p:cNvPr>
          <p:cNvSpPr txBox="1"/>
          <p:nvPr/>
        </p:nvSpPr>
        <p:spPr>
          <a:xfrm>
            <a:off x="9232777" y="5743852"/>
            <a:ext cx="2530136" cy="994299"/>
          </a:xfrm>
          <a:prstGeom prst="rect">
            <a:avLst/>
          </a:prstGeom>
          <a:solidFill>
            <a:srgbClr val="FFF5FF"/>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CFF936D9-E12A-4EA8-AFC5-94B99C9F4686}"/>
              </a:ext>
            </a:extLst>
          </p:cNvPr>
          <p:cNvPicPr>
            <a:picLocks noChangeAspect="1"/>
          </p:cNvPicPr>
          <p:nvPr/>
        </p:nvPicPr>
        <p:blipFill>
          <a:blip r:embed="rId4"/>
          <a:stretch>
            <a:fillRect/>
          </a:stretch>
        </p:blipFill>
        <p:spPr>
          <a:xfrm>
            <a:off x="9678698" y="5954464"/>
            <a:ext cx="1481456" cy="573074"/>
          </a:xfrm>
          <a:prstGeom prst="rect">
            <a:avLst/>
          </a:prstGeom>
        </p:spPr>
      </p:pic>
      <p:sp>
        <p:nvSpPr>
          <p:cNvPr id="7" name="TextBox 6">
            <a:extLst>
              <a:ext uri="{FF2B5EF4-FFF2-40B4-BE49-F238E27FC236}">
                <a16:creationId xmlns:a16="http://schemas.microsoft.com/office/drawing/2014/main" id="{9A233EF0-BB82-4B16-976C-2D02BEF1E22B}"/>
              </a:ext>
            </a:extLst>
          </p:cNvPr>
          <p:cNvSpPr txBox="1"/>
          <p:nvPr/>
        </p:nvSpPr>
        <p:spPr>
          <a:xfrm>
            <a:off x="7510509" y="5841507"/>
            <a:ext cx="3897297" cy="896644"/>
          </a:xfrm>
          <a:prstGeom prst="rect">
            <a:avLst/>
          </a:prstGeom>
          <a:solidFill>
            <a:schemeClr val="bg1"/>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2E6186F8-A930-4FE9-9158-DCB779AA7F1D}"/>
              </a:ext>
            </a:extLst>
          </p:cNvPr>
          <p:cNvPicPr>
            <a:picLocks noChangeAspect="1"/>
          </p:cNvPicPr>
          <p:nvPr/>
        </p:nvPicPr>
        <p:blipFill>
          <a:blip r:embed="rId5"/>
          <a:stretch>
            <a:fillRect/>
          </a:stretch>
        </p:blipFill>
        <p:spPr>
          <a:xfrm>
            <a:off x="7510509" y="6049778"/>
            <a:ext cx="4214225" cy="480102"/>
          </a:xfrm>
          <a:prstGeom prst="rect">
            <a:avLst/>
          </a:prstGeom>
        </p:spPr>
      </p:pic>
    </p:spTree>
    <p:extLst>
      <p:ext uri="{BB962C8B-B14F-4D97-AF65-F5344CB8AC3E}">
        <p14:creationId xmlns:p14="http://schemas.microsoft.com/office/powerpoint/2010/main" val="264463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5873">
            <a:alpha val="97000"/>
          </a:srgbClr>
        </a:solidFill>
        <a:effectLst/>
      </p:bgPr>
    </p:bg>
    <p:spTree>
      <p:nvGrpSpPr>
        <p:cNvPr id="1" name=""/>
        <p:cNvGrpSpPr/>
        <p:nvPr/>
      </p:nvGrpSpPr>
      <p:grpSpPr>
        <a:xfrm>
          <a:off x="0" y="0"/>
          <a:ext cx="0" cy="0"/>
          <a:chOff x="0" y="0"/>
          <a:chExt cx="0" cy="0"/>
        </a:xfrm>
      </p:grpSpPr>
      <p:sp>
        <p:nvSpPr>
          <p:cNvPr id="28675" name="Content Placeholder 2"/>
          <p:cNvSpPr>
            <a:spLocks noGrp="1"/>
          </p:cNvSpPr>
          <p:nvPr>
            <p:ph idx="4294967295"/>
          </p:nvPr>
        </p:nvSpPr>
        <p:spPr>
          <a:xfrm>
            <a:off x="1169431" y="1448502"/>
            <a:ext cx="9672739" cy="4059952"/>
          </a:xfrm>
          <a:solidFill>
            <a:srgbClr val="FCB8C5"/>
          </a:solidFill>
        </p:spPr>
        <p:txBody>
          <a:bodyPr>
            <a:normAutofit/>
          </a:bodyPr>
          <a:lstStyle/>
          <a:p>
            <a:pPr marL="0" indent="0">
              <a:buNone/>
            </a:pPr>
            <a:endParaRPr lang="en-GB" sz="2200" dirty="0">
              <a:latin typeface="Arial" panose="020B0604020202020204" pitchFamily="34" charset="0"/>
              <a:cs typeface="Arial" panose="020B0604020202020204" pitchFamily="34" charset="0"/>
            </a:endParaRPr>
          </a:p>
          <a:p>
            <a:pPr marL="234968" indent="-234968" defTabSz="751899">
              <a:spcBef>
                <a:spcPts val="822"/>
              </a:spcBef>
            </a:pPr>
            <a:r>
              <a:rPr lang="en-GB" sz="2200" dirty="0">
                <a:solidFill>
                  <a:schemeClr val="bg1"/>
                </a:solidFill>
                <a:latin typeface="Arial" panose="020B0604020202020204" pitchFamily="34" charset="0"/>
                <a:ea typeface="MS PGothic" panose="020B0600070205080204" pitchFamily="34" charset="-128"/>
                <a:cs typeface="Arial" panose="020B0604020202020204" pitchFamily="34" charset="0"/>
              </a:rPr>
              <a:t>What are you good at?   </a:t>
            </a:r>
            <a:r>
              <a:rPr lang="en-GB" sz="2200" b="1" dirty="0">
                <a:solidFill>
                  <a:srgbClr val="FCB8C5"/>
                </a:solidFill>
                <a:latin typeface="Arial" panose="020B0604020202020204" pitchFamily="34" charset="0"/>
                <a:ea typeface="MS PGothic" panose="020B0600070205080204" pitchFamily="34" charset="-128"/>
                <a:cs typeface="Arial" panose="020B0604020202020204" pitchFamily="34" charset="0"/>
              </a:rPr>
              <a:t>Play to your strengths.</a:t>
            </a:r>
          </a:p>
          <a:p>
            <a:pPr marL="234968" indent="-234968" defTabSz="751899">
              <a:spcBef>
                <a:spcPts val="822"/>
              </a:spcBef>
            </a:pPr>
            <a:r>
              <a:rPr lang="en-GB" sz="2200" dirty="0">
                <a:solidFill>
                  <a:schemeClr val="bg1"/>
                </a:solidFill>
                <a:latin typeface="Arial" panose="020B0604020202020204" pitchFamily="34" charset="0"/>
                <a:ea typeface="MS PGothic" panose="020B0600070205080204" pitchFamily="34" charset="-128"/>
                <a:cs typeface="Arial" panose="020B0604020202020204" pitchFamily="34" charset="0"/>
              </a:rPr>
              <a:t>What do you enjoy?   </a:t>
            </a:r>
            <a:r>
              <a:rPr lang="en-GB" sz="2200" b="1" dirty="0">
                <a:solidFill>
                  <a:srgbClr val="FCB8C5"/>
                </a:solidFill>
                <a:latin typeface="Arial" panose="020B0604020202020204" pitchFamily="34" charset="0"/>
                <a:ea typeface="MS PGothic" panose="020B0600070205080204" pitchFamily="34" charset="-128"/>
                <a:cs typeface="Arial" panose="020B0604020202020204" pitchFamily="34" charset="0"/>
              </a:rPr>
              <a:t>We work harder at things we enjoy.</a:t>
            </a:r>
          </a:p>
          <a:p>
            <a:pPr marL="234968" indent="-234968" defTabSz="751899">
              <a:spcBef>
                <a:spcPts val="822"/>
              </a:spcBef>
            </a:pPr>
            <a:r>
              <a:rPr lang="en-GB" sz="2200" dirty="0">
                <a:solidFill>
                  <a:schemeClr val="bg1"/>
                </a:solidFill>
                <a:latin typeface="Arial" panose="020B0604020202020204" pitchFamily="34" charset="0"/>
                <a:ea typeface="MS PGothic" panose="020B0600070205080204" pitchFamily="34" charset="-128"/>
                <a:cs typeface="Arial" panose="020B0604020202020204" pitchFamily="34" charset="0"/>
              </a:rPr>
              <a:t>What might you want to do </a:t>
            </a:r>
            <a:r>
              <a:rPr lang="en-GB" sz="2200" b="1" dirty="0">
                <a:solidFill>
                  <a:schemeClr val="bg1"/>
                </a:solidFill>
                <a:latin typeface="Arial" panose="020B0604020202020204" pitchFamily="34" charset="0"/>
                <a:ea typeface="MS PGothic" panose="020B0600070205080204" pitchFamily="34" charset="-128"/>
                <a:cs typeface="Arial" panose="020B0604020202020204" pitchFamily="34" charset="0"/>
              </a:rPr>
              <a:t>until</a:t>
            </a:r>
            <a:r>
              <a:rPr lang="en-GB" sz="2200" dirty="0">
                <a:solidFill>
                  <a:schemeClr val="bg1"/>
                </a:solidFill>
                <a:latin typeface="Arial" panose="020B0604020202020204" pitchFamily="34" charset="0"/>
                <a:ea typeface="MS PGothic" panose="020B0600070205080204" pitchFamily="34" charset="-128"/>
                <a:cs typeface="Arial" panose="020B0604020202020204" pitchFamily="34" charset="0"/>
              </a:rPr>
              <a:t> you are 18?   </a:t>
            </a:r>
            <a:r>
              <a:rPr lang="en-GB" sz="2200" b="1" dirty="0">
                <a:solidFill>
                  <a:srgbClr val="FCB8C5"/>
                </a:solidFill>
                <a:latin typeface="Arial" panose="020B0604020202020204" pitchFamily="34" charset="0"/>
                <a:ea typeface="MS PGothic" panose="020B0600070205080204" pitchFamily="34" charset="-128"/>
                <a:cs typeface="Arial" panose="020B0604020202020204" pitchFamily="34" charset="0"/>
              </a:rPr>
              <a:t>2 further years of study.</a:t>
            </a:r>
          </a:p>
          <a:p>
            <a:pPr marL="234968" indent="-234968" defTabSz="751899">
              <a:spcBef>
                <a:spcPts val="822"/>
              </a:spcBef>
            </a:pPr>
            <a:r>
              <a:rPr lang="en-GB" sz="2200" dirty="0">
                <a:solidFill>
                  <a:schemeClr val="bg1"/>
                </a:solidFill>
                <a:latin typeface="Arial" panose="020B0604020202020204" pitchFamily="34" charset="0"/>
                <a:ea typeface="MS PGothic" panose="020B0600070205080204" pitchFamily="34" charset="-128"/>
                <a:cs typeface="Arial" panose="020B0604020202020204" pitchFamily="34" charset="0"/>
              </a:rPr>
              <a:t>What might you want to do </a:t>
            </a:r>
            <a:r>
              <a:rPr lang="en-GB" sz="2200" b="1" dirty="0">
                <a:solidFill>
                  <a:schemeClr val="bg1"/>
                </a:solidFill>
                <a:latin typeface="Arial" panose="020B0604020202020204" pitchFamily="34" charset="0"/>
                <a:ea typeface="MS PGothic" panose="020B0600070205080204" pitchFamily="34" charset="-128"/>
                <a:cs typeface="Arial" panose="020B0604020202020204" pitchFamily="34" charset="0"/>
              </a:rPr>
              <a:t>after</a:t>
            </a:r>
            <a:r>
              <a:rPr lang="en-GB" sz="2200" dirty="0">
                <a:solidFill>
                  <a:schemeClr val="bg1"/>
                </a:solidFill>
                <a:latin typeface="Arial" panose="020B0604020202020204" pitchFamily="34" charset="0"/>
                <a:ea typeface="MS PGothic" panose="020B0600070205080204" pitchFamily="34" charset="-128"/>
                <a:cs typeface="Arial" panose="020B0604020202020204" pitchFamily="34" charset="0"/>
              </a:rPr>
              <a:t> you’re 18?   </a:t>
            </a:r>
            <a:r>
              <a:rPr lang="en-GB" sz="2200" b="1" dirty="0">
                <a:solidFill>
                  <a:srgbClr val="FCB8C5"/>
                </a:solidFill>
                <a:latin typeface="Arial" panose="020B0604020202020204" pitchFamily="34" charset="0"/>
                <a:ea typeface="MS PGothic" panose="020B0600070205080204" pitchFamily="34" charset="-128"/>
                <a:cs typeface="Arial" panose="020B0604020202020204" pitchFamily="34" charset="0"/>
              </a:rPr>
              <a:t>Careers you might like.</a:t>
            </a:r>
          </a:p>
          <a:p>
            <a:pPr marL="0" indent="0" defTabSz="751899">
              <a:spcBef>
                <a:spcPts val="822"/>
              </a:spcBef>
              <a:buNone/>
            </a:pPr>
            <a:endParaRPr lang="en-GB" sz="2200" dirty="0">
              <a:latin typeface="Arial" panose="020B0604020202020204" pitchFamily="34" charset="0"/>
              <a:ea typeface="MS PGothic" panose="020B0600070205080204" pitchFamily="34" charset="-128"/>
              <a:cs typeface="Arial" panose="020B0604020202020204" pitchFamily="34" charset="0"/>
            </a:endParaRPr>
          </a:p>
          <a:p>
            <a:pPr>
              <a:lnSpc>
                <a:spcPct val="90000"/>
              </a:lnSpc>
              <a:buFontTx/>
              <a:buNone/>
            </a:pPr>
            <a:endParaRPr lang="en-GB" altLang="en-US" sz="800" i="1" dirty="0">
              <a:cs typeface="Arial" panose="020B0604020202020204" pitchFamily="34" charset="0"/>
            </a:endParaRPr>
          </a:p>
        </p:txBody>
      </p:sp>
      <p:sp>
        <p:nvSpPr>
          <p:cNvPr id="6" name="Title 1">
            <a:extLst>
              <a:ext uri="{FF2B5EF4-FFF2-40B4-BE49-F238E27FC236}">
                <a16:creationId xmlns:a16="http://schemas.microsoft.com/office/drawing/2014/main" id="{5330896F-A858-47BB-AC9F-9ADF688B43F6}"/>
              </a:ext>
            </a:extLst>
          </p:cNvPr>
          <p:cNvSpPr txBox="1">
            <a:spLocks/>
          </p:cNvSpPr>
          <p:nvPr/>
        </p:nvSpPr>
        <p:spPr>
          <a:xfrm>
            <a:off x="838196" y="503967"/>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000" b="1" i="0" u="none" strike="noStrike" kern="1200" cap="none" spc="0" normalizeH="0" baseline="0" noProof="0" dirty="0">
                <a:ln>
                  <a:noFill/>
                </a:ln>
                <a:solidFill>
                  <a:schemeClr val="bg1"/>
                </a:solidFill>
                <a:effectLst/>
                <a:uLnTx/>
                <a:uFillTx/>
                <a:latin typeface="Arial"/>
                <a:ea typeface="+mj-ea"/>
                <a:cs typeface="+mj-cs"/>
              </a:rPr>
              <a:t>Deciding on </a:t>
            </a:r>
            <a:r>
              <a:rPr lang="en-GB" dirty="0">
                <a:solidFill>
                  <a:schemeClr val="bg1"/>
                </a:solidFill>
                <a:latin typeface="Arial"/>
              </a:rPr>
              <a:t>A-levels…</a:t>
            </a:r>
            <a:endParaRPr kumimoji="0" lang="en-GB" sz="5000" b="1" i="0" u="none" strike="noStrike" kern="1200" cap="none" spc="0" normalizeH="0" baseline="0" noProof="0" dirty="0">
              <a:ln>
                <a:noFill/>
              </a:ln>
              <a:solidFill>
                <a:schemeClr val="bg1"/>
              </a:solidFill>
              <a:effectLst/>
              <a:uLnTx/>
              <a:uFillTx/>
              <a:latin typeface="Arial"/>
            </a:endParaRPr>
          </a:p>
        </p:txBody>
      </p:sp>
      <p:sp>
        <p:nvSpPr>
          <p:cNvPr id="9" name="Rectangle: Rounded Corners 8">
            <a:extLst>
              <a:ext uri="{FF2B5EF4-FFF2-40B4-BE49-F238E27FC236}">
                <a16:creationId xmlns:a16="http://schemas.microsoft.com/office/drawing/2014/main" id="{F76766C7-C825-4BF2-9FD3-4842A66E32BB}"/>
              </a:ext>
            </a:extLst>
          </p:cNvPr>
          <p:cNvSpPr/>
          <p:nvPr/>
        </p:nvSpPr>
        <p:spPr>
          <a:xfrm>
            <a:off x="1169431" y="4422988"/>
            <a:ext cx="9420983" cy="986510"/>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lvl="0" algn="ctr" defTabSz="751899">
              <a:spcBef>
                <a:spcPts val="822"/>
              </a:spcBef>
            </a:pPr>
            <a:r>
              <a:rPr lang="en-GB" sz="2200" dirty="0">
                <a:solidFill>
                  <a:prstClr val="white"/>
                </a:solidFill>
                <a:latin typeface="Arial" panose="020B0604020202020204" pitchFamily="34" charset="0"/>
                <a:ea typeface="MS PGothic" panose="020B0600070205080204" pitchFamily="34" charset="-128"/>
                <a:cs typeface="Arial" panose="020B0604020202020204" pitchFamily="34" charset="0"/>
              </a:rPr>
              <a:t>There are resources at school and online which could help you with these decisions. Talk to your teachers if you are unsure, they have the experience and knowledge to help inform your choices.</a:t>
            </a:r>
          </a:p>
        </p:txBody>
      </p:sp>
      <p:sp>
        <p:nvSpPr>
          <p:cNvPr id="3" name="TextBox 2">
            <a:extLst>
              <a:ext uri="{FF2B5EF4-FFF2-40B4-BE49-F238E27FC236}">
                <a16:creationId xmlns:a16="http://schemas.microsoft.com/office/drawing/2014/main" id="{F9B9107E-21A5-442F-889F-005F6DA5F376}"/>
              </a:ext>
            </a:extLst>
          </p:cNvPr>
          <p:cNvSpPr txBox="1"/>
          <p:nvPr/>
        </p:nvSpPr>
        <p:spPr>
          <a:xfrm>
            <a:off x="7732450" y="6001709"/>
            <a:ext cx="4128117" cy="718687"/>
          </a:xfrm>
          <a:prstGeom prst="rect">
            <a:avLst/>
          </a:prstGeom>
          <a:solidFill>
            <a:srgbClr val="8A5873"/>
          </a:solidFill>
        </p:spPr>
        <p:txBody>
          <a:bodyPr wrap="square" rtlCol="0">
            <a:spAutoFit/>
          </a:bodyPr>
          <a:lstStyle/>
          <a:p>
            <a:endParaRPr lang="en-GB" dirty="0"/>
          </a:p>
        </p:txBody>
      </p:sp>
      <p:pic>
        <p:nvPicPr>
          <p:cNvPr id="2" name="Picture 1">
            <a:extLst>
              <a:ext uri="{FF2B5EF4-FFF2-40B4-BE49-F238E27FC236}">
                <a16:creationId xmlns:a16="http://schemas.microsoft.com/office/drawing/2014/main" id="{4714B9A1-02E9-4B1B-806D-4B9DFFE0258E}"/>
              </a:ext>
            </a:extLst>
          </p:cNvPr>
          <p:cNvPicPr>
            <a:picLocks noChangeAspect="1"/>
          </p:cNvPicPr>
          <p:nvPr/>
        </p:nvPicPr>
        <p:blipFill>
          <a:blip r:embed="rId3"/>
          <a:stretch>
            <a:fillRect/>
          </a:stretch>
        </p:blipFill>
        <p:spPr>
          <a:xfrm>
            <a:off x="7380157" y="6121001"/>
            <a:ext cx="4214225" cy="480102"/>
          </a:xfrm>
          <a:prstGeom prst="rect">
            <a:avLst/>
          </a:prstGeom>
        </p:spPr>
      </p:pic>
    </p:spTree>
    <p:extLst>
      <p:ext uri="{BB962C8B-B14F-4D97-AF65-F5344CB8AC3E}">
        <p14:creationId xmlns:p14="http://schemas.microsoft.com/office/powerpoint/2010/main" val="230253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8" name="Rounded Rectangle 7"/>
          <p:cNvSpPr/>
          <p:nvPr/>
        </p:nvSpPr>
        <p:spPr>
          <a:xfrm>
            <a:off x="6698785" y="3839643"/>
            <a:ext cx="2691516" cy="1791284"/>
          </a:xfrm>
          <a:prstGeom prst="roundRect">
            <a:avLst/>
          </a:prstGeom>
          <a:solidFill>
            <a:srgbClr val="A53959"/>
          </a:solidFill>
          <a:ln>
            <a:solidFill>
              <a:srgbClr val="8A587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Rectangle 5">
            <a:extLst>
              <a:ext uri="{FF2B5EF4-FFF2-40B4-BE49-F238E27FC236}">
                <a16:creationId xmlns:a16="http://schemas.microsoft.com/office/drawing/2014/main" id="{B31F8EC9-E41A-48A2-8073-F36EB1C2EE1A}"/>
              </a:ext>
            </a:extLst>
          </p:cNvPr>
          <p:cNvSpPr/>
          <p:nvPr/>
        </p:nvSpPr>
        <p:spPr>
          <a:xfrm>
            <a:off x="812872" y="372430"/>
            <a:ext cx="10428376" cy="861774"/>
          </a:xfrm>
          <a:prstGeom prst="rect">
            <a:avLst/>
          </a:prstGeom>
        </p:spPr>
        <p:txBody>
          <a:bodyPr wrap="square">
            <a:spAutoFit/>
          </a:bodyPr>
          <a:lstStyle/>
          <a:p>
            <a:pPr algn="ctr"/>
            <a:r>
              <a:rPr lang="en-GB" sz="5000" b="1" dirty="0">
                <a:solidFill>
                  <a:srgbClr val="212121"/>
                </a:solidFill>
                <a:latin typeface="+mj-lt"/>
              </a:rPr>
              <a:t>A-Levels</a:t>
            </a:r>
          </a:p>
        </p:txBody>
      </p:sp>
      <p:graphicFrame>
        <p:nvGraphicFramePr>
          <p:cNvPr id="2" name="Diagram 1"/>
          <p:cNvGraphicFramePr/>
          <p:nvPr>
            <p:extLst>
              <p:ext uri="{D42A27DB-BD31-4B8C-83A1-F6EECF244321}">
                <p14:modId xmlns:p14="http://schemas.microsoft.com/office/powerpoint/2010/main" val="1248306489"/>
              </p:ext>
            </p:extLst>
          </p:nvPr>
        </p:nvGraphicFramePr>
        <p:xfrm>
          <a:off x="1963060" y="122707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3"/>
          </p:nvPr>
        </p:nvSpPr>
        <p:spPr>
          <a:xfrm>
            <a:off x="2231570" y="4136570"/>
            <a:ext cx="3113315" cy="1197429"/>
          </a:xfrm>
        </p:spPr>
        <p:txBody>
          <a:bodyPr/>
          <a:lstStyle/>
          <a:p>
            <a:pPr marL="0" lvl="0" indent="0" algn="ctr">
              <a:buNone/>
            </a:pPr>
            <a:r>
              <a:rPr lang="en-GB" sz="2000" b="1" dirty="0">
                <a:solidFill>
                  <a:schemeClr val="bg1"/>
                </a:solidFill>
                <a:latin typeface="Arial" panose="020B0604020202020204" pitchFamily="34" charset="0"/>
                <a:cs typeface="Arial" panose="020B0604020202020204" pitchFamily="34" charset="0"/>
              </a:rPr>
              <a:t>A-Levels are an established qualification offered by schools and colleges for students aged 16-19.</a:t>
            </a:r>
            <a:endParaRPr lang="en-GB" sz="2000" dirty="0">
              <a:solidFill>
                <a:schemeClr val="bg1"/>
              </a:solidFill>
            </a:endParaRPr>
          </a:p>
          <a:p>
            <a:endParaRPr lang="en-GB" dirty="0"/>
          </a:p>
        </p:txBody>
      </p:sp>
      <p:sp>
        <p:nvSpPr>
          <p:cNvPr id="4" name="TextBox 3">
            <a:extLst>
              <a:ext uri="{FF2B5EF4-FFF2-40B4-BE49-F238E27FC236}">
                <a16:creationId xmlns:a16="http://schemas.microsoft.com/office/drawing/2014/main" id="{926FBE9C-209F-40CD-A2A2-93A1DC40D0B6}"/>
              </a:ext>
            </a:extLst>
          </p:cNvPr>
          <p:cNvSpPr txBox="1"/>
          <p:nvPr/>
        </p:nvSpPr>
        <p:spPr>
          <a:xfrm>
            <a:off x="9390301" y="5992427"/>
            <a:ext cx="2461388" cy="660444"/>
          </a:xfrm>
          <a:prstGeom prst="rect">
            <a:avLst/>
          </a:prstGeom>
          <a:solidFill>
            <a:srgbClr val="FFF5FF"/>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52936CBD-26BC-415B-9E30-E41B9F7E7432}"/>
              </a:ext>
            </a:extLst>
          </p:cNvPr>
          <p:cNvSpPr txBox="1"/>
          <p:nvPr/>
        </p:nvSpPr>
        <p:spPr>
          <a:xfrm>
            <a:off x="7741328" y="5992427"/>
            <a:ext cx="1802167" cy="660444"/>
          </a:xfrm>
          <a:prstGeom prst="rect">
            <a:avLst/>
          </a:prstGeom>
          <a:solidFill>
            <a:srgbClr val="FFF5FF"/>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6EEAF2D3-43AF-4D80-A13F-CC341154D947}"/>
              </a:ext>
            </a:extLst>
          </p:cNvPr>
          <p:cNvPicPr>
            <a:picLocks noChangeAspect="1"/>
          </p:cNvPicPr>
          <p:nvPr/>
        </p:nvPicPr>
        <p:blipFill>
          <a:blip r:embed="rId7"/>
          <a:stretch>
            <a:fillRect/>
          </a:stretch>
        </p:blipFill>
        <p:spPr>
          <a:xfrm>
            <a:off x="7741328" y="6172769"/>
            <a:ext cx="4214225" cy="480102"/>
          </a:xfrm>
          <a:prstGeom prst="rect">
            <a:avLst/>
          </a:prstGeom>
        </p:spPr>
      </p:pic>
    </p:spTree>
    <p:extLst>
      <p:ext uri="{BB962C8B-B14F-4D97-AF65-F5344CB8AC3E}">
        <p14:creationId xmlns:p14="http://schemas.microsoft.com/office/powerpoint/2010/main" val="244122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8675" name="Content Placeholder 2"/>
          <p:cNvSpPr>
            <a:spLocks noGrp="1"/>
          </p:cNvSpPr>
          <p:nvPr>
            <p:ph idx="4294967295"/>
          </p:nvPr>
        </p:nvSpPr>
        <p:spPr>
          <a:xfrm>
            <a:off x="1410501" y="1448502"/>
            <a:ext cx="9154890" cy="4059952"/>
          </a:xfrm>
        </p:spPr>
        <p:txBody>
          <a:bodyPr>
            <a:normAutofit/>
          </a:bodyPr>
          <a:lstStyle/>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600" b="1" u="sng" dirty="0">
                <a:solidFill>
                  <a:srgbClr val="6B355A"/>
                </a:solidFill>
              </a:rPr>
              <a:t>GCSE Subjects                                  A-level Subjects</a:t>
            </a:r>
            <a:endParaRPr lang="en-GB" sz="2600" b="1" dirty="0">
              <a:solidFill>
                <a:srgbClr val="6B355A"/>
              </a:solidFill>
            </a:endParaRPr>
          </a:p>
          <a:p>
            <a:pPr marL="0" indent="0">
              <a:buNone/>
            </a:pPr>
            <a:r>
              <a:rPr lang="en-GB" sz="2400" b="1" dirty="0">
                <a:solidFill>
                  <a:srgbClr val="6B355A"/>
                </a:solidFill>
              </a:rPr>
              <a:t>Sciences					Science A-level</a:t>
            </a:r>
          </a:p>
          <a:p>
            <a:pPr marL="0" indent="0">
              <a:buNone/>
            </a:pPr>
            <a:r>
              <a:rPr lang="en-GB" sz="2400" b="1" dirty="0">
                <a:solidFill>
                  <a:srgbClr val="6B355A"/>
                </a:solidFill>
              </a:rPr>
              <a:t>Art						Art A-level</a:t>
            </a:r>
          </a:p>
          <a:p>
            <a:pPr marL="0" indent="0">
              <a:buNone/>
            </a:pPr>
            <a:r>
              <a:rPr lang="en-GB" sz="2400" b="1" dirty="0">
                <a:solidFill>
                  <a:srgbClr val="6B355A"/>
                </a:solidFill>
              </a:rPr>
              <a:t>Music						Music A-level</a:t>
            </a:r>
          </a:p>
          <a:p>
            <a:pPr marL="0" indent="0">
              <a:buNone/>
            </a:pPr>
            <a:r>
              <a:rPr lang="en-GB" sz="2400" b="1" dirty="0">
                <a:solidFill>
                  <a:srgbClr val="6B355A"/>
                </a:solidFill>
              </a:rPr>
              <a:t>Languages					Language A-level</a:t>
            </a:r>
          </a:p>
          <a:p>
            <a:pPr marL="0" indent="0">
              <a:buNone/>
            </a:pPr>
            <a:r>
              <a:rPr lang="en-GB" sz="2400" b="1" dirty="0">
                <a:solidFill>
                  <a:srgbClr val="6B355A"/>
                </a:solidFill>
              </a:rPr>
              <a:t>Maths						Maths A-level</a:t>
            </a:r>
          </a:p>
          <a:p>
            <a:pPr marL="0" indent="0" defTabSz="751899">
              <a:spcBef>
                <a:spcPts val="822"/>
              </a:spcBef>
              <a:buNone/>
            </a:pPr>
            <a:endParaRPr lang="en-GB" sz="2200" dirty="0">
              <a:latin typeface="Arial" panose="020B0604020202020204" pitchFamily="34" charset="0"/>
              <a:ea typeface="MS PGothic" panose="020B0600070205080204" pitchFamily="34" charset="-128"/>
              <a:cs typeface="Arial" panose="020B0604020202020204" pitchFamily="34" charset="0"/>
            </a:endParaRPr>
          </a:p>
          <a:p>
            <a:pPr>
              <a:lnSpc>
                <a:spcPct val="90000"/>
              </a:lnSpc>
              <a:buFontTx/>
              <a:buNone/>
            </a:pPr>
            <a:endParaRPr lang="en-GB" altLang="en-US" sz="800" i="1" dirty="0">
              <a:cs typeface="Arial" panose="020B0604020202020204" pitchFamily="34" charset="0"/>
            </a:endParaRPr>
          </a:p>
        </p:txBody>
      </p:sp>
      <p:sp>
        <p:nvSpPr>
          <p:cNvPr id="6" name="Title 1">
            <a:extLst>
              <a:ext uri="{FF2B5EF4-FFF2-40B4-BE49-F238E27FC236}">
                <a16:creationId xmlns:a16="http://schemas.microsoft.com/office/drawing/2014/main" id="{5330896F-A858-47BB-AC9F-9ADF688B43F6}"/>
              </a:ext>
            </a:extLst>
          </p:cNvPr>
          <p:cNvSpPr txBox="1">
            <a:spLocks/>
          </p:cNvSpPr>
          <p:nvPr/>
        </p:nvSpPr>
        <p:spPr>
          <a:xfrm>
            <a:off x="813258" y="533534"/>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000" b="1" i="0" u="none" strike="noStrike" kern="1200" cap="none" spc="0" normalizeH="0" baseline="0" noProof="0" dirty="0">
                <a:ln>
                  <a:noFill/>
                </a:ln>
                <a:solidFill>
                  <a:sysClr val="windowText" lastClr="000000"/>
                </a:solidFill>
                <a:effectLst/>
                <a:uLnTx/>
                <a:uFillTx/>
                <a:latin typeface="Arial"/>
                <a:ea typeface="+mj-ea"/>
                <a:cs typeface="+mj-cs"/>
              </a:rPr>
              <a:t>Deciding on </a:t>
            </a:r>
            <a:r>
              <a:rPr lang="en-GB" dirty="0">
                <a:solidFill>
                  <a:sysClr val="windowText" lastClr="000000"/>
                </a:solidFill>
                <a:latin typeface="Arial"/>
              </a:rPr>
              <a:t>A-levels…</a:t>
            </a:r>
            <a:endParaRPr kumimoji="0" lang="en-GB" sz="5000" b="1" i="0" u="none" strike="noStrike" kern="1200" cap="none" spc="0" normalizeH="0" baseline="0" noProof="0" dirty="0">
              <a:ln>
                <a:noFill/>
              </a:ln>
              <a:solidFill>
                <a:sysClr val="windowText" lastClr="000000"/>
              </a:solidFill>
              <a:effectLst/>
              <a:uLnTx/>
              <a:uFillTx/>
              <a:latin typeface="Arial"/>
              <a:ea typeface="+mj-ea"/>
              <a:cs typeface="+mj-cs"/>
            </a:endParaRPr>
          </a:p>
        </p:txBody>
      </p:sp>
      <p:sp>
        <p:nvSpPr>
          <p:cNvPr id="9" name="Rectangle: Rounded Corners 8">
            <a:extLst>
              <a:ext uri="{FF2B5EF4-FFF2-40B4-BE49-F238E27FC236}">
                <a16:creationId xmlns:a16="http://schemas.microsoft.com/office/drawing/2014/main" id="{F76766C7-C825-4BF2-9FD3-4842A66E32BB}"/>
              </a:ext>
            </a:extLst>
          </p:cNvPr>
          <p:cNvSpPr/>
          <p:nvPr/>
        </p:nvSpPr>
        <p:spPr>
          <a:xfrm>
            <a:off x="1277454" y="4782443"/>
            <a:ext cx="9420983" cy="986510"/>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lvl="0" algn="ctr" defTabSz="751899">
              <a:spcBef>
                <a:spcPts val="822"/>
              </a:spcBef>
            </a:pPr>
            <a:r>
              <a:rPr lang="en-GB" sz="2200" dirty="0">
                <a:solidFill>
                  <a:prstClr val="white"/>
                </a:solidFill>
                <a:latin typeface="Arial" panose="020B0604020202020204" pitchFamily="34" charset="0"/>
                <a:ea typeface="MS PGothic" panose="020B0600070205080204" pitchFamily="34" charset="-128"/>
                <a:cs typeface="Arial" panose="020B0604020202020204" pitchFamily="34" charset="0"/>
              </a:rPr>
              <a:t>There are resources at school and online which could help you with these decisions. Talk to your teachers if you are unsure, they have the experience and knowledge to help inform your choices.</a:t>
            </a:r>
          </a:p>
        </p:txBody>
      </p:sp>
      <p:sp>
        <p:nvSpPr>
          <p:cNvPr id="2" name="Right Arrow 1"/>
          <p:cNvSpPr/>
          <p:nvPr/>
        </p:nvSpPr>
        <p:spPr>
          <a:xfrm>
            <a:off x="4247804" y="3182972"/>
            <a:ext cx="1679171" cy="473825"/>
          </a:xfrm>
          <a:prstGeom prst="rightArrow">
            <a:avLst/>
          </a:prstGeom>
          <a:solidFill>
            <a:srgbClr val="6B3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BE0EE7B-14C3-48F1-B350-2647147B39AD}"/>
              </a:ext>
            </a:extLst>
          </p:cNvPr>
          <p:cNvSpPr txBox="1"/>
          <p:nvPr/>
        </p:nvSpPr>
        <p:spPr>
          <a:xfrm>
            <a:off x="7785717" y="6001305"/>
            <a:ext cx="4083728" cy="736846"/>
          </a:xfrm>
          <a:prstGeom prst="rect">
            <a:avLst/>
          </a:prstGeom>
          <a:solidFill>
            <a:srgbClr val="FFF5FF"/>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85453D4B-E645-466F-AC6A-685C293DA698}"/>
              </a:ext>
            </a:extLst>
          </p:cNvPr>
          <p:cNvPicPr>
            <a:picLocks noChangeAspect="1"/>
          </p:cNvPicPr>
          <p:nvPr/>
        </p:nvPicPr>
        <p:blipFill>
          <a:blip r:embed="rId3"/>
          <a:stretch>
            <a:fillRect/>
          </a:stretch>
        </p:blipFill>
        <p:spPr>
          <a:xfrm>
            <a:off x="7720468" y="6183371"/>
            <a:ext cx="4214225" cy="480102"/>
          </a:xfrm>
          <a:prstGeom prst="rect">
            <a:avLst/>
          </a:prstGeom>
        </p:spPr>
      </p:pic>
    </p:spTree>
    <p:extLst>
      <p:ext uri="{BB962C8B-B14F-4D97-AF65-F5344CB8AC3E}">
        <p14:creationId xmlns:p14="http://schemas.microsoft.com/office/powerpoint/2010/main" val="408539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58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0718" y="360045"/>
            <a:ext cx="8001157" cy="1143000"/>
          </a:xfrm>
        </p:spPr>
        <p:txBody>
          <a:bodyPr/>
          <a:lstStyle/>
          <a:p>
            <a:pPr>
              <a:defRPr/>
            </a:pPr>
            <a:r>
              <a:rPr lang="en-GB" sz="4000" u="sng" dirty="0">
                <a:solidFill>
                  <a:schemeClr val="bg1"/>
                </a:solidFill>
                <a:latin typeface="+mn-lt"/>
              </a:rPr>
              <a:t>What Some Universities Prefer</a:t>
            </a:r>
            <a:endParaRPr lang="en-GB" sz="4000" u="sng" dirty="0">
              <a:latin typeface="+mn-lt"/>
            </a:endParaRPr>
          </a:p>
        </p:txBody>
      </p:sp>
      <p:sp>
        <p:nvSpPr>
          <p:cNvPr id="28675" name="Content Placeholder 2"/>
          <p:cNvSpPr>
            <a:spLocks noGrp="1"/>
          </p:cNvSpPr>
          <p:nvPr>
            <p:ph idx="1"/>
          </p:nvPr>
        </p:nvSpPr>
        <p:spPr>
          <a:xfrm>
            <a:off x="413657" y="1186657"/>
            <a:ext cx="11364685" cy="4335254"/>
          </a:xfrm>
        </p:spPr>
        <p:txBody>
          <a:bodyPr/>
          <a:lstStyle/>
          <a:p>
            <a:pPr marL="0" indent="0">
              <a:buNone/>
            </a:pPr>
            <a:r>
              <a:rPr lang="en-GB" sz="2200" dirty="0">
                <a:solidFill>
                  <a:schemeClr val="bg1"/>
                </a:solidFill>
              </a:rPr>
              <a:t>	</a:t>
            </a:r>
            <a:r>
              <a:rPr lang="en-GB" sz="2200" u="sng" dirty="0">
                <a:solidFill>
                  <a:schemeClr val="bg1"/>
                </a:solidFill>
              </a:rPr>
              <a:t>Facilitating Subjects at A-level  </a:t>
            </a:r>
          </a:p>
          <a:p>
            <a:pPr marL="0" indent="0">
              <a:buNone/>
            </a:pPr>
            <a:r>
              <a:rPr lang="en-GB" sz="2200" dirty="0">
                <a:solidFill>
                  <a:schemeClr val="bg1"/>
                </a:solidFill>
              </a:rPr>
              <a:t>	- Regardless of degree subject. Choose 1 or 2 of these to keep your options open.</a:t>
            </a:r>
          </a:p>
          <a:p>
            <a:pPr marL="0" indent="0">
              <a:buNone/>
            </a:pPr>
            <a:r>
              <a:rPr lang="en-GB" sz="2200" dirty="0">
                <a:solidFill>
                  <a:schemeClr val="bg1"/>
                </a:solidFill>
              </a:rPr>
              <a:t>	-Biology					-Chemistry</a:t>
            </a:r>
          </a:p>
          <a:p>
            <a:pPr marL="0" indent="0">
              <a:buNone/>
            </a:pPr>
            <a:r>
              <a:rPr lang="en-GB" sz="2200" dirty="0">
                <a:solidFill>
                  <a:schemeClr val="bg1"/>
                </a:solidFill>
              </a:rPr>
              <a:t>	-English					-Geography</a:t>
            </a:r>
          </a:p>
          <a:p>
            <a:pPr marL="0" indent="0">
              <a:buNone/>
            </a:pPr>
            <a:r>
              <a:rPr lang="en-GB" sz="2200" dirty="0">
                <a:solidFill>
                  <a:schemeClr val="bg1"/>
                </a:solidFill>
              </a:rPr>
              <a:t>	-History					-Maths </a:t>
            </a:r>
          </a:p>
          <a:p>
            <a:pPr marL="0" indent="0">
              <a:buNone/>
            </a:pPr>
            <a:r>
              <a:rPr lang="en-GB" sz="2200" dirty="0">
                <a:solidFill>
                  <a:schemeClr val="bg1"/>
                </a:solidFill>
              </a:rPr>
              <a:t>	-Languages					-Physics</a:t>
            </a:r>
          </a:p>
          <a:p>
            <a:pPr>
              <a:lnSpc>
                <a:spcPct val="90000"/>
              </a:lnSpc>
              <a:buFontTx/>
              <a:buNone/>
            </a:pPr>
            <a:endParaRPr lang="en-GB" altLang="en-US" sz="800" i="1" dirty="0">
              <a:cs typeface="Arial" panose="020B0604020202020204" pitchFamily="34" charset="0"/>
            </a:endParaRPr>
          </a:p>
        </p:txBody>
      </p:sp>
      <p:sp>
        <p:nvSpPr>
          <p:cNvPr id="4" name="Title 1">
            <a:extLst>
              <a:ext uri="{FF2B5EF4-FFF2-40B4-BE49-F238E27FC236}">
                <a16:creationId xmlns:a16="http://schemas.microsoft.com/office/drawing/2014/main" id="{9999DDF6-0CFD-4BBD-885E-65C3F3AD68B8}"/>
              </a:ext>
            </a:extLst>
          </p:cNvPr>
          <p:cNvSpPr txBox="1">
            <a:spLocks/>
          </p:cNvSpPr>
          <p:nvPr/>
        </p:nvSpPr>
        <p:spPr>
          <a:xfrm>
            <a:off x="1016430" y="360045"/>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endParaRPr lang="en-GB" dirty="0"/>
          </a:p>
        </p:txBody>
      </p:sp>
      <p:sp>
        <p:nvSpPr>
          <p:cNvPr id="5" name="Rectangle: Rounded Corners 4">
            <a:extLst>
              <a:ext uri="{FF2B5EF4-FFF2-40B4-BE49-F238E27FC236}">
                <a16:creationId xmlns:a16="http://schemas.microsoft.com/office/drawing/2014/main" id="{F03BC231-717E-46F1-92E0-3A302136C947}"/>
              </a:ext>
            </a:extLst>
          </p:cNvPr>
          <p:cNvSpPr/>
          <p:nvPr/>
        </p:nvSpPr>
        <p:spPr>
          <a:xfrm>
            <a:off x="1637444" y="3859541"/>
            <a:ext cx="9273572" cy="1662370"/>
          </a:xfrm>
          <a:prstGeom prst="roundRect">
            <a:avLst/>
          </a:prstGeom>
          <a:solidFill>
            <a:srgbClr val="E937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GB" dirty="0"/>
              <a:t>Some competitive universities prefer facilitating subjects and discourage certain subject combinations. Example – Business and Economics. Always check by looking up on the individual university websites or https://www.ucas.com/</a:t>
            </a:r>
          </a:p>
          <a:p>
            <a:endParaRPr lang="en-GB" dirty="0"/>
          </a:p>
        </p:txBody>
      </p:sp>
      <p:pic>
        <p:nvPicPr>
          <p:cNvPr id="7" name="Picture 6">
            <a:extLst>
              <a:ext uri="{FF2B5EF4-FFF2-40B4-BE49-F238E27FC236}">
                <a16:creationId xmlns:a16="http://schemas.microsoft.com/office/drawing/2014/main" id="{AFBA2E46-318D-4B1C-AE83-88950E92FDCA}"/>
              </a:ext>
            </a:extLst>
          </p:cNvPr>
          <p:cNvPicPr>
            <a:picLocks noChangeAspect="1"/>
          </p:cNvPicPr>
          <p:nvPr/>
        </p:nvPicPr>
        <p:blipFill>
          <a:blip r:embed="rId3"/>
          <a:stretch>
            <a:fillRect/>
          </a:stretch>
        </p:blipFill>
        <p:spPr>
          <a:xfrm>
            <a:off x="7720468" y="6183371"/>
            <a:ext cx="4214225" cy="480102"/>
          </a:xfrm>
          <a:prstGeom prst="rect">
            <a:avLst/>
          </a:prstGeom>
        </p:spPr>
      </p:pic>
    </p:spTree>
    <p:extLst>
      <p:ext uri="{BB962C8B-B14F-4D97-AF65-F5344CB8AC3E}">
        <p14:creationId xmlns:p14="http://schemas.microsoft.com/office/powerpoint/2010/main" val="337359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518551" y="1637256"/>
            <a:ext cx="9154890" cy="4059952"/>
          </a:xfrm>
        </p:spPr>
        <p:txBody>
          <a:bodyPr>
            <a:normAutofit/>
          </a:bodyPr>
          <a:lstStyle/>
          <a:p>
            <a:pPr marL="227169" indent="-227169" defTabSz="472171" fontAlgn="base">
              <a:spcBef>
                <a:spcPct val="0"/>
              </a:spcBef>
              <a:spcAft>
                <a:spcPct val="0"/>
              </a:spcAft>
              <a:defRPr/>
            </a:pPr>
            <a:r>
              <a:rPr lang="en-US" altLang="en-US" sz="2400" dirty="0">
                <a:solidFill>
                  <a:srgbClr val="000000"/>
                </a:solidFill>
                <a:latin typeface="Arial" panose="020B0604020202020204" pitchFamily="34" charset="0"/>
                <a:ea typeface="MS PGothic" panose="020B0600070205080204" pitchFamily="34" charset="-128"/>
              </a:rPr>
              <a:t>The common goal of </a:t>
            </a:r>
            <a:r>
              <a:rPr lang="en-US" altLang="en-US" sz="2400" b="1" i="1" u="sng" dirty="0">
                <a:solidFill>
                  <a:srgbClr val="000000"/>
                </a:solidFill>
                <a:latin typeface="Arial" panose="020B0604020202020204" pitchFamily="34" charset="0"/>
                <a:ea typeface="MS PGothic" panose="020B0600070205080204" pitchFamily="34" charset="-128"/>
              </a:rPr>
              <a:t>all</a:t>
            </a:r>
            <a:r>
              <a:rPr lang="en-US" altLang="en-US" sz="2400" dirty="0">
                <a:solidFill>
                  <a:srgbClr val="000000"/>
                </a:solidFill>
                <a:latin typeface="Arial" panose="020B0604020202020204" pitchFamily="34" charset="0"/>
                <a:ea typeface="MS PGothic" panose="020B0600070205080204" pitchFamily="34" charset="-128"/>
              </a:rPr>
              <a:t> pathways is successful employment starting out in a career you’ll enjoy. </a:t>
            </a:r>
          </a:p>
          <a:p>
            <a:pPr defTabSz="472171" fontAlgn="base">
              <a:spcBef>
                <a:spcPct val="0"/>
              </a:spcBef>
              <a:spcAft>
                <a:spcPct val="0"/>
              </a:spcAft>
              <a:buFont typeface="Arial" charset="0"/>
              <a:buChar char="•"/>
              <a:defRPr/>
            </a:pPr>
            <a:endParaRPr lang="en-US" altLang="en-US" sz="2400" dirty="0">
              <a:solidFill>
                <a:srgbClr val="000000"/>
              </a:solidFill>
              <a:latin typeface="Arial" panose="020B0604020202020204" pitchFamily="34" charset="0"/>
              <a:ea typeface="MS PGothic" panose="020B0600070205080204" pitchFamily="34" charset="-128"/>
            </a:endParaRPr>
          </a:p>
          <a:p>
            <a:pPr marL="227169" indent="-227169" defTabSz="472171" fontAlgn="base">
              <a:spcBef>
                <a:spcPct val="0"/>
              </a:spcBef>
              <a:spcAft>
                <a:spcPct val="0"/>
              </a:spcAft>
              <a:defRPr/>
            </a:pPr>
            <a:r>
              <a:rPr lang="en-US" altLang="en-US" sz="2400" dirty="0">
                <a:solidFill>
                  <a:srgbClr val="000000"/>
                </a:solidFill>
                <a:latin typeface="Arial" panose="020B0604020202020204" pitchFamily="34" charset="0"/>
                <a:ea typeface="MS PGothic" panose="020B0600070205080204" pitchFamily="34" charset="-128"/>
              </a:rPr>
              <a:t>Whatever the starting point, there are many routes through to that common goal.</a:t>
            </a:r>
          </a:p>
          <a:p>
            <a:pPr defTabSz="472171" fontAlgn="base">
              <a:spcBef>
                <a:spcPct val="0"/>
              </a:spcBef>
              <a:spcAft>
                <a:spcPct val="0"/>
              </a:spcAft>
              <a:defRPr/>
            </a:pPr>
            <a:endParaRPr lang="en-US" altLang="en-US" sz="2400" dirty="0">
              <a:solidFill>
                <a:srgbClr val="000000"/>
              </a:solidFill>
              <a:latin typeface="Arial" panose="020B0604020202020204" pitchFamily="34" charset="0"/>
              <a:ea typeface="MS PGothic" panose="020B0600070205080204" pitchFamily="34" charset="-128"/>
            </a:endParaRPr>
          </a:p>
          <a:p>
            <a:pPr marL="227169" indent="-227169" defTabSz="472171" fontAlgn="base">
              <a:spcBef>
                <a:spcPct val="0"/>
              </a:spcBef>
              <a:spcAft>
                <a:spcPct val="0"/>
              </a:spcAft>
              <a:defRPr/>
            </a:pPr>
            <a:r>
              <a:rPr lang="en-US" altLang="en-US" sz="2400" dirty="0">
                <a:solidFill>
                  <a:srgbClr val="000000"/>
                </a:solidFill>
                <a:latin typeface="Arial" panose="020B0604020202020204" pitchFamily="34" charset="0"/>
                <a:ea typeface="MS PGothic" panose="020B0600070205080204" pitchFamily="34" charset="-128"/>
              </a:rPr>
              <a:t>Ask for support and guidance from your teachers, parents/ carers and advisors. There is also a lot of information online.</a:t>
            </a:r>
          </a:p>
          <a:p>
            <a:pPr marL="0" indent="0" defTabSz="472171" fontAlgn="base">
              <a:spcBef>
                <a:spcPct val="0"/>
              </a:spcBef>
              <a:spcAft>
                <a:spcPct val="0"/>
              </a:spcAft>
              <a:buNone/>
              <a:defRPr/>
            </a:pPr>
            <a:endParaRPr lang="en-US" altLang="en-US" sz="2400" dirty="0">
              <a:solidFill>
                <a:srgbClr val="000000"/>
              </a:solidFill>
              <a:latin typeface="Arial" panose="020B0604020202020204" pitchFamily="34" charset="0"/>
              <a:ea typeface="MS PGothic" panose="020B0600070205080204" pitchFamily="34" charset="-128"/>
            </a:endParaRPr>
          </a:p>
          <a:p>
            <a:pPr marL="0" indent="0" defTabSz="751899">
              <a:spcBef>
                <a:spcPts val="822"/>
              </a:spcBef>
              <a:buNone/>
            </a:pPr>
            <a:endParaRPr lang="en-GB" sz="2200" dirty="0">
              <a:latin typeface="Arial" panose="020B0604020202020204" pitchFamily="34" charset="0"/>
              <a:ea typeface="MS PGothic" panose="020B0600070205080204" pitchFamily="34" charset="-128"/>
              <a:cs typeface="Arial" panose="020B0604020202020204" pitchFamily="34" charset="0"/>
            </a:endParaRPr>
          </a:p>
          <a:p>
            <a:pPr>
              <a:lnSpc>
                <a:spcPct val="90000"/>
              </a:lnSpc>
              <a:buFontTx/>
              <a:buNone/>
            </a:pPr>
            <a:endParaRPr lang="en-GB" altLang="en-US" sz="800" i="1" dirty="0">
              <a:cs typeface="Arial" panose="020B0604020202020204" pitchFamily="34" charset="0"/>
            </a:endParaRPr>
          </a:p>
        </p:txBody>
      </p:sp>
      <p:sp>
        <p:nvSpPr>
          <p:cNvPr id="6" name="Title 1">
            <a:extLst>
              <a:ext uri="{FF2B5EF4-FFF2-40B4-BE49-F238E27FC236}">
                <a16:creationId xmlns:a16="http://schemas.microsoft.com/office/drawing/2014/main" id="{5330896F-A858-47BB-AC9F-9ADF688B43F6}"/>
              </a:ext>
            </a:extLst>
          </p:cNvPr>
          <p:cNvSpPr txBox="1">
            <a:spLocks/>
          </p:cNvSpPr>
          <p:nvPr/>
        </p:nvSpPr>
        <p:spPr>
          <a:xfrm>
            <a:off x="838196" y="503967"/>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dirty="0">
                <a:solidFill>
                  <a:sysClr val="windowText" lastClr="000000"/>
                </a:solidFill>
                <a:latin typeface="Arial"/>
              </a:rPr>
              <a:t>Remember it’s all about you…</a:t>
            </a:r>
            <a:endParaRPr kumimoji="0" lang="en-GB" sz="5000" b="1" i="0" u="none" strike="noStrike" kern="1200" cap="none" spc="0" normalizeH="0" baseline="0" noProof="0" dirty="0">
              <a:ln>
                <a:noFill/>
              </a:ln>
              <a:solidFill>
                <a:sysClr val="windowText" lastClr="000000"/>
              </a:solidFill>
              <a:effectLst/>
              <a:uLnTx/>
              <a:uFillTx/>
              <a:latin typeface="Arial"/>
              <a:ea typeface="+mj-ea"/>
              <a:cs typeface="+mj-cs"/>
            </a:endParaRPr>
          </a:p>
        </p:txBody>
      </p:sp>
      <p:sp>
        <p:nvSpPr>
          <p:cNvPr id="2" name="TextBox 1">
            <a:extLst>
              <a:ext uri="{FF2B5EF4-FFF2-40B4-BE49-F238E27FC236}">
                <a16:creationId xmlns:a16="http://schemas.microsoft.com/office/drawing/2014/main" id="{41B9974B-A3BB-49C4-A954-965442FFD419}"/>
              </a:ext>
            </a:extLst>
          </p:cNvPr>
          <p:cNvSpPr txBox="1"/>
          <p:nvPr/>
        </p:nvSpPr>
        <p:spPr>
          <a:xfrm>
            <a:off x="7652551" y="5859262"/>
            <a:ext cx="4199138" cy="905522"/>
          </a:xfrm>
          <a:prstGeom prst="rect">
            <a:avLst/>
          </a:prstGeom>
          <a:solidFill>
            <a:srgbClr val="FFF5FF"/>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E39EFD9B-2BED-4A5B-A153-BDE3073E02EF}"/>
              </a:ext>
            </a:extLst>
          </p:cNvPr>
          <p:cNvPicPr>
            <a:picLocks noChangeAspect="1"/>
          </p:cNvPicPr>
          <p:nvPr/>
        </p:nvPicPr>
        <p:blipFill>
          <a:blip r:embed="rId3"/>
          <a:stretch>
            <a:fillRect/>
          </a:stretch>
        </p:blipFill>
        <p:spPr>
          <a:xfrm>
            <a:off x="7720468" y="6183371"/>
            <a:ext cx="4214225" cy="480102"/>
          </a:xfrm>
          <a:prstGeom prst="rect">
            <a:avLst/>
          </a:prstGeom>
        </p:spPr>
      </p:pic>
    </p:spTree>
    <p:extLst>
      <p:ext uri="{BB962C8B-B14F-4D97-AF65-F5344CB8AC3E}">
        <p14:creationId xmlns:p14="http://schemas.microsoft.com/office/powerpoint/2010/main" val="379947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16934" y="276184"/>
            <a:ext cx="10558132" cy="1325563"/>
          </a:xfrm>
        </p:spPr>
        <p:txBody>
          <a:bodyPr/>
          <a:lstStyle/>
          <a:p>
            <a:r>
              <a:rPr lang="en-GB" sz="4400" dirty="0"/>
              <a:t>What can any A-level subject lead to?</a:t>
            </a:r>
          </a:p>
        </p:txBody>
      </p:sp>
      <p:pic>
        <p:nvPicPr>
          <p:cNvPr id="7" name="Picture 6">
            <a:extLst>
              <a:ext uri="{FF2B5EF4-FFF2-40B4-BE49-F238E27FC236}">
                <a16:creationId xmlns:a16="http://schemas.microsoft.com/office/drawing/2014/main" id="{5BAE0416-CBC7-497E-B4E7-52D0E6116B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22713" y="551728"/>
            <a:ext cx="3111980" cy="1763455"/>
          </a:xfrm>
          <a:prstGeom prst="rect">
            <a:avLst/>
          </a:prstGeom>
        </p:spPr>
      </p:pic>
      <p:graphicFrame>
        <p:nvGraphicFramePr>
          <p:cNvPr id="3" name="Diagram 2"/>
          <p:cNvGraphicFramePr/>
          <p:nvPr>
            <p:extLst>
              <p:ext uri="{D42A27DB-BD31-4B8C-83A1-F6EECF244321}">
                <p14:modId xmlns:p14="http://schemas.microsoft.com/office/powerpoint/2010/main" val="4287538103"/>
              </p:ext>
            </p:extLst>
          </p:nvPr>
        </p:nvGraphicFramePr>
        <p:xfrm>
          <a:off x="2032000" y="109188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A9FE946D-7BEC-4103-A1B1-B2629C5CFC09}"/>
              </a:ext>
            </a:extLst>
          </p:cNvPr>
          <p:cNvPicPr>
            <a:picLocks noChangeAspect="1"/>
          </p:cNvPicPr>
          <p:nvPr/>
        </p:nvPicPr>
        <p:blipFill>
          <a:blip r:embed="rId9"/>
          <a:stretch>
            <a:fillRect/>
          </a:stretch>
        </p:blipFill>
        <p:spPr>
          <a:xfrm>
            <a:off x="7720468" y="6183371"/>
            <a:ext cx="4214225" cy="480102"/>
          </a:xfrm>
          <a:prstGeom prst="rect">
            <a:avLst/>
          </a:prstGeom>
        </p:spPr>
      </p:pic>
    </p:spTree>
    <p:extLst>
      <p:ext uri="{BB962C8B-B14F-4D97-AF65-F5344CB8AC3E}">
        <p14:creationId xmlns:p14="http://schemas.microsoft.com/office/powerpoint/2010/main" val="305799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alpha val="20000"/>
          </a:srgbClr>
        </a:solidFill>
        <a:effectLst/>
      </p:bgPr>
    </p:bg>
    <p:spTree>
      <p:nvGrpSpPr>
        <p:cNvPr id="1" name=""/>
        <p:cNvGrpSpPr/>
        <p:nvPr/>
      </p:nvGrpSpPr>
      <p:grpSpPr>
        <a:xfrm>
          <a:off x="0" y="0"/>
          <a:ext cx="0" cy="0"/>
          <a:chOff x="0" y="0"/>
          <a:chExt cx="0" cy="0"/>
        </a:xfrm>
      </p:grpSpPr>
      <p:sp>
        <p:nvSpPr>
          <p:cNvPr id="28675" name="Content Placeholder 2"/>
          <p:cNvSpPr>
            <a:spLocks noGrp="1"/>
          </p:cNvSpPr>
          <p:nvPr>
            <p:ph idx="4294967295"/>
          </p:nvPr>
        </p:nvSpPr>
        <p:spPr>
          <a:xfrm>
            <a:off x="1493612" y="1448502"/>
            <a:ext cx="9835245" cy="4059952"/>
          </a:xfrm>
        </p:spPr>
        <p:txBody>
          <a:bodyPr>
            <a:normAutofit fontScale="92500" lnSpcReduction="10000"/>
          </a:bodyPr>
          <a:lstStyle/>
          <a:p>
            <a:pPr marL="0" indent="0">
              <a:buNone/>
            </a:pPr>
            <a:endParaRPr lang="en-GB" sz="2200" dirty="0">
              <a:latin typeface="Arial" panose="020B0604020202020204" pitchFamily="34" charset="0"/>
              <a:cs typeface="Arial" panose="020B0604020202020204" pitchFamily="34" charset="0"/>
            </a:endParaRPr>
          </a:p>
          <a:p>
            <a:pPr marL="0" indent="0">
              <a:buNone/>
            </a:pPr>
            <a:r>
              <a:rPr lang="en-GB" b="1" u="sng" dirty="0">
                <a:solidFill>
                  <a:srgbClr val="6B355A"/>
                </a:solidFill>
              </a:rPr>
              <a:t>A-level Subjects                               	Degree Subjects</a:t>
            </a:r>
            <a:endParaRPr lang="en-GB" b="1" dirty="0">
              <a:solidFill>
                <a:srgbClr val="6B355A"/>
              </a:solidFill>
            </a:endParaRPr>
          </a:p>
          <a:p>
            <a:pPr marL="0" indent="0">
              <a:buNone/>
            </a:pPr>
            <a:r>
              <a:rPr lang="en-GB" sz="2400" b="1" dirty="0">
                <a:solidFill>
                  <a:srgbClr val="6B355A"/>
                </a:solidFill>
              </a:rPr>
              <a:t>Sciences					Science degree</a:t>
            </a:r>
          </a:p>
          <a:p>
            <a:pPr marL="0" indent="0">
              <a:buNone/>
            </a:pPr>
            <a:r>
              <a:rPr lang="en-GB" sz="2400" b="1" dirty="0">
                <a:solidFill>
                  <a:srgbClr val="6B355A"/>
                </a:solidFill>
              </a:rPr>
              <a:t>Sciences					Medical degrees</a:t>
            </a:r>
          </a:p>
          <a:p>
            <a:pPr marL="0" indent="0">
              <a:buNone/>
            </a:pPr>
            <a:r>
              <a:rPr lang="en-GB" sz="2400" b="1" dirty="0">
                <a:solidFill>
                  <a:srgbClr val="6B355A"/>
                </a:solidFill>
              </a:rPr>
              <a:t>Physics/Maths				Engineering/IT/Economics</a:t>
            </a:r>
          </a:p>
          <a:p>
            <a:pPr marL="0" indent="0">
              <a:buNone/>
            </a:pPr>
            <a:r>
              <a:rPr lang="en-GB" sz="2400" b="1" dirty="0">
                <a:solidFill>
                  <a:srgbClr val="6B355A"/>
                </a:solidFill>
              </a:rPr>
              <a:t>Art						Art/Design</a:t>
            </a:r>
          </a:p>
          <a:p>
            <a:pPr marL="0" indent="0">
              <a:buNone/>
            </a:pPr>
            <a:r>
              <a:rPr lang="en-GB" sz="2400" b="1" dirty="0">
                <a:solidFill>
                  <a:srgbClr val="6B355A"/>
                </a:solidFill>
              </a:rPr>
              <a:t>Music						Music</a:t>
            </a:r>
          </a:p>
          <a:p>
            <a:pPr marL="0" indent="0">
              <a:buNone/>
            </a:pPr>
            <a:r>
              <a:rPr lang="en-GB" sz="2400" b="1" dirty="0">
                <a:solidFill>
                  <a:srgbClr val="6B355A"/>
                </a:solidFill>
              </a:rPr>
              <a:t>History					History</a:t>
            </a:r>
          </a:p>
          <a:p>
            <a:pPr marL="0" indent="0">
              <a:buNone/>
            </a:pPr>
            <a:r>
              <a:rPr lang="en-GB" sz="2400" b="1" dirty="0">
                <a:solidFill>
                  <a:srgbClr val="6B355A"/>
                </a:solidFill>
              </a:rPr>
              <a:t>Geography</a:t>
            </a:r>
            <a:r>
              <a:rPr lang="en-GB" sz="2400" b="1">
                <a:solidFill>
                  <a:srgbClr val="6B355A"/>
                </a:solidFill>
              </a:rPr>
              <a:t>/Science</a:t>
            </a:r>
            <a:r>
              <a:rPr lang="en-GB" sz="2400" b="1" dirty="0">
                <a:solidFill>
                  <a:srgbClr val="6B355A"/>
                </a:solidFill>
              </a:rPr>
              <a:t>			</a:t>
            </a:r>
            <a:r>
              <a:rPr lang="en-GB" sz="2400" b="1">
                <a:solidFill>
                  <a:srgbClr val="6B355A"/>
                </a:solidFill>
              </a:rPr>
              <a:t>	Geography</a:t>
            </a:r>
            <a:endParaRPr lang="en-GB" sz="2400" b="1" dirty="0">
              <a:solidFill>
                <a:srgbClr val="6B355A"/>
              </a:solidFill>
            </a:endParaRPr>
          </a:p>
          <a:p>
            <a:pPr marL="0" indent="0">
              <a:buNone/>
            </a:pPr>
            <a:r>
              <a:rPr lang="en-GB" sz="2400" b="1" dirty="0">
                <a:solidFill>
                  <a:srgbClr val="6B355A"/>
                </a:solidFill>
              </a:rPr>
              <a:t>English					English</a:t>
            </a:r>
            <a:endParaRPr lang="en-GB" sz="2200" b="1" dirty="0">
              <a:solidFill>
                <a:srgbClr val="6B355A"/>
              </a:solidFill>
              <a:latin typeface="Arial" panose="020B0604020202020204" pitchFamily="34" charset="0"/>
              <a:ea typeface="MS PGothic" panose="020B0600070205080204" pitchFamily="34" charset="-128"/>
              <a:cs typeface="Arial" panose="020B0604020202020204" pitchFamily="34" charset="0"/>
            </a:endParaRPr>
          </a:p>
          <a:p>
            <a:pPr>
              <a:lnSpc>
                <a:spcPct val="90000"/>
              </a:lnSpc>
              <a:buFontTx/>
              <a:buNone/>
            </a:pPr>
            <a:endParaRPr lang="en-GB" altLang="en-US" sz="800" i="1" dirty="0">
              <a:cs typeface="Arial" panose="020B0604020202020204" pitchFamily="34" charset="0"/>
            </a:endParaRPr>
          </a:p>
        </p:txBody>
      </p:sp>
      <p:sp>
        <p:nvSpPr>
          <p:cNvPr id="6" name="Title 1">
            <a:extLst>
              <a:ext uri="{FF2B5EF4-FFF2-40B4-BE49-F238E27FC236}">
                <a16:creationId xmlns:a16="http://schemas.microsoft.com/office/drawing/2014/main" id="{5330896F-A858-47BB-AC9F-9ADF688B43F6}"/>
              </a:ext>
            </a:extLst>
          </p:cNvPr>
          <p:cNvSpPr txBox="1">
            <a:spLocks/>
          </p:cNvSpPr>
          <p:nvPr/>
        </p:nvSpPr>
        <p:spPr>
          <a:xfrm>
            <a:off x="813258" y="533534"/>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000" b="1" i="0" u="none" strike="noStrike" kern="1200" cap="none" spc="0" normalizeH="0" baseline="0" noProof="0" dirty="0">
                <a:ln>
                  <a:noFill/>
                </a:ln>
                <a:solidFill>
                  <a:sysClr val="windowText" lastClr="000000"/>
                </a:solidFill>
                <a:effectLst/>
                <a:uLnTx/>
                <a:uFillTx/>
                <a:latin typeface="Arial"/>
                <a:ea typeface="+mj-ea"/>
                <a:cs typeface="+mj-cs"/>
              </a:rPr>
              <a:t>Deciding on a Degree</a:t>
            </a:r>
          </a:p>
        </p:txBody>
      </p:sp>
      <p:sp>
        <p:nvSpPr>
          <p:cNvPr id="2" name="Right Arrow 1"/>
          <p:cNvSpPr/>
          <p:nvPr/>
        </p:nvSpPr>
        <p:spPr>
          <a:xfrm>
            <a:off x="4746567" y="3318921"/>
            <a:ext cx="1679171" cy="473825"/>
          </a:xfrm>
          <a:prstGeom prst="rightArrow">
            <a:avLst/>
          </a:prstGeom>
          <a:solidFill>
            <a:srgbClr val="6B3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4746567" y="4359202"/>
            <a:ext cx="1679171" cy="473825"/>
          </a:xfrm>
          <a:prstGeom prst="rightArrow">
            <a:avLst/>
          </a:prstGeom>
          <a:solidFill>
            <a:srgbClr val="6B3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4746567" y="2278641"/>
            <a:ext cx="1679171" cy="473825"/>
          </a:xfrm>
          <a:prstGeom prst="rightArrow">
            <a:avLst/>
          </a:prstGeom>
          <a:solidFill>
            <a:srgbClr val="6B3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76766C7-C825-4BF2-9FD3-4842A66E32BB}"/>
              </a:ext>
            </a:extLst>
          </p:cNvPr>
          <p:cNvSpPr/>
          <p:nvPr/>
        </p:nvSpPr>
        <p:spPr>
          <a:xfrm>
            <a:off x="1436766" y="5388428"/>
            <a:ext cx="9100605" cy="609602"/>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lvl="0" algn="ctr" defTabSz="751899">
              <a:spcBef>
                <a:spcPts val="822"/>
              </a:spcBef>
            </a:pPr>
            <a:r>
              <a:rPr lang="en-GB" sz="2200" dirty="0">
                <a:solidFill>
                  <a:prstClr val="white"/>
                </a:solidFill>
                <a:latin typeface="Arial" panose="020B0604020202020204" pitchFamily="34" charset="0"/>
                <a:ea typeface="MS PGothic" panose="020B0600070205080204" pitchFamily="34" charset="-128"/>
                <a:cs typeface="Arial" panose="020B0604020202020204" pitchFamily="34" charset="0"/>
              </a:rPr>
              <a:t>Look on university websites, UCAS.com, which.co.uk/</a:t>
            </a:r>
            <a:r>
              <a:rPr lang="en-GB" sz="2200" dirty="0" err="1">
                <a:solidFill>
                  <a:prstClr val="white"/>
                </a:solidFill>
                <a:latin typeface="Arial" panose="020B0604020202020204" pitchFamily="34" charset="0"/>
                <a:ea typeface="MS PGothic" panose="020B0600070205080204" pitchFamily="34" charset="-128"/>
                <a:cs typeface="Arial" panose="020B0604020202020204" pitchFamily="34" charset="0"/>
              </a:rPr>
              <a:t>alevelexplorer</a:t>
            </a:r>
            <a:endParaRPr lang="en-GB" sz="2200" dirty="0">
              <a:solidFill>
                <a:prstClr val="white"/>
              </a:solidFill>
              <a:latin typeface="Arial" panose="020B0604020202020204" pitchFamily="34" charset="0"/>
              <a:ea typeface="MS PGothic" panose="020B0600070205080204" pitchFamily="34" charset="-128"/>
              <a:cs typeface="Arial" panose="020B0604020202020204" pitchFamily="34" charset="0"/>
            </a:endParaRPr>
          </a:p>
        </p:txBody>
      </p:sp>
      <p:sp>
        <p:nvSpPr>
          <p:cNvPr id="3" name="TextBox 2">
            <a:extLst>
              <a:ext uri="{FF2B5EF4-FFF2-40B4-BE49-F238E27FC236}">
                <a16:creationId xmlns:a16="http://schemas.microsoft.com/office/drawing/2014/main" id="{5772CD91-B5C0-4282-89E7-0D0C498748CF}"/>
              </a:ext>
            </a:extLst>
          </p:cNvPr>
          <p:cNvSpPr txBox="1"/>
          <p:nvPr/>
        </p:nvSpPr>
        <p:spPr>
          <a:xfrm>
            <a:off x="7821227" y="6063855"/>
            <a:ext cx="4039340" cy="662462"/>
          </a:xfrm>
          <a:prstGeom prst="rect">
            <a:avLst/>
          </a:prstGeom>
          <a:solidFill>
            <a:srgbClr val="FFF5FF"/>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9E58F761-15D2-4BFE-99AE-2E8D6178CC1C}"/>
              </a:ext>
            </a:extLst>
          </p:cNvPr>
          <p:cNvPicPr>
            <a:picLocks noChangeAspect="1"/>
          </p:cNvPicPr>
          <p:nvPr/>
        </p:nvPicPr>
        <p:blipFill>
          <a:blip r:embed="rId3"/>
          <a:stretch>
            <a:fillRect/>
          </a:stretch>
        </p:blipFill>
        <p:spPr>
          <a:xfrm>
            <a:off x="7720468" y="6183371"/>
            <a:ext cx="4214225" cy="480102"/>
          </a:xfrm>
          <a:prstGeom prst="rect">
            <a:avLst/>
          </a:prstGeom>
        </p:spPr>
      </p:pic>
    </p:spTree>
    <p:extLst>
      <p:ext uri="{BB962C8B-B14F-4D97-AF65-F5344CB8AC3E}">
        <p14:creationId xmlns:p14="http://schemas.microsoft.com/office/powerpoint/2010/main" val="224731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1137757" y="365125"/>
            <a:ext cx="9916486" cy="1325563"/>
          </a:xfrm>
        </p:spPr>
        <p:txBody>
          <a:bodyPr/>
          <a:lstStyle/>
          <a:p>
            <a:r>
              <a:rPr lang="en-GB" dirty="0">
                <a:solidFill>
                  <a:schemeClr val="bg1"/>
                </a:solidFill>
              </a:rPr>
              <a:t>What can a degree lead to?</a:t>
            </a:r>
          </a:p>
        </p:txBody>
      </p:sp>
      <p:pic>
        <p:nvPicPr>
          <p:cNvPr id="7" name="Picture 6">
            <a:extLst>
              <a:ext uri="{FF2B5EF4-FFF2-40B4-BE49-F238E27FC236}">
                <a16:creationId xmlns:a16="http://schemas.microsoft.com/office/drawing/2014/main" id="{5BAE0416-CBC7-497E-B4E7-52D0E6116B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60240" y="674018"/>
            <a:ext cx="3588246" cy="2033339"/>
          </a:xfrm>
          <a:prstGeom prst="rect">
            <a:avLst/>
          </a:prstGeom>
        </p:spPr>
      </p:pic>
      <p:sp>
        <p:nvSpPr>
          <p:cNvPr id="4" name="TextBox 3"/>
          <p:cNvSpPr txBox="1"/>
          <p:nvPr/>
        </p:nvSpPr>
        <p:spPr>
          <a:xfrm>
            <a:off x="5004262" y="3790604"/>
            <a:ext cx="5062451" cy="2261061"/>
          </a:xfrm>
          <a:prstGeom prst="rect">
            <a:avLst/>
          </a:prstGeom>
          <a:solidFill>
            <a:srgbClr val="8A5873"/>
          </a:solidFill>
        </p:spPr>
        <p:txBody>
          <a:bodyPr wrap="square" rtlCol="0">
            <a:spAutoFit/>
          </a:bodyPr>
          <a:lstStyle/>
          <a:p>
            <a:endParaRPr lang="en-GB" dirty="0"/>
          </a:p>
        </p:txBody>
      </p:sp>
      <p:graphicFrame>
        <p:nvGraphicFramePr>
          <p:cNvPr id="5" name="Diagram 4"/>
          <p:cNvGraphicFramePr/>
          <p:nvPr>
            <p:extLst>
              <p:ext uri="{D42A27DB-BD31-4B8C-83A1-F6EECF244321}">
                <p14:modId xmlns:p14="http://schemas.microsoft.com/office/powerpoint/2010/main" val="135548152"/>
              </p:ext>
            </p:extLst>
          </p:nvPr>
        </p:nvGraphicFramePr>
        <p:xfrm>
          <a:off x="1965498" y="1336579"/>
          <a:ext cx="7278255" cy="4997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7E12467E-ECB5-49A0-A239-9B1EE2B06427}"/>
              </a:ext>
            </a:extLst>
          </p:cNvPr>
          <p:cNvPicPr>
            <a:picLocks noChangeAspect="1"/>
          </p:cNvPicPr>
          <p:nvPr/>
        </p:nvPicPr>
        <p:blipFill>
          <a:blip r:embed="rId9"/>
          <a:stretch>
            <a:fillRect/>
          </a:stretch>
        </p:blipFill>
        <p:spPr>
          <a:xfrm>
            <a:off x="7720468" y="6183371"/>
            <a:ext cx="4214225" cy="480102"/>
          </a:xfrm>
          <a:prstGeom prst="rect">
            <a:avLst/>
          </a:prstGeom>
        </p:spPr>
      </p:pic>
    </p:spTree>
    <p:extLst>
      <p:ext uri="{BB962C8B-B14F-4D97-AF65-F5344CB8AC3E}">
        <p14:creationId xmlns:p14="http://schemas.microsoft.com/office/powerpoint/2010/main" val="191536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30896F-A858-47BB-AC9F-9ADF688B43F6}"/>
              </a:ext>
            </a:extLst>
          </p:cNvPr>
          <p:cNvSpPr txBox="1">
            <a:spLocks/>
          </p:cNvSpPr>
          <p:nvPr/>
        </p:nvSpPr>
        <p:spPr>
          <a:xfrm>
            <a:off x="626918" y="250900"/>
            <a:ext cx="10938164"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ysClr val="windowText" lastClr="000000"/>
                </a:solidFill>
                <a:effectLst/>
                <a:uLnTx/>
                <a:uFillTx/>
                <a:latin typeface="Arial"/>
                <a:ea typeface="+mj-ea"/>
                <a:cs typeface="+mj-cs"/>
              </a:rPr>
              <a:t>Graduate jobs you can get with any degree subject</a:t>
            </a:r>
          </a:p>
        </p:txBody>
      </p:sp>
      <p:graphicFrame>
        <p:nvGraphicFramePr>
          <p:cNvPr id="5" name="Diagram 4"/>
          <p:cNvGraphicFramePr/>
          <p:nvPr>
            <p:extLst>
              <p:ext uri="{D42A27DB-BD31-4B8C-83A1-F6EECF244321}">
                <p14:modId xmlns:p14="http://schemas.microsoft.com/office/powerpoint/2010/main" val="1459274799"/>
              </p:ext>
            </p:extLst>
          </p:nvPr>
        </p:nvGraphicFramePr>
        <p:xfrm>
          <a:off x="2032000" y="83843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ED60B90-347D-41CD-8809-0897B771920D}"/>
              </a:ext>
            </a:extLst>
          </p:cNvPr>
          <p:cNvSpPr txBox="1"/>
          <p:nvPr/>
        </p:nvSpPr>
        <p:spPr>
          <a:xfrm>
            <a:off x="9383697" y="5921406"/>
            <a:ext cx="2432482" cy="852256"/>
          </a:xfrm>
          <a:prstGeom prst="rect">
            <a:avLst/>
          </a:prstGeom>
          <a:solidFill>
            <a:srgbClr val="FFF5FF"/>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100720FF-163C-4D9E-B372-2A93034ABD4C}"/>
              </a:ext>
            </a:extLst>
          </p:cNvPr>
          <p:cNvPicPr>
            <a:picLocks noChangeAspect="1"/>
          </p:cNvPicPr>
          <p:nvPr/>
        </p:nvPicPr>
        <p:blipFill>
          <a:blip r:embed="rId8"/>
          <a:stretch>
            <a:fillRect/>
          </a:stretch>
        </p:blipFill>
        <p:spPr>
          <a:xfrm>
            <a:off x="7711590" y="6262794"/>
            <a:ext cx="4214225" cy="480102"/>
          </a:xfrm>
          <a:prstGeom prst="rect">
            <a:avLst/>
          </a:prstGeom>
        </p:spPr>
      </p:pic>
    </p:spTree>
    <p:extLst>
      <p:ext uri="{BB962C8B-B14F-4D97-AF65-F5344CB8AC3E}">
        <p14:creationId xmlns:p14="http://schemas.microsoft.com/office/powerpoint/2010/main" val="136056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1648295" y="1620867"/>
            <a:ext cx="8895408" cy="286232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6B355A"/>
                </a:solidFill>
                <a:latin typeface="Arial" panose="020B0604020202020204" pitchFamily="34" charset="0"/>
                <a:cs typeface="Arial" panose="020B0604020202020204" pitchFamily="34" charset="0"/>
              </a:rPr>
              <a:t>What are my choices once I finish Year 11?</a:t>
            </a:r>
          </a:p>
          <a:p>
            <a:pPr marL="457200" indent="-457200">
              <a:lnSpc>
                <a:spcPct val="150000"/>
              </a:lnSpc>
              <a:buFont typeface="Arial" panose="020B0604020202020204" pitchFamily="34" charset="0"/>
              <a:buChar char="•"/>
            </a:pPr>
            <a:r>
              <a:rPr lang="en-GB" sz="3000" b="1" kern="0" spc="-120" dirty="0">
                <a:solidFill>
                  <a:srgbClr val="6B355A"/>
                </a:solidFill>
                <a:latin typeface="Arial" panose="020B0604020202020204" pitchFamily="34" charset="0"/>
                <a:cs typeface="Arial" panose="020B0604020202020204" pitchFamily="34" charset="0"/>
              </a:rPr>
              <a:t>What are my choices after A-levels?</a:t>
            </a:r>
          </a:p>
          <a:p>
            <a:pPr marL="457200" indent="-457200">
              <a:lnSpc>
                <a:spcPct val="150000"/>
              </a:lnSpc>
              <a:buFont typeface="Arial" panose="020B0604020202020204" pitchFamily="34" charset="0"/>
              <a:buChar char="•"/>
            </a:pPr>
            <a:r>
              <a:rPr lang="en-GB" sz="3000" b="1" kern="0" spc="-120" dirty="0">
                <a:solidFill>
                  <a:srgbClr val="6B355A"/>
                </a:solidFill>
                <a:latin typeface="Arial" panose="020B0604020202020204" pitchFamily="34" charset="0"/>
                <a:cs typeface="Arial" panose="020B0604020202020204" pitchFamily="34" charset="0"/>
              </a:rPr>
              <a:t>How do these relate to a degree and career?</a:t>
            </a: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1A53E4-52EC-409E-83E9-B22377EC17AF}"/>
              </a:ext>
            </a:extLst>
          </p:cNvPr>
          <p:cNvSpPr txBox="1"/>
          <p:nvPr/>
        </p:nvSpPr>
        <p:spPr>
          <a:xfrm>
            <a:off x="7696940" y="5974672"/>
            <a:ext cx="4083728" cy="763479"/>
          </a:xfrm>
          <a:prstGeom prst="rect">
            <a:avLst/>
          </a:prstGeom>
          <a:solidFill>
            <a:schemeClr val="bg1"/>
          </a:solidFill>
        </p:spPr>
        <p:txBody>
          <a:bodyPr wrap="square" rtlCol="0">
            <a:spAutoFit/>
          </a:bodyPr>
          <a:lstStyle/>
          <a:p>
            <a:endParaRPr lang="en-GB" dirty="0"/>
          </a:p>
        </p:txBody>
      </p:sp>
      <p:pic>
        <p:nvPicPr>
          <p:cNvPr id="3" name="Picture 2">
            <a:extLst>
              <a:ext uri="{FF2B5EF4-FFF2-40B4-BE49-F238E27FC236}">
                <a16:creationId xmlns:a16="http://schemas.microsoft.com/office/drawing/2014/main" id="{5D03B742-CE41-46DA-8900-4429AB36E671}"/>
              </a:ext>
            </a:extLst>
          </p:cNvPr>
          <p:cNvPicPr>
            <a:picLocks noChangeAspect="1"/>
          </p:cNvPicPr>
          <p:nvPr/>
        </p:nvPicPr>
        <p:blipFill>
          <a:blip r:embed="rId2"/>
          <a:stretch>
            <a:fillRect/>
          </a:stretch>
        </p:blipFill>
        <p:spPr>
          <a:xfrm>
            <a:off x="7566443" y="6038046"/>
            <a:ext cx="4214225" cy="480102"/>
          </a:xfrm>
          <a:prstGeom prst="rect">
            <a:avLst/>
          </a:prstGeom>
        </p:spPr>
      </p:pic>
    </p:spTree>
    <p:extLst>
      <p:ext uri="{BB962C8B-B14F-4D97-AF65-F5344CB8AC3E}">
        <p14:creationId xmlns:p14="http://schemas.microsoft.com/office/powerpoint/2010/main" val="194254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18" y="360045"/>
            <a:ext cx="8001157" cy="1143000"/>
          </a:xfrm>
        </p:spPr>
        <p:txBody>
          <a:bodyPr/>
          <a:lstStyle/>
          <a:p>
            <a:pPr>
              <a:defRPr/>
            </a:pPr>
            <a:r>
              <a:rPr lang="en-GB" sz="4000" u="sng" dirty="0">
                <a:solidFill>
                  <a:schemeClr val="bg1"/>
                </a:solidFill>
                <a:latin typeface="+mn-lt"/>
              </a:rPr>
              <a:t>What are the advantages?</a:t>
            </a:r>
            <a:br>
              <a:rPr lang="en-GB" sz="4000" u="sng" dirty="0">
                <a:latin typeface="+mn-lt"/>
              </a:rPr>
            </a:br>
            <a:br>
              <a:rPr lang="en-GB" sz="4000" u="sng" dirty="0">
                <a:latin typeface="+mn-lt"/>
              </a:rPr>
            </a:br>
            <a:endParaRPr lang="en-GB" sz="4000" u="sng" dirty="0">
              <a:latin typeface="+mn-lt"/>
            </a:endParaRPr>
          </a:p>
        </p:txBody>
      </p:sp>
      <p:sp>
        <p:nvSpPr>
          <p:cNvPr id="28675" name="Content Placeholder 2"/>
          <p:cNvSpPr>
            <a:spLocks noGrp="1"/>
          </p:cNvSpPr>
          <p:nvPr>
            <p:ph idx="4294967295"/>
          </p:nvPr>
        </p:nvSpPr>
        <p:spPr>
          <a:xfrm>
            <a:off x="350972" y="1568359"/>
            <a:ext cx="11364685" cy="4484687"/>
          </a:xfrm>
        </p:spPr>
        <p:txBody>
          <a:bodyPr/>
          <a:lstStyle/>
          <a:p>
            <a:pPr>
              <a:spcAft>
                <a:spcPts val="1200"/>
              </a:spcAft>
            </a:pPr>
            <a:r>
              <a:rPr lang="en-GB" sz="2000" dirty="0">
                <a:solidFill>
                  <a:schemeClr val="bg1"/>
                </a:solidFill>
                <a:latin typeface="Arial" pitchFamily="34" charset="0"/>
                <a:cs typeface="Arial" pitchFamily="34" charset="0"/>
              </a:rPr>
              <a:t>More chances of getting work - unemployment rate is much lower for those with a degree</a:t>
            </a:r>
          </a:p>
          <a:p>
            <a:pPr>
              <a:spcAft>
                <a:spcPts val="1200"/>
              </a:spcAft>
            </a:pPr>
            <a:r>
              <a:rPr lang="en-GB" sz="2000" dirty="0">
                <a:solidFill>
                  <a:schemeClr val="bg1"/>
                </a:solidFill>
                <a:latin typeface="Arial" pitchFamily="34" charset="0"/>
                <a:cs typeface="Arial" pitchFamily="34" charset="0"/>
              </a:rPr>
              <a:t>Transferrable skills -</a:t>
            </a:r>
            <a:r>
              <a:rPr lang="en-GB" sz="1600" dirty="0">
                <a:solidFill>
                  <a:schemeClr val="bg1"/>
                </a:solidFill>
                <a:latin typeface="Arial" pitchFamily="34" charset="0"/>
                <a:cs typeface="Arial" pitchFamily="34" charset="0"/>
              </a:rPr>
              <a:t> </a:t>
            </a:r>
            <a:r>
              <a:rPr lang="en-GB" sz="2000" dirty="0">
                <a:solidFill>
                  <a:schemeClr val="bg1"/>
                </a:solidFill>
                <a:latin typeface="Arial" pitchFamily="34" charset="0"/>
                <a:cs typeface="Arial" pitchFamily="34" charset="0"/>
              </a:rPr>
              <a:t>research, presentations, projects, entrepreneurship, time management…</a:t>
            </a:r>
          </a:p>
          <a:p>
            <a:pPr>
              <a:spcAft>
                <a:spcPts val="1200"/>
              </a:spcAft>
            </a:pPr>
            <a:r>
              <a:rPr lang="en-GB" sz="2000" dirty="0">
                <a:solidFill>
                  <a:schemeClr val="bg1"/>
                </a:solidFill>
                <a:latin typeface="Arial" pitchFamily="34" charset="0"/>
                <a:cs typeface="Arial" pitchFamily="34" charset="0"/>
              </a:rPr>
              <a:t>Employment contacts by meeting leaders of tomorrow</a:t>
            </a:r>
          </a:p>
          <a:p>
            <a:pPr>
              <a:spcAft>
                <a:spcPts val="1200"/>
              </a:spcAft>
            </a:pPr>
            <a:r>
              <a:rPr lang="en-GB" sz="2000" dirty="0">
                <a:solidFill>
                  <a:schemeClr val="bg1"/>
                </a:solidFill>
                <a:latin typeface="Arial" pitchFamily="34" charset="0"/>
                <a:cs typeface="Arial" pitchFamily="34" charset="0"/>
              </a:rPr>
              <a:t>Some employers recruit through universities - Jobs Fairs</a:t>
            </a:r>
          </a:p>
          <a:p>
            <a:pPr>
              <a:spcAft>
                <a:spcPts val="1200"/>
              </a:spcAft>
            </a:pPr>
            <a:r>
              <a:rPr lang="en-GB" sz="2000" dirty="0">
                <a:solidFill>
                  <a:schemeClr val="bg1"/>
                </a:solidFill>
                <a:latin typeface="Arial" pitchFamily="34" charset="0"/>
                <a:cs typeface="Arial" pitchFamily="34" charset="0"/>
              </a:rPr>
              <a:t>Many careers require a degree</a:t>
            </a:r>
            <a:endParaRPr lang="en-GB" sz="1600" dirty="0">
              <a:solidFill>
                <a:schemeClr val="bg1"/>
              </a:solidFill>
              <a:latin typeface="Arial" pitchFamily="34" charset="0"/>
              <a:cs typeface="Arial" pitchFamily="34" charset="0"/>
            </a:endParaRPr>
          </a:p>
          <a:p>
            <a:pPr>
              <a:spcAft>
                <a:spcPts val="1200"/>
              </a:spcAft>
            </a:pPr>
            <a:r>
              <a:rPr lang="en-GB" sz="2000" dirty="0">
                <a:solidFill>
                  <a:schemeClr val="bg1"/>
                </a:solidFill>
                <a:latin typeface="Arial" pitchFamily="34" charset="0"/>
                <a:cs typeface="Arial" pitchFamily="34" charset="0"/>
              </a:rPr>
              <a:t>More chance of promotion and having work where you make decisions</a:t>
            </a:r>
          </a:p>
          <a:p>
            <a:pPr>
              <a:spcAft>
                <a:spcPts val="1200"/>
              </a:spcAft>
            </a:pPr>
            <a:r>
              <a:rPr lang="en-GB" sz="2000" dirty="0">
                <a:solidFill>
                  <a:schemeClr val="bg1"/>
                </a:solidFill>
                <a:latin typeface="Arial" pitchFamily="34" charset="0"/>
                <a:cs typeface="Arial" pitchFamily="34" charset="0"/>
              </a:rPr>
              <a:t>More Money - </a:t>
            </a:r>
            <a:r>
              <a:rPr lang="en-GB" sz="2000" dirty="0">
                <a:solidFill>
                  <a:schemeClr val="bg1"/>
                </a:solidFill>
              </a:rPr>
              <a:t>Graduates in a lifetime earn more than non-graduates by £250,000 for women and £170,000 for men</a:t>
            </a:r>
            <a:endParaRPr lang="en-GB" sz="2000" dirty="0">
              <a:solidFill>
                <a:schemeClr val="bg1"/>
              </a:solidFill>
              <a:latin typeface="Arial" pitchFamily="34" charset="0"/>
              <a:cs typeface="Arial" pitchFamily="34" charset="0"/>
            </a:endParaRPr>
          </a:p>
          <a:p>
            <a:pPr>
              <a:lnSpc>
                <a:spcPct val="90000"/>
              </a:lnSpc>
              <a:buFontTx/>
              <a:buNone/>
            </a:pPr>
            <a:endParaRPr lang="en-GB" altLang="en-US" sz="800" i="1" dirty="0">
              <a:cs typeface="Arial" panose="020B0604020202020204" pitchFamily="34" charset="0"/>
            </a:endParaRPr>
          </a:p>
        </p:txBody>
      </p:sp>
      <p:sp>
        <p:nvSpPr>
          <p:cNvPr id="4" name="Title 1">
            <a:extLst>
              <a:ext uri="{FF2B5EF4-FFF2-40B4-BE49-F238E27FC236}">
                <a16:creationId xmlns:a16="http://schemas.microsoft.com/office/drawing/2014/main" id="{9999DDF6-0CFD-4BBD-885E-65C3F3AD68B8}"/>
              </a:ext>
            </a:extLst>
          </p:cNvPr>
          <p:cNvSpPr txBox="1">
            <a:spLocks/>
          </p:cNvSpPr>
          <p:nvPr/>
        </p:nvSpPr>
        <p:spPr>
          <a:xfrm>
            <a:off x="1016430" y="360045"/>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endParaRPr lang="en-GB" dirty="0"/>
          </a:p>
        </p:txBody>
      </p:sp>
      <p:pic>
        <p:nvPicPr>
          <p:cNvPr id="5" name="Picture 4">
            <a:extLst>
              <a:ext uri="{FF2B5EF4-FFF2-40B4-BE49-F238E27FC236}">
                <a16:creationId xmlns:a16="http://schemas.microsoft.com/office/drawing/2014/main" id="{14E4ECE2-FDCE-4DA1-9C72-6D6E8ADD4904}"/>
              </a:ext>
            </a:extLst>
          </p:cNvPr>
          <p:cNvPicPr>
            <a:picLocks noChangeAspect="1"/>
          </p:cNvPicPr>
          <p:nvPr/>
        </p:nvPicPr>
        <p:blipFill>
          <a:blip r:embed="rId3"/>
          <a:stretch>
            <a:fillRect/>
          </a:stretch>
        </p:blipFill>
        <p:spPr>
          <a:xfrm>
            <a:off x="7720468" y="6183371"/>
            <a:ext cx="4214225" cy="480102"/>
          </a:xfrm>
          <a:prstGeom prst="rect">
            <a:avLst/>
          </a:prstGeom>
        </p:spPr>
      </p:pic>
    </p:spTree>
    <p:extLst>
      <p:ext uri="{BB962C8B-B14F-4D97-AF65-F5344CB8AC3E}">
        <p14:creationId xmlns:p14="http://schemas.microsoft.com/office/powerpoint/2010/main" val="3613968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E5E8D-AF22-451F-A289-DC08A3CDE74B}"/>
              </a:ext>
            </a:extLst>
          </p:cNvPr>
          <p:cNvSpPr txBox="1">
            <a:spLocks noGrp="1"/>
          </p:cNvSpPr>
          <p:nvPr>
            <p:ph type="title"/>
          </p:nvPr>
        </p:nvSpPr>
        <p:spPr>
          <a:xfrm>
            <a:off x="784225" y="796012"/>
            <a:ext cx="106362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spc="-130" dirty="0">
                <a:solidFill>
                  <a:prstClr val="white"/>
                </a:solidFill>
                <a:latin typeface="Arial" panose="020B0604020202020204" pitchFamily="34" charset="0"/>
                <a:ea typeface="+mn-ea"/>
                <a:cs typeface="Arial" panose="020B0604020202020204" pitchFamily="34" charset="0"/>
              </a:rPr>
              <a:t>Thank you.</a:t>
            </a:r>
            <a:endParaRPr kumimoji="0" lang="en-GB" sz="4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8DBB25E2-E7D8-41FF-8BB1-4FCFC44EC589}"/>
              </a:ext>
            </a:extLst>
          </p:cNvPr>
          <p:cNvSpPr txBox="1">
            <a:spLocks noGrp="1"/>
          </p:cNvSpPr>
          <p:nvPr>
            <p:ph type="body" sz="quarter" idx="10"/>
          </p:nvPr>
        </p:nvSpPr>
        <p:spPr>
          <a:xfrm>
            <a:off x="119336" y="3366062"/>
            <a:ext cx="4871864" cy="15299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000" b="0" i="0" u="none" strike="noStrike" kern="0" cap="none" spc="-120" normalizeH="0" baseline="0" noProof="0" dirty="0">
                <a:ln>
                  <a:noFill/>
                </a:ln>
                <a:solidFill>
                  <a:srgbClr val="9C5FB5"/>
                </a:solidFill>
                <a:effectLst/>
                <a:uLnTx/>
                <a:uFillTx/>
                <a:latin typeface="Arial" panose="020B0604020202020204" pitchFamily="34" charset="0"/>
                <a:ea typeface="+mn-ea"/>
                <a:cs typeface="Arial" panose="020B0604020202020204" pitchFamily="34" charset="0"/>
              </a:rPr>
              <a:t> </a:t>
            </a:r>
            <a:endParaRPr kumimoji="0" lang="en-GB" sz="3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None/>
              <a:tabLst/>
              <a:defRPr/>
            </a:pPr>
            <a:r>
              <a:rPr kumimoji="0" lang="en-GB" sz="3600" b="0" i="0" u="none" strike="noStrike" kern="1200" cap="none" spc="-120" normalizeH="0" baseline="0" noProof="0" dirty="0">
                <a:ln>
                  <a:noFill/>
                </a:ln>
                <a:solidFill>
                  <a:schemeClr val="accent1">
                    <a:lumMod val="60000"/>
                    <a:lumOff val="40000"/>
                  </a:schemeClr>
                </a:solidFill>
                <a:effectLst/>
                <a:uLnTx/>
                <a:uFillTx/>
                <a:ea typeface="+mn-ea"/>
                <a:cs typeface="+mn-cs"/>
                <a:hlinkClick r:id="rId3">
                  <a:extLst>
                    <a:ext uri="{A12FA001-AC4F-418D-AE19-62706E023703}">
                      <ahyp:hlinkClr xmlns:ahyp="http://schemas.microsoft.com/office/drawing/2018/hyperlinkcolor" val="tx"/>
                    </a:ext>
                  </a:extLst>
                </a:hlinkClick>
              </a:rPr>
              <a:t>aspire-higher.co.uk</a:t>
            </a:r>
            <a:endParaRPr kumimoji="0" lang="en-GB" sz="3600" b="0" i="0" u="none" strike="noStrike" kern="1200" cap="none" spc="-120" normalizeH="0" baseline="0" noProof="0" dirty="0">
              <a:ln>
                <a:noFill/>
              </a:ln>
              <a:solidFill>
                <a:schemeClr val="accent1">
                  <a:lumMod val="60000"/>
                  <a:lumOff val="40000"/>
                </a:schemeClr>
              </a:solidFill>
              <a:effectLst/>
              <a:uLnTx/>
              <a:uFillTx/>
              <a:ea typeface="+mn-ea"/>
              <a:cs typeface="+mn-cs"/>
            </a:endParaRPr>
          </a:p>
        </p:txBody>
      </p:sp>
      <p:sp>
        <p:nvSpPr>
          <p:cNvPr id="2" name="TextBox 1">
            <a:extLst>
              <a:ext uri="{FF2B5EF4-FFF2-40B4-BE49-F238E27FC236}">
                <a16:creationId xmlns:a16="http://schemas.microsoft.com/office/drawing/2014/main" id="{795E0DCC-6F14-4914-A641-BA61E9217A70}"/>
              </a:ext>
            </a:extLst>
          </p:cNvPr>
          <p:cNvSpPr txBox="1"/>
          <p:nvPr/>
        </p:nvSpPr>
        <p:spPr>
          <a:xfrm>
            <a:off x="2549028" y="2173370"/>
            <a:ext cx="7093944" cy="523220"/>
          </a:xfrm>
          <a:prstGeom prst="rect">
            <a:avLst/>
          </a:prstGeom>
          <a:noFill/>
        </p:spPr>
        <p:txBody>
          <a:bodyPr wrap="square" rtlCol="0">
            <a:spAutoFit/>
          </a:bodyPr>
          <a:lstStyle/>
          <a:p>
            <a:pPr algn="ctr"/>
            <a:r>
              <a:rPr lang="en-GB" sz="2800" dirty="0">
                <a:solidFill>
                  <a:schemeClr val="accent1">
                    <a:lumMod val="60000"/>
                    <a:lumOff val="4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Please click here to tell us what you think</a:t>
            </a:r>
            <a:endParaRPr lang="en-GB" sz="2800" dirty="0">
              <a:solidFill>
                <a:schemeClr val="accent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456457"/>
      </p:ext>
    </p:extLst>
  </p:cSld>
  <p:clrMapOvr>
    <a:masterClrMapping/>
  </p:clrMapOvr>
  <mc:AlternateContent xmlns:mc="http://schemas.openxmlformats.org/markup-compatibility/2006" xmlns:p14="http://schemas.microsoft.com/office/powerpoint/2010/main">
    <mc:Choice Requires="p14">
      <p:transition spd="slow" p14:dur="2000" advTm="21243"/>
    </mc:Choice>
    <mc:Fallback xmlns="">
      <p:transition spd="slow" advTm="21243"/>
    </mc:Fallback>
  </mc:AlternateContent>
  <p:extLst>
    <p:ext uri="{E180D4A7-C9FB-4DFB-919C-405C955672EB}">
      <p14:showEvtLst xmlns:p14="http://schemas.microsoft.com/office/powerpoint/2010/main">
        <p14:playEvt time="0" objId="7"/>
        <p14:stopEvt time="19629" objId="7"/>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FF">
            <a:alpha val="20000"/>
          </a:srgbClr>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BD9D304-CA23-4B29-B661-2EE21D7AEC7E}"/>
              </a:ext>
            </a:extLst>
          </p:cNvPr>
          <p:cNvSpPr txBox="1"/>
          <p:nvPr/>
        </p:nvSpPr>
        <p:spPr>
          <a:xfrm>
            <a:off x="679904" y="612843"/>
            <a:ext cx="10832192" cy="4647362"/>
          </a:xfrm>
          <a:prstGeom prst="rect">
            <a:avLst/>
          </a:prstGeom>
          <a:noFill/>
        </p:spPr>
        <p:txBody>
          <a:bodyPr wrap="square" rtlCol="0">
            <a:spAutoFit/>
          </a:bodyPr>
          <a:lstStyle/>
          <a:p>
            <a:pPr algn="ctr">
              <a:lnSpc>
                <a:spcPct val="150000"/>
              </a:lnSpc>
            </a:pPr>
            <a:r>
              <a:rPr lang="en-US" sz="15000" b="1" dirty="0">
                <a:ln w="9525">
                  <a:solidFill>
                    <a:schemeClr val="bg1"/>
                  </a:solidFill>
                  <a:prstDash val="solid"/>
                </a:ln>
                <a:solidFill>
                  <a:srgbClr val="6B355A"/>
                </a:solidFill>
                <a:effectLst>
                  <a:outerShdw blurRad="12700" dist="38100" dir="2700000" algn="tl" rotWithShape="0">
                    <a:schemeClr val="accent5">
                      <a:lumMod val="60000"/>
                      <a:lumOff val="40000"/>
                    </a:schemeClr>
                  </a:outerShdw>
                </a:effectLst>
              </a:rPr>
              <a:t>RELAX</a:t>
            </a:r>
          </a:p>
          <a:p>
            <a:pPr algn="ctr">
              <a:lnSpc>
                <a:spcPct val="150000"/>
              </a:lnSpc>
            </a:pPr>
            <a:r>
              <a:rPr lang="en-US" sz="5400" b="1" dirty="0">
                <a:ln w="9525">
                  <a:solidFill>
                    <a:schemeClr val="bg1"/>
                  </a:solidFill>
                  <a:prstDash val="solid"/>
                </a:ln>
                <a:solidFill>
                  <a:srgbClr val="6B355A"/>
                </a:solidFill>
                <a:effectLst>
                  <a:outerShdw blurRad="12700" dist="38100" dir="2700000" algn="tl" rotWithShape="0">
                    <a:schemeClr val="accent5">
                      <a:lumMod val="60000"/>
                      <a:lumOff val="40000"/>
                    </a:schemeClr>
                  </a:outerShdw>
                </a:effectLst>
              </a:rPr>
              <a:t>There are many routes in</a:t>
            </a:r>
          </a:p>
        </p:txBody>
      </p:sp>
      <p:sp>
        <p:nvSpPr>
          <p:cNvPr id="3" name="TextBox 2">
            <a:extLst>
              <a:ext uri="{FF2B5EF4-FFF2-40B4-BE49-F238E27FC236}">
                <a16:creationId xmlns:a16="http://schemas.microsoft.com/office/drawing/2014/main" id="{9430866A-81E2-47AC-8308-BC43A905B7C0}"/>
              </a:ext>
            </a:extLst>
          </p:cNvPr>
          <p:cNvSpPr txBox="1"/>
          <p:nvPr/>
        </p:nvSpPr>
        <p:spPr>
          <a:xfrm>
            <a:off x="7732450" y="6063449"/>
            <a:ext cx="4119239" cy="665825"/>
          </a:xfrm>
          <a:prstGeom prst="rect">
            <a:avLst/>
          </a:prstGeom>
          <a:solidFill>
            <a:srgbClr val="FFF5FF"/>
          </a:solidFill>
        </p:spPr>
        <p:txBody>
          <a:bodyPr wrap="square" rtlCol="0">
            <a:spAutoFit/>
          </a:bodyPr>
          <a:lstStyle/>
          <a:p>
            <a:endParaRPr lang="en-GB" dirty="0"/>
          </a:p>
        </p:txBody>
      </p:sp>
      <p:pic>
        <p:nvPicPr>
          <p:cNvPr id="2" name="Picture 1">
            <a:extLst>
              <a:ext uri="{FF2B5EF4-FFF2-40B4-BE49-F238E27FC236}">
                <a16:creationId xmlns:a16="http://schemas.microsoft.com/office/drawing/2014/main" id="{91011C32-B876-45F9-A3C0-CF26EB4F268E}"/>
              </a:ext>
            </a:extLst>
          </p:cNvPr>
          <p:cNvPicPr>
            <a:picLocks noChangeAspect="1"/>
          </p:cNvPicPr>
          <p:nvPr/>
        </p:nvPicPr>
        <p:blipFill>
          <a:blip r:embed="rId2"/>
          <a:stretch>
            <a:fillRect/>
          </a:stretch>
        </p:blipFill>
        <p:spPr>
          <a:xfrm>
            <a:off x="7637464" y="6156310"/>
            <a:ext cx="4214225" cy="480102"/>
          </a:xfrm>
          <a:prstGeom prst="rect">
            <a:avLst/>
          </a:prstGeom>
        </p:spPr>
      </p:pic>
    </p:spTree>
    <p:extLst>
      <p:ext uri="{BB962C8B-B14F-4D97-AF65-F5344CB8AC3E}">
        <p14:creationId xmlns:p14="http://schemas.microsoft.com/office/powerpoint/2010/main" val="88673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B355A"/>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BD9D304-CA23-4B29-B661-2EE21D7AEC7E}"/>
              </a:ext>
            </a:extLst>
          </p:cNvPr>
          <p:cNvSpPr txBox="1"/>
          <p:nvPr/>
        </p:nvSpPr>
        <p:spPr>
          <a:xfrm>
            <a:off x="177338" y="634659"/>
            <a:ext cx="11837323" cy="4768741"/>
          </a:xfrm>
          <a:prstGeom prst="rect">
            <a:avLst/>
          </a:prstGeom>
          <a:noFill/>
        </p:spPr>
        <p:txBody>
          <a:bodyPr wrap="square" rtlCol="0">
            <a:spAutoFit/>
          </a:bodyPr>
          <a:lstStyle/>
          <a:p>
            <a:pPr algn="ctr">
              <a:lnSpc>
                <a:spcPct val="150000"/>
              </a:lnSpc>
            </a:pPr>
            <a:r>
              <a:rPr lang="en-US" sz="15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RESEARCH</a:t>
            </a:r>
          </a:p>
          <a:p>
            <a:pPr algn="ctr">
              <a:lnSpc>
                <a:spcPct val="150000"/>
              </a:lnSpc>
            </a:pPr>
            <a:r>
              <a:rPr lang="en-US" sz="6000" b="1" kern="0" spc="-12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To make the best choices</a:t>
            </a:r>
            <a:endParaRPr lang="en-GB" sz="6000" b="1" kern="0" spc="-12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79179CE-A8D1-493B-826E-0C12324F2C9C}"/>
              </a:ext>
            </a:extLst>
          </p:cNvPr>
          <p:cNvSpPr txBox="1"/>
          <p:nvPr/>
        </p:nvSpPr>
        <p:spPr>
          <a:xfrm>
            <a:off x="7572652" y="5974672"/>
            <a:ext cx="4323426" cy="719091"/>
          </a:xfrm>
          <a:prstGeom prst="rect">
            <a:avLst/>
          </a:prstGeom>
          <a:solidFill>
            <a:srgbClr val="6B355A"/>
          </a:solidFill>
        </p:spPr>
        <p:txBody>
          <a:bodyPr wrap="square" rtlCol="0">
            <a:spAutoFit/>
          </a:bodyPr>
          <a:lstStyle/>
          <a:p>
            <a:endParaRPr lang="en-GB" dirty="0"/>
          </a:p>
        </p:txBody>
      </p:sp>
      <p:pic>
        <p:nvPicPr>
          <p:cNvPr id="3" name="Picture 2">
            <a:extLst>
              <a:ext uri="{FF2B5EF4-FFF2-40B4-BE49-F238E27FC236}">
                <a16:creationId xmlns:a16="http://schemas.microsoft.com/office/drawing/2014/main" id="{A1D1FA96-BDC6-48AC-9A0A-A964DE454F5F}"/>
              </a:ext>
            </a:extLst>
          </p:cNvPr>
          <p:cNvPicPr>
            <a:picLocks noChangeAspect="1"/>
          </p:cNvPicPr>
          <p:nvPr/>
        </p:nvPicPr>
        <p:blipFill>
          <a:blip r:embed="rId2"/>
          <a:stretch>
            <a:fillRect/>
          </a:stretch>
        </p:blipFill>
        <p:spPr>
          <a:xfrm>
            <a:off x="7572652" y="6094166"/>
            <a:ext cx="4214225" cy="480102"/>
          </a:xfrm>
          <a:prstGeom prst="rect">
            <a:avLst/>
          </a:prstGeom>
        </p:spPr>
      </p:pic>
    </p:spTree>
    <p:extLst>
      <p:ext uri="{BB962C8B-B14F-4D97-AF65-F5344CB8AC3E}">
        <p14:creationId xmlns:p14="http://schemas.microsoft.com/office/powerpoint/2010/main" val="225097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171544"/>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are my choices when I finish year 11?</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28" name="Picture 4" descr="Image result for decision">
            <a:extLst>
              <a:ext uri="{FF2B5EF4-FFF2-40B4-BE49-F238E27FC236}">
                <a16:creationId xmlns:a16="http://schemas.microsoft.com/office/drawing/2014/main" id="{C63EECE4-C53D-4D95-BB35-17076D705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755" y="2165032"/>
            <a:ext cx="5856488" cy="39088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D34BED4-AB7F-4C5D-9E16-5F3988D960D0}"/>
              </a:ext>
            </a:extLst>
          </p:cNvPr>
          <p:cNvPicPr>
            <a:picLocks noChangeAspect="1"/>
          </p:cNvPicPr>
          <p:nvPr/>
        </p:nvPicPr>
        <p:blipFill>
          <a:blip r:embed="rId3"/>
          <a:stretch>
            <a:fillRect/>
          </a:stretch>
        </p:blipFill>
        <p:spPr>
          <a:xfrm>
            <a:off x="7602099" y="6206354"/>
            <a:ext cx="4214225" cy="480102"/>
          </a:xfrm>
          <a:prstGeom prst="rect">
            <a:avLst/>
          </a:prstGeom>
        </p:spPr>
      </p:pic>
    </p:spTree>
    <p:extLst>
      <p:ext uri="{BB962C8B-B14F-4D97-AF65-F5344CB8AC3E}">
        <p14:creationId xmlns:p14="http://schemas.microsoft.com/office/powerpoint/2010/main" val="3373348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972590"/>
          </a:xfrm>
        </p:spPr>
        <p:txBody>
          <a:bodyPr/>
          <a:lstStyle/>
          <a:p>
            <a:r>
              <a:rPr lang="en-GB" dirty="0"/>
              <a:t>What could my next steps be?</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690688"/>
            <a:ext cx="10515600" cy="4002088"/>
          </a:xfrm>
        </p:spPr>
        <p:txBody>
          <a:bodyPr/>
          <a:lstStyle/>
          <a:p>
            <a:pPr marL="0" indent="0">
              <a:buNone/>
            </a:pPr>
            <a:r>
              <a:rPr lang="en-GB" b="0" dirty="0">
                <a:solidFill>
                  <a:schemeClr val="tx1"/>
                </a:solidFill>
              </a:rPr>
              <a:t>Main text is in Arial (body) and no smaller than 22 point. This is in 24 point.</a:t>
            </a:r>
          </a:p>
        </p:txBody>
      </p:sp>
      <p:sp>
        <p:nvSpPr>
          <p:cNvPr id="9" name="Rectangle: Rounded Corners 8">
            <a:extLst>
              <a:ext uri="{FF2B5EF4-FFF2-40B4-BE49-F238E27FC236}">
                <a16:creationId xmlns:a16="http://schemas.microsoft.com/office/drawing/2014/main" id="{63DF2C8A-3910-493E-BD1B-763B2A37B9CD}"/>
              </a:ext>
            </a:extLst>
          </p:cNvPr>
          <p:cNvSpPr/>
          <p:nvPr/>
        </p:nvSpPr>
        <p:spPr>
          <a:xfrm>
            <a:off x="954021" y="2461652"/>
            <a:ext cx="5269225" cy="3672818"/>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a:ea typeface="+mn-ea"/>
                <a:cs typeface="+mn-cs"/>
              </a:rPr>
              <a:t>After your GCSEs in Year 11 you might: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alibri"/>
                <a:ea typeface="+mn-ea"/>
                <a:cs typeface="+mn-cs"/>
              </a:rPr>
              <a:t>Continue your education either at sixth form or college through studying A Levels, T-Levels, BTECs,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alibri"/>
                <a:ea typeface="+mn-ea"/>
                <a:cs typeface="+mn-cs"/>
              </a:rPr>
              <a:t>Learn through an Apprenticeship or other work-based learning programme to gain vocational qualifications.</a:t>
            </a:r>
          </a:p>
        </p:txBody>
      </p:sp>
      <p:pic>
        <p:nvPicPr>
          <p:cNvPr id="4" name="Picture 3">
            <a:extLst>
              <a:ext uri="{FF2B5EF4-FFF2-40B4-BE49-F238E27FC236}">
                <a16:creationId xmlns:a16="http://schemas.microsoft.com/office/drawing/2014/main" id="{7DD3BE1A-05FB-48C9-89A7-91C35D54A275}"/>
              </a:ext>
            </a:extLst>
          </p:cNvPr>
          <p:cNvPicPr>
            <a:picLocks noChangeAspect="1"/>
          </p:cNvPicPr>
          <p:nvPr/>
        </p:nvPicPr>
        <p:blipFill>
          <a:blip r:embed="rId2"/>
          <a:stretch>
            <a:fillRect/>
          </a:stretch>
        </p:blipFill>
        <p:spPr>
          <a:xfrm>
            <a:off x="6933830" y="2248340"/>
            <a:ext cx="4304149" cy="3797409"/>
          </a:xfrm>
          <a:prstGeom prst="rect">
            <a:avLst/>
          </a:prstGeom>
        </p:spPr>
      </p:pic>
    </p:spTree>
    <p:extLst>
      <p:ext uri="{BB962C8B-B14F-4D97-AF65-F5344CB8AC3E}">
        <p14:creationId xmlns:p14="http://schemas.microsoft.com/office/powerpoint/2010/main" val="208277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166088-A98D-4604-9485-150A04682FA6}"/>
              </a:ext>
            </a:extLst>
          </p:cNvPr>
          <p:cNvSpPr/>
          <p:nvPr/>
        </p:nvSpPr>
        <p:spPr>
          <a:xfrm>
            <a:off x="812872" y="372430"/>
            <a:ext cx="10428376"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rgbClr val="212121"/>
                </a:solidFill>
                <a:effectLst/>
                <a:uLnTx/>
                <a:uFillTx/>
                <a:latin typeface="Arial"/>
                <a:ea typeface="+mn-ea"/>
                <a:cs typeface="+mn-cs"/>
              </a:rPr>
              <a:t>Exploring this in practice</a:t>
            </a:r>
          </a:p>
        </p:txBody>
      </p:sp>
      <p:sp>
        <p:nvSpPr>
          <p:cNvPr id="5" name="Rectangle: Rounded Corners 4">
            <a:extLst>
              <a:ext uri="{FF2B5EF4-FFF2-40B4-BE49-F238E27FC236}">
                <a16:creationId xmlns:a16="http://schemas.microsoft.com/office/drawing/2014/main" id="{5419424E-BC35-48EC-80D0-3CF0D6F9507F}"/>
              </a:ext>
            </a:extLst>
          </p:cNvPr>
          <p:cNvSpPr/>
          <p:nvPr/>
        </p:nvSpPr>
        <p:spPr>
          <a:xfrm>
            <a:off x="919969" y="1801500"/>
            <a:ext cx="4778928" cy="1067536"/>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can I do with 5 or more GCSEs grade 4+</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A3FE998D-7314-4B5F-894E-8F4ADD256469}"/>
              </a:ext>
            </a:extLst>
          </p:cNvPr>
          <p:cNvSpPr/>
          <p:nvPr/>
        </p:nvSpPr>
        <p:spPr>
          <a:xfrm>
            <a:off x="6431534" y="1801500"/>
            <a:ext cx="4778929" cy="1067536"/>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can I do with less than 5 GCSE passes</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7B308AC8-0444-49AC-9A16-09B5DA142A14}"/>
              </a:ext>
            </a:extLst>
          </p:cNvPr>
          <p:cNvSpPr/>
          <p:nvPr/>
        </p:nvSpPr>
        <p:spPr>
          <a:xfrm>
            <a:off x="992588" y="3006909"/>
            <a:ext cx="2097304" cy="1308186"/>
          </a:xfrm>
          <a:prstGeom prst="roundRect">
            <a:avLst/>
          </a:prstGeom>
          <a:solidFill>
            <a:srgbClr val="A53959"/>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A-Levels</a:t>
            </a:r>
          </a:p>
        </p:txBody>
      </p:sp>
      <p:sp>
        <p:nvSpPr>
          <p:cNvPr id="9" name="Rectangle: Rounded Corners 8">
            <a:extLst>
              <a:ext uri="{FF2B5EF4-FFF2-40B4-BE49-F238E27FC236}">
                <a16:creationId xmlns:a16="http://schemas.microsoft.com/office/drawing/2014/main" id="{873A4AAE-D999-4C6B-8E18-C20498863CBA}"/>
              </a:ext>
            </a:extLst>
          </p:cNvPr>
          <p:cNvSpPr/>
          <p:nvPr/>
        </p:nvSpPr>
        <p:spPr>
          <a:xfrm>
            <a:off x="3456211" y="3031033"/>
            <a:ext cx="2242686" cy="1259939"/>
          </a:xfrm>
          <a:prstGeom prst="roundRect">
            <a:avLst/>
          </a:prstGeom>
          <a:solidFill>
            <a:srgbClr val="8A5873"/>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T-Levels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BTEC Level 3</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2F9FD891-C9F0-4B9D-89CB-76D5E2F3B39D}"/>
              </a:ext>
            </a:extLst>
          </p:cNvPr>
          <p:cNvSpPr/>
          <p:nvPr/>
        </p:nvSpPr>
        <p:spPr>
          <a:xfrm>
            <a:off x="919970" y="4564172"/>
            <a:ext cx="4840501" cy="540052"/>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 3 Apprenticeships</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9E2B53D6-B977-4D7E-A0E3-2F6F15146C65}"/>
              </a:ext>
            </a:extLst>
          </p:cNvPr>
          <p:cNvSpPr/>
          <p:nvPr/>
        </p:nvSpPr>
        <p:spPr>
          <a:xfrm>
            <a:off x="6400747" y="3162897"/>
            <a:ext cx="4840501" cy="540052"/>
          </a:xfrm>
          <a:prstGeom prst="roundRect">
            <a:avLst/>
          </a:prstGeom>
          <a:solidFill>
            <a:srgbClr val="A53959"/>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BTEC Level 1 and 2</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C8FFFCC4-7567-476C-B43C-61B6E365BECE}"/>
              </a:ext>
            </a:extLst>
          </p:cNvPr>
          <p:cNvSpPr/>
          <p:nvPr/>
        </p:nvSpPr>
        <p:spPr>
          <a:xfrm>
            <a:off x="6400746" y="4516992"/>
            <a:ext cx="4840501" cy="540052"/>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 2 Apprenticeships</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 Placeholder 2">
            <a:extLst>
              <a:ext uri="{FF2B5EF4-FFF2-40B4-BE49-F238E27FC236}">
                <a16:creationId xmlns:a16="http://schemas.microsoft.com/office/drawing/2014/main" id="{35BB61CF-D430-43BA-B4C3-EF6453E70A83}"/>
              </a:ext>
            </a:extLst>
          </p:cNvPr>
          <p:cNvSpPr txBox="1">
            <a:spLocks/>
          </p:cNvSpPr>
          <p:nvPr/>
        </p:nvSpPr>
        <p:spPr>
          <a:xfrm>
            <a:off x="4681029" y="5537786"/>
            <a:ext cx="7236914" cy="4241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74" kern="1200" baseline="0">
                <a:solidFill>
                  <a:schemeClr val="bg1"/>
                </a:solidFill>
                <a:latin typeface="+mn-lt"/>
                <a:ea typeface="+mn-ea"/>
                <a:cs typeface="+mn-cs"/>
              </a:defRPr>
            </a:lvl1pPr>
            <a:lvl2pPr marL="375372"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0377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*There may be other qualifications available to you not listed above</a:t>
            </a:r>
            <a:r>
              <a:rPr kumimoji="0" lang="en-GB" sz="22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74"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90F66CED-5B3F-4AF1-9435-854106567327}"/>
              </a:ext>
            </a:extLst>
          </p:cNvPr>
          <p:cNvCxnSpPr>
            <a:cxnSpLocks/>
          </p:cNvCxnSpPr>
          <p:nvPr/>
        </p:nvCxnSpPr>
        <p:spPr>
          <a:xfrm>
            <a:off x="6065216" y="1801500"/>
            <a:ext cx="0" cy="3302724"/>
          </a:xfrm>
          <a:prstGeom prst="line">
            <a:avLst/>
          </a:prstGeom>
          <a:ln w="76200">
            <a:solidFill>
              <a:srgbClr val="6B355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2D75AB4-83AB-4D7E-93EA-6BB563035E26}"/>
              </a:ext>
            </a:extLst>
          </p:cNvPr>
          <p:cNvSpPr txBox="1"/>
          <p:nvPr/>
        </p:nvSpPr>
        <p:spPr>
          <a:xfrm>
            <a:off x="7750206" y="5961975"/>
            <a:ext cx="4167737" cy="896025"/>
          </a:xfrm>
          <a:prstGeom prst="rect">
            <a:avLst/>
          </a:prstGeom>
          <a:solidFill>
            <a:srgbClr val="FFF5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DFC0EABA-9BC0-422A-AB7F-BA135F2B778F}"/>
              </a:ext>
            </a:extLst>
          </p:cNvPr>
          <p:cNvPicPr>
            <a:picLocks noChangeAspect="1"/>
          </p:cNvPicPr>
          <p:nvPr/>
        </p:nvPicPr>
        <p:blipFill>
          <a:blip r:embed="rId2"/>
          <a:stretch>
            <a:fillRect/>
          </a:stretch>
        </p:blipFill>
        <p:spPr>
          <a:xfrm>
            <a:off x="7703718" y="6169936"/>
            <a:ext cx="4214225" cy="480102"/>
          </a:xfrm>
          <a:prstGeom prst="rect">
            <a:avLst/>
          </a:prstGeom>
        </p:spPr>
      </p:pic>
    </p:spTree>
    <p:extLst>
      <p:ext uri="{BB962C8B-B14F-4D97-AF65-F5344CB8AC3E}">
        <p14:creationId xmlns:p14="http://schemas.microsoft.com/office/powerpoint/2010/main" val="13080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913701" y="502442"/>
            <a:ext cx="10515600" cy="1325563"/>
          </a:xfrm>
        </p:spPr>
        <p:txBody>
          <a:bodyPr/>
          <a:lstStyle/>
          <a:p>
            <a:pPr algn="ctr"/>
            <a:r>
              <a:rPr lang="en-GB" dirty="0"/>
              <a:t>Flexible Education Pathways</a:t>
            </a:r>
          </a:p>
        </p:txBody>
      </p:sp>
      <p:sp>
        <p:nvSpPr>
          <p:cNvPr id="5" name="Rectangle: Rounded Corners 4">
            <a:extLst>
              <a:ext uri="{FF2B5EF4-FFF2-40B4-BE49-F238E27FC236}">
                <a16:creationId xmlns:a16="http://schemas.microsoft.com/office/drawing/2014/main" id="{36194506-8651-4566-89FB-B16A315A5EC2}"/>
              </a:ext>
            </a:extLst>
          </p:cNvPr>
          <p:cNvSpPr/>
          <p:nvPr/>
        </p:nvSpPr>
        <p:spPr>
          <a:xfrm>
            <a:off x="398440" y="2401732"/>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GCSE’s</a:t>
            </a:r>
            <a:endParaRPr lang="en-GB" sz="2400" dirty="0">
              <a:solidFill>
                <a:schemeClr val="bg1"/>
              </a:solidFill>
            </a:endParaRPr>
          </a:p>
        </p:txBody>
      </p:sp>
      <p:sp>
        <p:nvSpPr>
          <p:cNvPr id="6" name="Rectangle: Rounded Corners 5">
            <a:extLst>
              <a:ext uri="{FF2B5EF4-FFF2-40B4-BE49-F238E27FC236}">
                <a16:creationId xmlns:a16="http://schemas.microsoft.com/office/drawing/2014/main" id="{DAA831A2-D0E1-4D52-A6A7-0B4354209199}"/>
              </a:ext>
            </a:extLst>
          </p:cNvPr>
          <p:cNvSpPr/>
          <p:nvPr/>
        </p:nvSpPr>
        <p:spPr>
          <a:xfrm>
            <a:off x="398440" y="4072041"/>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GCSE’s/ BTEC Level 2</a:t>
            </a:r>
            <a:endParaRPr lang="en-GB" sz="2400" dirty="0">
              <a:solidFill>
                <a:schemeClr val="bg1"/>
              </a:solidFill>
            </a:endParaRPr>
          </a:p>
        </p:txBody>
      </p:sp>
      <p:sp>
        <p:nvSpPr>
          <p:cNvPr id="8" name="Rectangle: Rounded Corners 7">
            <a:extLst>
              <a:ext uri="{FF2B5EF4-FFF2-40B4-BE49-F238E27FC236}">
                <a16:creationId xmlns:a16="http://schemas.microsoft.com/office/drawing/2014/main" id="{C28C532C-2088-4594-A615-7BB338841AA2}"/>
              </a:ext>
            </a:extLst>
          </p:cNvPr>
          <p:cNvSpPr/>
          <p:nvPr/>
        </p:nvSpPr>
        <p:spPr>
          <a:xfrm>
            <a:off x="3535006" y="1653306"/>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A Levels</a:t>
            </a:r>
            <a:endParaRPr lang="en-GB" sz="2400" dirty="0">
              <a:solidFill>
                <a:schemeClr val="bg1"/>
              </a:solidFill>
            </a:endParaRPr>
          </a:p>
        </p:txBody>
      </p:sp>
      <p:sp>
        <p:nvSpPr>
          <p:cNvPr id="9" name="Rectangle: Rounded Corners 8">
            <a:extLst>
              <a:ext uri="{FF2B5EF4-FFF2-40B4-BE49-F238E27FC236}">
                <a16:creationId xmlns:a16="http://schemas.microsoft.com/office/drawing/2014/main" id="{05BEBDBD-9F96-42DE-B57E-B58C900BE8AC}"/>
              </a:ext>
            </a:extLst>
          </p:cNvPr>
          <p:cNvSpPr/>
          <p:nvPr/>
        </p:nvSpPr>
        <p:spPr>
          <a:xfrm>
            <a:off x="3535005" y="3298051"/>
            <a:ext cx="2231791" cy="1302740"/>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T-levels</a:t>
            </a:r>
          </a:p>
          <a:p>
            <a:pPr algn="ctr"/>
            <a:r>
              <a:rPr lang="en-GB" sz="2400" dirty="0">
                <a:solidFill>
                  <a:schemeClr val="bg1"/>
                </a:solidFill>
                <a:latin typeface="Arial" panose="020B0604020202020204" pitchFamily="34" charset="0"/>
                <a:cs typeface="Arial" panose="020B0604020202020204" pitchFamily="34" charset="0"/>
              </a:rPr>
              <a:t>BTEC Level 3</a:t>
            </a:r>
            <a:endParaRPr lang="en-GB" sz="2400" dirty="0">
              <a:solidFill>
                <a:schemeClr val="bg1"/>
              </a:solidFill>
            </a:endParaRPr>
          </a:p>
        </p:txBody>
      </p:sp>
      <p:sp>
        <p:nvSpPr>
          <p:cNvPr id="10" name="Rectangle: Rounded Corners 9">
            <a:extLst>
              <a:ext uri="{FF2B5EF4-FFF2-40B4-BE49-F238E27FC236}">
                <a16:creationId xmlns:a16="http://schemas.microsoft.com/office/drawing/2014/main" id="{82A8D315-D1D9-4A53-8855-C90CF92D943B}"/>
              </a:ext>
            </a:extLst>
          </p:cNvPr>
          <p:cNvSpPr/>
          <p:nvPr/>
        </p:nvSpPr>
        <p:spPr>
          <a:xfrm>
            <a:off x="3476284" y="4942796"/>
            <a:ext cx="2383558" cy="1035257"/>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Apprenticeship Work, Training</a:t>
            </a:r>
            <a:endParaRPr lang="en-GB" sz="2400" dirty="0">
              <a:solidFill>
                <a:schemeClr val="bg1"/>
              </a:solidFill>
            </a:endParaRPr>
          </a:p>
        </p:txBody>
      </p:sp>
      <p:sp>
        <p:nvSpPr>
          <p:cNvPr id="11" name="Rectangle: Rounded Corners 10">
            <a:extLst>
              <a:ext uri="{FF2B5EF4-FFF2-40B4-BE49-F238E27FC236}">
                <a16:creationId xmlns:a16="http://schemas.microsoft.com/office/drawing/2014/main" id="{0C088EA6-202D-4E8F-B4FF-E5BE55A04E65}"/>
              </a:ext>
            </a:extLst>
          </p:cNvPr>
          <p:cNvSpPr/>
          <p:nvPr/>
        </p:nvSpPr>
        <p:spPr>
          <a:xfrm>
            <a:off x="6555732" y="2416702"/>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University Degree</a:t>
            </a:r>
            <a:endParaRPr lang="en-GB" sz="2400" dirty="0">
              <a:solidFill>
                <a:schemeClr val="bg1"/>
              </a:solidFill>
            </a:endParaRPr>
          </a:p>
        </p:txBody>
      </p:sp>
      <p:sp>
        <p:nvSpPr>
          <p:cNvPr id="12" name="Rectangle: Rounded Corners 11">
            <a:extLst>
              <a:ext uri="{FF2B5EF4-FFF2-40B4-BE49-F238E27FC236}">
                <a16:creationId xmlns:a16="http://schemas.microsoft.com/office/drawing/2014/main" id="{9C7E446E-7835-4113-B3CD-482EE5FBC18F}"/>
              </a:ext>
            </a:extLst>
          </p:cNvPr>
          <p:cNvSpPr/>
          <p:nvPr/>
        </p:nvSpPr>
        <p:spPr>
          <a:xfrm>
            <a:off x="9576458" y="3233847"/>
            <a:ext cx="2231791" cy="937195"/>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Career</a:t>
            </a:r>
            <a:endParaRPr lang="en-GB" sz="2400" dirty="0">
              <a:solidFill>
                <a:schemeClr val="bg1"/>
              </a:solidFill>
            </a:endParaRPr>
          </a:p>
        </p:txBody>
      </p:sp>
      <p:sp>
        <p:nvSpPr>
          <p:cNvPr id="13" name="Rectangle: Rounded Corners 12">
            <a:extLst>
              <a:ext uri="{FF2B5EF4-FFF2-40B4-BE49-F238E27FC236}">
                <a16:creationId xmlns:a16="http://schemas.microsoft.com/office/drawing/2014/main" id="{FD5484DA-E7FE-4210-B8F4-2EAACFB8DBE9}"/>
              </a:ext>
            </a:extLst>
          </p:cNvPr>
          <p:cNvSpPr/>
          <p:nvPr/>
        </p:nvSpPr>
        <p:spPr>
          <a:xfrm>
            <a:off x="6555732" y="4179402"/>
            <a:ext cx="2440675" cy="1007740"/>
          </a:xfrm>
          <a:prstGeom prst="roundRect">
            <a:avLst/>
          </a:prstGeom>
          <a:solidFill>
            <a:srgbClr val="6B355A"/>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Higher/Degree Apprenticeship</a:t>
            </a:r>
            <a:endParaRPr lang="en-GB" sz="2400" dirty="0">
              <a:solidFill>
                <a:schemeClr val="bg1"/>
              </a:solidFill>
            </a:endParaRPr>
          </a:p>
        </p:txBody>
      </p:sp>
      <p:cxnSp>
        <p:nvCxnSpPr>
          <p:cNvPr id="14" name="Straight Arrow Connector 13">
            <a:extLst>
              <a:ext uri="{FF2B5EF4-FFF2-40B4-BE49-F238E27FC236}">
                <a16:creationId xmlns:a16="http://schemas.microsoft.com/office/drawing/2014/main" id="{009F146F-686F-4BC8-B463-7C83623895F2}"/>
              </a:ext>
            </a:extLst>
          </p:cNvPr>
          <p:cNvCxnSpPr>
            <a:cxnSpLocks/>
            <a:endCxn id="8" idx="1"/>
          </p:cNvCxnSpPr>
          <p:nvPr/>
        </p:nvCxnSpPr>
        <p:spPr>
          <a:xfrm flipV="1">
            <a:off x="2630231" y="2121904"/>
            <a:ext cx="904775" cy="763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34BE29-F2B5-47F0-AD69-9D8E7A7B4A19}"/>
              </a:ext>
            </a:extLst>
          </p:cNvPr>
          <p:cNvCxnSpPr>
            <a:cxnSpLocks/>
            <a:endCxn id="9" idx="1"/>
          </p:cNvCxnSpPr>
          <p:nvPr/>
        </p:nvCxnSpPr>
        <p:spPr>
          <a:xfrm>
            <a:off x="2630231" y="2885301"/>
            <a:ext cx="904774" cy="1064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287890B-32BE-4774-8999-A81806CBD8FE}"/>
              </a:ext>
            </a:extLst>
          </p:cNvPr>
          <p:cNvCxnSpPr>
            <a:cxnSpLocks/>
            <a:endCxn id="9" idx="1"/>
          </p:cNvCxnSpPr>
          <p:nvPr/>
        </p:nvCxnSpPr>
        <p:spPr>
          <a:xfrm flipV="1">
            <a:off x="2630231" y="3949421"/>
            <a:ext cx="904774" cy="6902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4EFE70-5BB5-4869-AFEA-5E07A0125F95}"/>
              </a:ext>
            </a:extLst>
          </p:cNvPr>
          <p:cNvCxnSpPr>
            <a:cxnSpLocks/>
          </p:cNvCxnSpPr>
          <p:nvPr/>
        </p:nvCxnSpPr>
        <p:spPr>
          <a:xfrm flipV="1">
            <a:off x="2630231" y="2590501"/>
            <a:ext cx="1015800" cy="18836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8940C8-0885-402A-A3AD-773D3DE8502E}"/>
              </a:ext>
            </a:extLst>
          </p:cNvPr>
          <p:cNvCxnSpPr>
            <a:cxnSpLocks/>
            <a:endCxn id="10" idx="1"/>
          </p:cNvCxnSpPr>
          <p:nvPr/>
        </p:nvCxnSpPr>
        <p:spPr>
          <a:xfrm>
            <a:off x="2630231" y="4639640"/>
            <a:ext cx="846053" cy="820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E1C3795-D029-4928-9070-EFEC77EB6CD0}"/>
              </a:ext>
            </a:extLst>
          </p:cNvPr>
          <p:cNvCxnSpPr>
            <a:cxnSpLocks/>
          </p:cNvCxnSpPr>
          <p:nvPr/>
        </p:nvCxnSpPr>
        <p:spPr>
          <a:xfrm>
            <a:off x="5761843" y="2085919"/>
            <a:ext cx="788935" cy="763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5477A55-B522-4A85-8751-CBF5326FB317}"/>
              </a:ext>
            </a:extLst>
          </p:cNvPr>
          <p:cNvCxnSpPr>
            <a:cxnSpLocks/>
          </p:cNvCxnSpPr>
          <p:nvPr/>
        </p:nvCxnSpPr>
        <p:spPr>
          <a:xfrm>
            <a:off x="5766796" y="2249394"/>
            <a:ext cx="817494" cy="1930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378A2EB-80D3-4465-AEE3-722FE2517539}"/>
              </a:ext>
            </a:extLst>
          </p:cNvPr>
          <p:cNvCxnSpPr>
            <a:cxnSpLocks/>
            <a:stCxn id="9" idx="3"/>
          </p:cNvCxnSpPr>
          <p:nvPr/>
        </p:nvCxnSpPr>
        <p:spPr>
          <a:xfrm flipV="1">
            <a:off x="5766796" y="3000121"/>
            <a:ext cx="788936" cy="949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96FED9-69A5-40A6-8F8E-0504F5525CA1}"/>
              </a:ext>
            </a:extLst>
          </p:cNvPr>
          <p:cNvCxnSpPr>
            <a:cxnSpLocks/>
            <a:stCxn id="9" idx="3"/>
            <a:endCxn id="13" idx="1"/>
          </p:cNvCxnSpPr>
          <p:nvPr/>
        </p:nvCxnSpPr>
        <p:spPr>
          <a:xfrm>
            <a:off x="5766796" y="3949421"/>
            <a:ext cx="788936" cy="733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2E42F6-B518-4391-A7D0-6109F2E55B5C}"/>
              </a:ext>
            </a:extLst>
          </p:cNvPr>
          <p:cNvCxnSpPr>
            <a:cxnSpLocks/>
            <a:stCxn id="10" idx="3"/>
            <a:endCxn id="13" idx="1"/>
          </p:cNvCxnSpPr>
          <p:nvPr/>
        </p:nvCxnSpPr>
        <p:spPr>
          <a:xfrm flipV="1">
            <a:off x="5859842" y="4683272"/>
            <a:ext cx="695890" cy="7771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77CC231-7CEA-4D00-898A-59737876EDF0}"/>
              </a:ext>
            </a:extLst>
          </p:cNvPr>
          <p:cNvCxnSpPr>
            <a:stCxn id="11" idx="3"/>
            <a:endCxn id="12" idx="1"/>
          </p:cNvCxnSpPr>
          <p:nvPr/>
        </p:nvCxnSpPr>
        <p:spPr>
          <a:xfrm>
            <a:off x="8787523" y="2885300"/>
            <a:ext cx="788935" cy="8171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CD2ADC-BE00-4E51-AF02-70878F7A7E54}"/>
              </a:ext>
            </a:extLst>
          </p:cNvPr>
          <p:cNvCxnSpPr>
            <a:stCxn id="13" idx="3"/>
            <a:endCxn id="12" idx="1"/>
          </p:cNvCxnSpPr>
          <p:nvPr/>
        </p:nvCxnSpPr>
        <p:spPr>
          <a:xfrm flipV="1">
            <a:off x="8996407" y="3702445"/>
            <a:ext cx="580051" cy="980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6B1D960-CAAD-4061-A06D-45BF968522AA}"/>
              </a:ext>
            </a:extLst>
          </p:cNvPr>
          <p:cNvSpPr txBox="1"/>
          <p:nvPr/>
        </p:nvSpPr>
        <p:spPr>
          <a:xfrm>
            <a:off x="7803472" y="5978053"/>
            <a:ext cx="4136994" cy="786731"/>
          </a:xfrm>
          <a:prstGeom prst="rect">
            <a:avLst/>
          </a:prstGeom>
          <a:solidFill>
            <a:srgbClr val="FFF5FF"/>
          </a:solidFill>
        </p:spPr>
        <p:txBody>
          <a:bodyPr wrap="square" rtlCol="0">
            <a:spAutoFit/>
          </a:bodyPr>
          <a:lstStyle/>
          <a:p>
            <a:endParaRPr lang="en-GB" dirty="0"/>
          </a:p>
        </p:txBody>
      </p:sp>
      <p:pic>
        <p:nvPicPr>
          <p:cNvPr id="28" name="Picture 27">
            <a:extLst>
              <a:ext uri="{FF2B5EF4-FFF2-40B4-BE49-F238E27FC236}">
                <a16:creationId xmlns:a16="http://schemas.microsoft.com/office/drawing/2014/main" id="{65DA0594-D86A-4461-AC9D-EEF5B2E170A4}"/>
              </a:ext>
            </a:extLst>
          </p:cNvPr>
          <p:cNvPicPr>
            <a:picLocks noChangeAspect="1"/>
          </p:cNvPicPr>
          <p:nvPr/>
        </p:nvPicPr>
        <p:blipFill>
          <a:blip r:embed="rId2"/>
          <a:stretch>
            <a:fillRect/>
          </a:stretch>
        </p:blipFill>
        <p:spPr>
          <a:xfrm>
            <a:off x="7671627" y="6241872"/>
            <a:ext cx="4214225" cy="480102"/>
          </a:xfrm>
          <a:prstGeom prst="rect">
            <a:avLst/>
          </a:prstGeom>
        </p:spPr>
      </p:pic>
    </p:spTree>
    <p:extLst>
      <p:ext uri="{BB962C8B-B14F-4D97-AF65-F5344CB8AC3E}">
        <p14:creationId xmlns:p14="http://schemas.microsoft.com/office/powerpoint/2010/main" val="274791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58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663" y="451326"/>
            <a:ext cx="11665131" cy="1143000"/>
          </a:xfrm>
        </p:spPr>
        <p:txBody>
          <a:bodyPr/>
          <a:lstStyle/>
          <a:p>
            <a:pPr algn="ctr">
              <a:defRPr/>
            </a:pPr>
            <a:r>
              <a:rPr lang="en-GB" sz="4000" dirty="0">
                <a:solidFill>
                  <a:schemeClr val="bg1"/>
                </a:solidFill>
                <a:latin typeface="+mn-lt"/>
              </a:rPr>
              <a:t>What’s the difference between qualifications?</a:t>
            </a:r>
            <a:br>
              <a:rPr lang="en-GB" sz="4000" dirty="0">
                <a:latin typeface="+mn-lt"/>
              </a:rPr>
            </a:br>
            <a:br>
              <a:rPr lang="en-GB" sz="4000" dirty="0">
                <a:latin typeface="+mn-lt"/>
              </a:rPr>
            </a:br>
            <a:endParaRPr lang="en-GB" sz="4000" dirty="0">
              <a:latin typeface="+mn-lt"/>
            </a:endParaRPr>
          </a:p>
        </p:txBody>
      </p:sp>
      <p:sp>
        <p:nvSpPr>
          <p:cNvPr id="28675" name="Content Placeholder 2"/>
          <p:cNvSpPr>
            <a:spLocks noGrp="1"/>
          </p:cNvSpPr>
          <p:nvPr>
            <p:ph idx="1"/>
          </p:nvPr>
        </p:nvSpPr>
        <p:spPr>
          <a:xfrm>
            <a:off x="1016428" y="1594326"/>
            <a:ext cx="10515599" cy="4484687"/>
          </a:xfrm>
        </p:spPr>
        <p:txBody>
          <a:bodyPr/>
          <a:lstStyle/>
          <a:p>
            <a:pPr marL="0" indent="0">
              <a:buNone/>
            </a:pPr>
            <a:r>
              <a:rPr lang="en-GB" sz="2200" dirty="0">
                <a:solidFill>
                  <a:schemeClr val="bg1"/>
                </a:solidFill>
              </a:rPr>
              <a:t>The A-Level path involves studying 3 separate subjects where as T-level and BTEC pathways involve studying one subject area in greater depth.</a:t>
            </a:r>
          </a:p>
          <a:p>
            <a:pPr marL="0" indent="0">
              <a:buNone/>
            </a:pPr>
            <a:endParaRPr lang="en-GB" sz="2200" dirty="0">
              <a:solidFill>
                <a:schemeClr val="bg1"/>
              </a:solidFill>
            </a:endParaRPr>
          </a:p>
          <a:p>
            <a:pPr marL="0" indent="0">
              <a:buNone/>
            </a:pPr>
            <a:r>
              <a:rPr lang="en-GB" sz="2200" dirty="0">
                <a:solidFill>
                  <a:schemeClr val="bg1"/>
                </a:solidFill>
              </a:rPr>
              <a:t>T-levels and BTEC qualifications may offer more practical content, though this may also be common of some A-levels. T-levels and BTEC formal assessment typically spans across the year as units are completed through coursework, practical assessment and written exams. </a:t>
            </a:r>
            <a:r>
              <a:rPr lang="en-GB" sz="2200" b="1" dirty="0">
                <a:solidFill>
                  <a:schemeClr val="bg1"/>
                </a:solidFill>
              </a:rPr>
              <a:t>Both paths will involve theory and written exams</a:t>
            </a:r>
            <a:r>
              <a:rPr lang="en-GB" sz="2200" dirty="0">
                <a:solidFill>
                  <a:schemeClr val="bg1"/>
                </a:solidFill>
              </a:rPr>
              <a:t>. </a:t>
            </a:r>
          </a:p>
          <a:p>
            <a:pPr marL="0" indent="0">
              <a:buNone/>
            </a:pPr>
            <a:endParaRPr lang="en-GB" sz="2200" dirty="0">
              <a:solidFill>
                <a:schemeClr val="bg1"/>
              </a:solidFill>
            </a:endParaRPr>
          </a:p>
          <a:p>
            <a:pPr marL="0" indent="0">
              <a:buNone/>
            </a:pPr>
            <a:r>
              <a:rPr lang="en-GB" sz="2200" dirty="0">
                <a:solidFill>
                  <a:schemeClr val="bg1"/>
                </a:solidFill>
              </a:rPr>
              <a:t>Apprenticeships offer a real job, hands on experience, a salary and the chance to train while you work.</a:t>
            </a:r>
          </a:p>
          <a:p>
            <a:pPr marL="0" indent="0">
              <a:buNone/>
            </a:pPr>
            <a:r>
              <a:rPr lang="en-GB" altLang="en-US" sz="2200" b="1" dirty="0">
                <a:solidFill>
                  <a:srgbClr val="FCB8C5"/>
                </a:solidFill>
                <a:cs typeface="Arial" panose="020B0604020202020204" pitchFamily="34" charset="0"/>
              </a:rPr>
              <a:t>Each pathway can provide a route into university and higher education</a:t>
            </a:r>
            <a:r>
              <a:rPr lang="en-GB" altLang="en-US" sz="2200" dirty="0">
                <a:solidFill>
                  <a:srgbClr val="FCB8C5"/>
                </a:solidFill>
                <a:cs typeface="Arial" panose="020B0604020202020204" pitchFamily="34" charset="0"/>
              </a:rPr>
              <a:t>.</a:t>
            </a:r>
            <a:r>
              <a:rPr lang="en-GB" altLang="en-US" sz="2176" dirty="0">
                <a:cs typeface="Arial" panose="020B0604020202020204" pitchFamily="34" charset="0"/>
              </a:rPr>
              <a:t>	</a:t>
            </a:r>
            <a:endParaRPr lang="en-GB" altLang="en-US" sz="2176" i="1" dirty="0">
              <a:cs typeface="Arial" panose="020B0604020202020204" pitchFamily="34" charset="0"/>
            </a:endParaRPr>
          </a:p>
          <a:p>
            <a:pPr>
              <a:lnSpc>
                <a:spcPct val="90000"/>
              </a:lnSpc>
              <a:buFontTx/>
              <a:buNone/>
            </a:pPr>
            <a:endParaRPr lang="en-GB" altLang="en-US" sz="800" i="1" dirty="0">
              <a:cs typeface="Arial" panose="020B0604020202020204" pitchFamily="34" charset="0"/>
            </a:endParaRPr>
          </a:p>
        </p:txBody>
      </p:sp>
      <p:sp>
        <p:nvSpPr>
          <p:cNvPr id="4" name="Title 1">
            <a:extLst>
              <a:ext uri="{FF2B5EF4-FFF2-40B4-BE49-F238E27FC236}">
                <a16:creationId xmlns:a16="http://schemas.microsoft.com/office/drawing/2014/main" id="{9999DDF6-0CFD-4BBD-885E-65C3F3AD68B8}"/>
              </a:ext>
            </a:extLst>
          </p:cNvPr>
          <p:cNvSpPr txBox="1">
            <a:spLocks/>
          </p:cNvSpPr>
          <p:nvPr/>
        </p:nvSpPr>
        <p:spPr>
          <a:xfrm>
            <a:off x="1016430" y="360045"/>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50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pic>
        <p:nvPicPr>
          <p:cNvPr id="5" name="Picture 4">
            <a:extLst>
              <a:ext uri="{FF2B5EF4-FFF2-40B4-BE49-F238E27FC236}">
                <a16:creationId xmlns:a16="http://schemas.microsoft.com/office/drawing/2014/main" id="{8515CDA9-DB6F-40CD-931A-02FC431E3751}"/>
              </a:ext>
            </a:extLst>
          </p:cNvPr>
          <p:cNvPicPr>
            <a:picLocks noChangeAspect="1"/>
          </p:cNvPicPr>
          <p:nvPr/>
        </p:nvPicPr>
        <p:blipFill>
          <a:blip r:embed="rId3"/>
          <a:stretch>
            <a:fillRect/>
          </a:stretch>
        </p:blipFill>
        <p:spPr>
          <a:xfrm>
            <a:off x="7714340" y="6294377"/>
            <a:ext cx="4214225" cy="480102"/>
          </a:xfrm>
          <a:prstGeom prst="rect">
            <a:avLst/>
          </a:prstGeom>
        </p:spPr>
      </p:pic>
    </p:spTree>
    <p:extLst>
      <p:ext uri="{BB962C8B-B14F-4D97-AF65-F5344CB8AC3E}">
        <p14:creationId xmlns:p14="http://schemas.microsoft.com/office/powerpoint/2010/main" val="3693701153"/>
      </p:ext>
    </p:extLst>
  </p:cSld>
  <p:clrMapOvr>
    <a:masterClrMapping/>
  </p:clrMapOvr>
</p:sld>
</file>

<file path=ppt/theme/theme1.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2021</Words>
  <Application>Microsoft Office PowerPoint</Application>
  <PresentationFormat>Widescreen</PresentationFormat>
  <Paragraphs>169</Paragraphs>
  <Slides>21</Slides>
  <Notes>10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21</vt:i4>
      </vt:variant>
    </vt:vector>
  </HeadingPairs>
  <TitlesOfParts>
    <vt:vector size="29" baseType="lpstr">
      <vt:lpstr>Arial</vt:lpstr>
      <vt:lpstr>Arial MT Lt</vt:lpstr>
      <vt:lpstr>Calibri</vt:lpstr>
      <vt:lpstr>Custom Design</vt:lpstr>
      <vt:lpstr>1_Custom Design</vt:lpstr>
      <vt:lpstr>3_Custom Design</vt:lpstr>
      <vt:lpstr>1_Office Theme</vt:lpstr>
      <vt:lpstr>2_Custom Design</vt:lpstr>
      <vt:lpstr>Choices Year 11 and Beyond</vt:lpstr>
      <vt:lpstr>PowerPoint Presentation</vt:lpstr>
      <vt:lpstr>PowerPoint Presentation</vt:lpstr>
      <vt:lpstr>PowerPoint Presentation</vt:lpstr>
      <vt:lpstr>PowerPoint Presentation</vt:lpstr>
      <vt:lpstr>What could my next steps be?</vt:lpstr>
      <vt:lpstr>PowerPoint Presentation</vt:lpstr>
      <vt:lpstr>Flexible Education Pathways</vt:lpstr>
      <vt:lpstr>What’s the difference between qualifications?  </vt:lpstr>
      <vt:lpstr>PowerPoint Presentation</vt:lpstr>
      <vt:lpstr>PowerPoint Presentation</vt:lpstr>
      <vt:lpstr>PowerPoint Presentation</vt:lpstr>
      <vt:lpstr>PowerPoint Presentation</vt:lpstr>
      <vt:lpstr>What Some Universities Prefer</vt:lpstr>
      <vt:lpstr>PowerPoint Presentation</vt:lpstr>
      <vt:lpstr>What can any A-level subject lead to?</vt:lpstr>
      <vt:lpstr>PowerPoint Presentation</vt:lpstr>
      <vt:lpstr>What can a degree lead to?</vt:lpstr>
      <vt:lpstr>PowerPoint Presentation</vt:lpstr>
      <vt:lpstr>What are the advantages?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Colleen Galley</cp:lastModifiedBy>
  <cp:revision>85</cp:revision>
  <dcterms:created xsi:type="dcterms:W3CDTF">2019-09-11T07:44:27Z</dcterms:created>
  <dcterms:modified xsi:type="dcterms:W3CDTF">2020-05-28T14:48:06Z</dcterms:modified>
</cp:coreProperties>
</file>