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6" r:id="rId5"/>
    <p:sldId id="259" r:id="rId6"/>
    <p:sldId id="260" r:id="rId7"/>
    <p:sldId id="261" r:id="rId8"/>
    <p:sldId id="262" r:id="rId9"/>
    <p:sldId id="264" r:id="rId10"/>
    <p:sldId id="263"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6" autoAdjust="0"/>
    <p:restoredTop sz="94660"/>
  </p:normalViewPr>
  <p:slideViewPr>
    <p:cSldViewPr snapToGrid="0">
      <p:cViewPr varScale="1">
        <p:scale>
          <a:sx n="116" d="100"/>
          <a:sy n="116" d="100"/>
        </p:scale>
        <p:origin x="202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E3483439-99F7-43E8-A3A5-E728F9E569B8}" type="datetimeFigureOut">
              <a:rPr lang="en-GB" smtClean="0"/>
              <a:t>16/12/2019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E7D3973-F2ED-4A65-8AEF-FCD3B8778F26}" type="slidenum">
              <a:rPr lang="en-GB" smtClean="0"/>
              <a:t>‹#›</a:t>
            </a:fld>
            <a:endParaRPr lang="en-GB"/>
          </a:p>
        </p:txBody>
      </p:sp>
    </p:spTree>
    <p:extLst>
      <p:ext uri="{BB962C8B-B14F-4D97-AF65-F5344CB8AC3E}">
        <p14:creationId xmlns:p14="http://schemas.microsoft.com/office/powerpoint/2010/main" val="42693290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3483439-99F7-43E8-A3A5-E728F9E569B8}" type="datetimeFigureOut">
              <a:rPr lang="en-GB" smtClean="0"/>
              <a:t>16/12/2019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E7D3973-F2ED-4A65-8AEF-FCD3B8778F26}" type="slidenum">
              <a:rPr lang="en-GB" smtClean="0"/>
              <a:t>‹#›</a:t>
            </a:fld>
            <a:endParaRPr lang="en-GB"/>
          </a:p>
        </p:txBody>
      </p:sp>
    </p:spTree>
    <p:extLst>
      <p:ext uri="{BB962C8B-B14F-4D97-AF65-F5344CB8AC3E}">
        <p14:creationId xmlns:p14="http://schemas.microsoft.com/office/powerpoint/2010/main" val="17465943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3483439-99F7-43E8-A3A5-E728F9E569B8}" type="datetimeFigureOut">
              <a:rPr lang="en-GB" smtClean="0"/>
              <a:t>16/12/2019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E7D3973-F2ED-4A65-8AEF-FCD3B8778F26}" type="slidenum">
              <a:rPr lang="en-GB" smtClean="0"/>
              <a:t>‹#›</a:t>
            </a:fld>
            <a:endParaRPr lang="en-GB"/>
          </a:p>
        </p:txBody>
      </p:sp>
    </p:spTree>
    <p:extLst>
      <p:ext uri="{BB962C8B-B14F-4D97-AF65-F5344CB8AC3E}">
        <p14:creationId xmlns:p14="http://schemas.microsoft.com/office/powerpoint/2010/main" val="15385547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3483439-99F7-43E8-A3A5-E728F9E569B8}" type="datetimeFigureOut">
              <a:rPr lang="en-GB" smtClean="0"/>
              <a:t>16/12/2019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E7D3973-F2ED-4A65-8AEF-FCD3B8778F26}" type="slidenum">
              <a:rPr lang="en-GB" smtClean="0"/>
              <a:t>‹#›</a:t>
            </a:fld>
            <a:endParaRPr lang="en-GB"/>
          </a:p>
        </p:txBody>
      </p:sp>
    </p:spTree>
    <p:extLst>
      <p:ext uri="{BB962C8B-B14F-4D97-AF65-F5344CB8AC3E}">
        <p14:creationId xmlns:p14="http://schemas.microsoft.com/office/powerpoint/2010/main" val="31212150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3483439-99F7-43E8-A3A5-E728F9E569B8}" type="datetimeFigureOut">
              <a:rPr lang="en-GB" smtClean="0"/>
              <a:t>16/12/2019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E7D3973-F2ED-4A65-8AEF-FCD3B8778F26}" type="slidenum">
              <a:rPr lang="en-GB" smtClean="0"/>
              <a:t>‹#›</a:t>
            </a:fld>
            <a:endParaRPr lang="en-GB"/>
          </a:p>
        </p:txBody>
      </p:sp>
    </p:spTree>
    <p:extLst>
      <p:ext uri="{BB962C8B-B14F-4D97-AF65-F5344CB8AC3E}">
        <p14:creationId xmlns:p14="http://schemas.microsoft.com/office/powerpoint/2010/main" val="1467318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E3483439-99F7-43E8-A3A5-E728F9E569B8}" type="datetimeFigureOut">
              <a:rPr lang="en-GB" smtClean="0"/>
              <a:t>16/12/2019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E7D3973-F2ED-4A65-8AEF-FCD3B8778F26}" type="slidenum">
              <a:rPr lang="en-GB" smtClean="0"/>
              <a:t>‹#›</a:t>
            </a:fld>
            <a:endParaRPr lang="en-GB"/>
          </a:p>
        </p:txBody>
      </p:sp>
    </p:spTree>
    <p:extLst>
      <p:ext uri="{BB962C8B-B14F-4D97-AF65-F5344CB8AC3E}">
        <p14:creationId xmlns:p14="http://schemas.microsoft.com/office/powerpoint/2010/main" val="6173966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E3483439-99F7-43E8-A3A5-E728F9E569B8}" type="datetimeFigureOut">
              <a:rPr lang="en-GB" smtClean="0"/>
              <a:t>16/12/2019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E7D3973-F2ED-4A65-8AEF-FCD3B8778F26}" type="slidenum">
              <a:rPr lang="en-GB" smtClean="0"/>
              <a:t>‹#›</a:t>
            </a:fld>
            <a:endParaRPr lang="en-GB"/>
          </a:p>
        </p:txBody>
      </p:sp>
    </p:spTree>
    <p:extLst>
      <p:ext uri="{BB962C8B-B14F-4D97-AF65-F5344CB8AC3E}">
        <p14:creationId xmlns:p14="http://schemas.microsoft.com/office/powerpoint/2010/main" val="1795237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E3483439-99F7-43E8-A3A5-E728F9E569B8}" type="datetimeFigureOut">
              <a:rPr lang="en-GB" smtClean="0"/>
              <a:t>16/12/2019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E7D3973-F2ED-4A65-8AEF-FCD3B8778F26}" type="slidenum">
              <a:rPr lang="en-GB" smtClean="0"/>
              <a:t>‹#›</a:t>
            </a:fld>
            <a:endParaRPr lang="en-GB"/>
          </a:p>
        </p:txBody>
      </p:sp>
    </p:spTree>
    <p:extLst>
      <p:ext uri="{BB962C8B-B14F-4D97-AF65-F5344CB8AC3E}">
        <p14:creationId xmlns:p14="http://schemas.microsoft.com/office/powerpoint/2010/main" val="22825550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483439-99F7-43E8-A3A5-E728F9E569B8}" type="datetimeFigureOut">
              <a:rPr lang="en-GB" smtClean="0"/>
              <a:t>16/12/2019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E7D3973-F2ED-4A65-8AEF-FCD3B8778F26}" type="slidenum">
              <a:rPr lang="en-GB" smtClean="0"/>
              <a:t>‹#›</a:t>
            </a:fld>
            <a:endParaRPr lang="en-GB"/>
          </a:p>
        </p:txBody>
      </p:sp>
    </p:spTree>
    <p:extLst>
      <p:ext uri="{BB962C8B-B14F-4D97-AF65-F5344CB8AC3E}">
        <p14:creationId xmlns:p14="http://schemas.microsoft.com/office/powerpoint/2010/main" val="32228850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3483439-99F7-43E8-A3A5-E728F9E569B8}" type="datetimeFigureOut">
              <a:rPr lang="en-GB" smtClean="0"/>
              <a:t>16/12/2019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E7D3973-F2ED-4A65-8AEF-FCD3B8778F26}" type="slidenum">
              <a:rPr lang="en-GB" smtClean="0"/>
              <a:t>‹#›</a:t>
            </a:fld>
            <a:endParaRPr lang="en-GB"/>
          </a:p>
        </p:txBody>
      </p:sp>
    </p:spTree>
    <p:extLst>
      <p:ext uri="{BB962C8B-B14F-4D97-AF65-F5344CB8AC3E}">
        <p14:creationId xmlns:p14="http://schemas.microsoft.com/office/powerpoint/2010/main" val="175448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3483439-99F7-43E8-A3A5-E728F9E569B8}" type="datetimeFigureOut">
              <a:rPr lang="en-GB" smtClean="0"/>
              <a:t>16/12/2019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E7D3973-F2ED-4A65-8AEF-FCD3B8778F26}" type="slidenum">
              <a:rPr lang="en-GB" smtClean="0"/>
              <a:t>‹#›</a:t>
            </a:fld>
            <a:endParaRPr lang="en-GB"/>
          </a:p>
        </p:txBody>
      </p:sp>
    </p:spTree>
    <p:extLst>
      <p:ext uri="{BB962C8B-B14F-4D97-AF65-F5344CB8AC3E}">
        <p14:creationId xmlns:p14="http://schemas.microsoft.com/office/powerpoint/2010/main" val="1177025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483439-99F7-43E8-A3A5-E728F9E569B8}" type="datetimeFigureOut">
              <a:rPr lang="en-GB" smtClean="0"/>
              <a:t>16/12/2019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7D3973-F2ED-4A65-8AEF-FCD3B8778F26}" type="slidenum">
              <a:rPr lang="en-GB" smtClean="0"/>
              <a:t>‹#›</a:t>
            </a:fld>
            <a:endParaRPr lang="en-GB"/>
          </a:p>
        </p:txBody>
      </p:sp>
    </p:spTree>
    <p:extLst>
      <p:ext uri="{BB962C8B-B14F-4D97-AF65-F5344CB8AC3E}">
        <p14:creationId xmlns:p14="http://schemas.microsoft.com/office/powerpoint/2010/main" val="16384571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mailto:chull@Northamptonshire.gov.uk" TargetMode="External"/><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hyperlink" Target="mailto:covenant@northamptonshire.gov.uk" TargetMode="External"/><Relationship Id="rId4" Type="http://schemas.openxmlformats.org/officeDocument/2006/relationships/hyperlink" Target="http://www.afcnorthamptonshire.co.uk/"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littletroopers.net/" TargetMode="External"/><Relationship Id="rId2" Type="http://schemas.openxmlformats.org/officeDocument/2006/relationships/hyperlink" Target="http://www.mkcheroes.co.uk/" TargetMode="External"/><Relationship Id="rId1" Type="http://schemas.openxmlformats.org/officeDocument/2006/relationships/slideLayout" Target="../slideLayouts/slideLayout2.xml"/><Relationship Id="rId5" Type="http://schemas.openxmlformats.org/officeDocument/2006/relationships/hyperlink" Target="http://www.youngminds.org.uk/" TargetMode="External"/><Relationship Id="rId4" Type="http://schemas.openxmlformats.org/officeDocument/2006/relationships/hyperlink" Target="http://www.readingforce.org.u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GB" dirty="0"/>
          </a:p>
        </p:txBody>
      </p:sp>
      <p:sp>
        <p:nvSpPr>
          <p:cNvPr id="3" name="Subtitle 2"/>
          <p:cNvSpPr>
            <a:spLocks noGrp="1"/>
          </p:cNvSpPr>
          <p:nvPr>
            <p:ph type="subTitle" idx="1"/>
          </p:nvPr>
        </p:nvSpPr>
        <p:spPr/>
        <p:txBody>
          <a:bodyPr/>
          <a:lstStyle/>
          <a:p>
            <a:endParaRPr lang="en-GB"/>
          </a:p>
        </p:txBody>
      </p:sp>
      <p:pic>
        <p:nvPicPr>
          <p:cNvPr id="6" name="Picture 5"/>
          <p:cNvPicPr>
            <a:picLocks noChangeAspect="1"/>
          </p:cNvPicPr>
          <p:nvPr/>
        </p:nvPicPr>
        <p:blipFill>
          <a:blip r:embed="rId2">
            <a:duotone>
              <a:prstClr val="black"/>
              <a:srgbClr val="189E99">
                <a:tint val="45000"/>
                <a:satMod val="400000"/>
              </a:srgbClr>
            </a:duotone>
            <a:lum bright="21000"/>
            <a:extLst>
              <a:ext uri="{28A0092B-C50C-407E-A947-70E740481C1C}">
                <a14:useLocalDpi xmlns:a14="http://schemas.microsoft.com/office/drawing/2010/main" val="0"/>
              </a:ext>
            </a:extLst>
          </a:blip>
          <a:stretch>
            <a:fillRect/>
          </a:stretch>
        </p:blipFill>
        <p:spPr>
          <a:xfrm>
            <a:off x="-1" y="-40944"/>
            <a:ext cx="12192001" cy="6898944"/>
          </a:xfrm>
          <a:prstGeom prst="rect">
            <a:avLst/>
          </a:prstGeom>
        </p:spPr>
      </p:pic>
      <p:pic>
        <p:nvPicPr>
          <p:cNvPr id="7" name="Picture 6"/>
          <p:cNvPicPr>
            <a:picLocks noChangeAspect="1"/>
          </p:cNvPicPr>
          <p:nvPr/>
        </p:nvPicPr>
        <p:blipFill>
          <a:blip r:embed="rId3">
            <a:biLevel thresh="75000"/>
            <a:extLst>
              <a:ext uri="{28A0092B-C50C-407E-A947-70E740481C1C}">
                <a14:useLocalDpi xmlns:a14="http://schemas.microsoft.com/office/drawing/2010/main" val="0"/>
              </a:ext>
            </a:extLst>
          </a:blip>
          <a:stretch>
            <a:fillRect/>
          </a:stretch>
        </p:blipFill>
        <p:spPr>
          <a:xfrm>
            <a:off x="7681730" y="196613"/>
            <a:ext cx="4510270" cy="4726330"/>
          </a:xfrm>
          <a:prstGeom prst="rect">
            <a:avLst/>
          </a:prstGeom>
        </p:spPr>
      </p:pic>
      <p:sp>
        <p:nvSpPr>
          <p:cNvPr id="8" name="Rectangle 7"/>
          <p:cNvSpPr/>
          <p:nvPr/>
        </p:nvSpPr>
        <p:spPr>
          <a:xfrm>
            <a:off x="1021492" y="1559636"/>
            <a:ext cx="7092778" cy="1754326"/>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5400" b="1" i="0" u="none" strike="noStrike" kern="0" cap="none" spc="0" normalizeH="0" baseline="0" noProof="0" dirty="0" smtClean="0">
                <a:ln>
                  <a:noFill/>
                </a:ln>
                <a:solidFill>
                  <a:prstClr val="black"/>
                </a:solidFill>
                <a:effectLst>
                  <a:glow rad="228600">
                    <a:srgbClr val="ECF8F7">
                      <a:satMod val="175000"/>
                      <a:alpha val="40000"/>
                    </a:srgbClr>
                  </a:glow>
                </a:effectLst>
                <a:uLnTx/>
                <a:uFillTx/>
                <a:ea typeface="+mj-ea"/>
                <a:cs typeface="+mj-cs"/>
              </a:rPr>
              <a:t>Armed Forces Covenant  </a:t>
            </a:r>
            <a:br>
              <a:rPr kumimoji="0" lang="en-GB" sz="5400" b="1" i="0" u="none" strike="noStrike" kern="0" cap="none" spc="0" normalizeH="0" baseline="0" noProof="0" dirty="0" smtClean="0">
                <a:ln>
                  <a:noFill/>
                </a:ln>
                <a:solidFill>
                  <a:prstClr val="black"/>
                </a:solidFill>
                <a:effectLst>
                  <a:glow rad="228600">
                    <a:srgbClr val="ECF8F7">
                      <a:satMod val="175000"/>
                      <a:alpha val="40000"/>
                    </a:srgbClr>
                  </a:glow>
                </a:effectLst>
                <a:uLnTx/>
                <a:uFillTx/>
                <a:ea typeface="+mj-ea"/>
                <a:cs typeface="+mj-cs"/>
              </a:rPr>
            </a:br>
            <a:r>
              <a:rPr kumimoji="0" lang="en-GB" sz="5400" b="1" i="0" u="none" strike="noStrike" kern="0" cap="none" spc="0" normalizeH="0" baseline="0" noProof="0" dirty="0" smtClean="0">
                <a:ln>
                  <a:noFill/>
                </a:ln>
                <a:solidFill>
                  <a:prstClr val="black"/>
                </a:solidFill>
                <a:effectLst>
                  <a:glow rad="228600">
                    <a:srgbClr val="ECF8F7">
                      <a:satMod val="175000"/>
                      <a:alpha val="40000"/>
                    </a:srgbClr>
                  </a:glow>
                </a:effectLst>
                <a:uLnTx/>
                <a:uFillTx/>
                <a:ea typeface="+mj-ea"/>
                <a:cs typeface="+mj-cs"/>
              </a:rPr>
              <a:t>Northamptonshire</a:t>
            </a:r>
            <a:endParaRPr kumimoji="0" lang="en-GB" sz="1800" b="0" i="0" u="none" strike="noStrike" kern="0" cap="none" spc="0" normalizeH="0" baseline="0" noProof="0" dirty="0" smtClean="0">
              <a:ln>
                <a:noFill/>
              </a:ln>
              <a:solidFill>
                <a:sysClr val="windowText" lastClr="000000"/>
              </a:solidFill>
              <a:effectLst/>
              <a:uLnTx/>
              <a:uFillTx/>
            </a:endParaRPr>
          </a:p>
        </p:txBody>
      </p:sp>
      <p:sp>
        <p:nvSpPr>
          <p:cNvPr id="11" name="Rectangle 10"/>
          <p:cNvSpPr/>
          <p:nvPr/>
        </p:nvSpPr>
        <p:spPr>
          <a:xfrm>
            <a:off x="0" y="5453588"/>
            <a:ext cx="12192000" cy="960572"/>
          </a:xfrm>
          <a:prstGeom prst="rect">
            <a:avLst/>
          </a:prstGeom>
          <a:solidFill>
            <a:srgbClr val="C09102"/>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rgbClr val="FFFFFF"/>
              </a:solidFill>
              <a:effectLst/>
              <a:uLnTx/>
              <a:uFillTx/>
              <a:latin typeface="Calibri" panose="020F0502020204030204"/>
              <a:ea typeface="+mn-ea"/>
              <a:cs typeface="+mn-cs"/>
            </a:endParaRPr>
          </a:p>
        </p:txBody>
      </p:sp>
      <p:sp>
        <p:nvSpPr>
          <p:cNvPr id="10" name="Rectangle 9"/>
          <p:cNvSpPr/>
          <p:nvPr/>
        </p:nvSpPr>
        <p:spPr>
          <a:xfrm>
            <a:off x="1021492" y="5672264"/>
            <a:ext cx="10473612" cy="523220"/>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800" b="1" i="0" u="none" strike="noStrike" kern="0" cap="none" spc="0" normalizeH="0" baseline="0" noProof="0" dirty="0" smtClean="0">
                <a:ln>
                  <a:noFill/>
                </a:ln>
                <a:solidFill>
                  <a:prstClr val="black"/>
                </a:solidFill>
                <a:effectLst/>
                <a:uLnTx/>
                <a:uFillTx/>
              </a:rPr>
              <a:t>Colin Hull – Armed Forces Covenant Partnership Officer</a:t>
            </a:r>
            <a:endParaRPr kumimoji="0" lang="en-GB" sz="2800" b="1" i="0" u="none" strike="noStrike" kern="0" cap="none" spc="0" normalizeH="0" baseline="0" noProof="0" dirty="0">
              <a:ln>
                <a:noFill/>
              </a:ln>
              <a:solidFill>
                <a:prstClr val="black"/>
              </a:solidFill>
              <a:effectLst/>
              <a:uLnTx/>
              <a:uFillTx/>
            </a:endParaRPr>
          </a:p>
        </p:txBody>
      </p:sp>
    </p:spTree>
    <p:extLst>
      <p:ext uri="{BB962C8B-B14F-4D97-AF65-F5344CB8AC3E}">
        <p14:creationId xmlns:p14="http://schemas.microsoft.com/office/powerpoint/2010/main" val="13142447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stretch>
            <a:fillRect/>
          </a:stretch>
        </p:blipFill>
        <p:spPr>
          <a:xfrm>
            <a:off x="4908923" y="1013444"/>
            <a:ext cx="1677446" cy="1754470"/>
          </a:xfrm>
          <a:prstGeom prst="rect">
            <a:avLst/>
          </a:prstGeom>
        </p:spPr>
      </p:pic>
      <p:sp>
        <p:nvSpPr>
          <p:cNvPr id="3" name="Content Placeholder 2"/>
          <p:cNvSpPr>
            <a:spLocks noGrp="1"/>
          </p:cNvSpPr>
          <p:nvPr>
            <p:ph idx="1"/>
          </p:nvPr>
        </p:nvSpPr>
        <p:spPr/>
        <p:txBody>
          <a:bodyPr/>
          <a:lstStyle/>
          <a:p>
            <a:pPr marL="0" lvl="0" indent="0" algn="ctr">
              <a:lnSpc>
                <a:spcPct val="100000"/>
              </a:lnSpc>
              <a:spcBef>
                <a:spcPts val="0"/>
              </a:spcBef>
              <a:buNone/>
            </a:pPr>
            <a:endParaRPr lang="en-GB" sz="2400" b="1" dirty="0" smtClean="0">
              <a:solidFill>
                <a:prstClr val="black"/>
              </a:solidFill>
            </a:endParaRPr>
          </a:p>
          <a:p>
            <a:pPr marL="0" lvl="0" indent="0" algn="ctr">
              <a:lnSpc>
                <a:spcPct val="100000"/>
              </a:lnSpc>
              <a:spcBef>
                <a:spcPts val="0"/>
              </a:spcBef>
              <a:buNone/>
            </a:pPr>
            <a:endParaRPr lang="en-GB" sz="2400" b="1" dirty="0">
              <a:solidFill>
                <a:prstClr val="black"/>
              </a:solidFill>
            </a:endParaRPr>
          </a:p>
          <a:p>
            <a:pPr marL="0" lvl="0" indent="0" algn="ctr">
              <a:lnSpc>
                <a:spcPct val="100000"/>
              </a:lnSpc>
              <a:spcBef>
                <a:spcPts val="0"/>
              </a:spcBef>
              <a:buNone/>
            </a:pPr>
            <a:endParaRPr lang="en-GB" sz="2400" b="1" dirty="0" smtClean="0">
              <a:solidFill>
                <a:prstClr val="black"/>
              </a:solidFill>
            </a:endParaRPr>
          </a:p>
          <a:p>
            <a:pPr marL="0" lvl="0" indent="0" algn="ctr">
              <a:lnSpc>
                <a:spcPct val="100000"/>
              </a:lnSpc>
              <a:spcBef>
                <a:spcPts val="0"/>
              </a:spcBef>
              <a:buNone/>
            </a:pPr>
            <a:endParaRPr lang="en-GB" sz="2400" b="1" dirty="0" smtClean="0">
              <a:solidFill>
                <a:prstClr val="black"/>
              </a:solidFill>
            </a:endParaRPr>
          </a:p>
          <a:p>
            <a:pPr marL="0" lvl="0" indent="0" algn="ctr">
              <a:lnSpc>
                <a:spcPct val="100000"/>
              </a:lnSpc>
              <a:spcBef>
                <a:spcPts val="0"/>
              </a:spcBef>
              <a:buNone/>
            </a:pPr>
            <a:r>
              <a:rPr lang="en-GB" sz="2400" b="1" dirty="0" smtClean="0">
                <a:solidFill>
                  <a:prstClr val="black"/>
                </a:solidFill>
              </a:rPr>
              <a:t>Colin </a:t>
            </a:r>
            <a:r>
              <a:rPr lang="en-GB" sz="2400" b="1" dirty="0">
                <a:solidFill>
                  <a:prstClr val="black"/>
                </a:solidFill>
              </a:rPr>
              <a:t>Hull  - Armed Forces Covenant Partnership Officer </a:t>
            </a:r>
          </a:p>
          <a:p>
            <a:pPr marL="0" lvl="0" indent="0" algn="ctr">
              <a:lnSpc>
                <a:spcPct val="100000"/>
              </a:lnSpc>
              <a:spcBef>
                <a:spcPts val="0"/>
              </a:spcBef>
              <a:buNone/>
            </a:pPr>
            <a:r>
              <a:rPr lang="en-GB" sz="2400" b="1" dirty="0">
                <a:solidFill>
                  <a:prstClr val="black"/>
                </a:solidFill>
              </a:rPr>
              <a:t>Email:</a:t>
            </a:r>
            <a:r>
              <a:rPr lang="en-GB" sz="2400" b="1" dirty="0">
                <a:solidFill>
                  <a:prstClr val="black"/>
                </a:solidFill>
                <a:hlinkClick r:id="rId3"/>
              </a:rPr>
              <a:t> chull@northamptonshire.gov.uk</a:t>
            </a:r>
            <a:endParaRPr lang="en-GB" sz="2400" b="1" dirty="0">
              <a:solidFill>
                <a:prstClr val="black"/>
              </a:solidFill>
            </a:endParaRPr>
          </a:p>
          <a:p>
            <a:pPr marL="0" lvl="0" indent="0" algn="ctr">
              <a:lnSpc>
                <a:spcPct val="100000"/>
              </a:lnSpc>
              <a:spcBef>
                <a:spcPts val="0"/>
              </a:spcBef>
              <a:buNone/>
            </a:pPr>
            <a:endParaRPr lang="en-GB" sz="2400" dirty="0">
              <a:solidFill>
                <a:prstClr val="black"/>
              </a:solidFill>
            </a:endParaRPr>
          </a:p>
          <a:p>
            <a:pPr marL="0" lvl="0" indent="0" algn="ctr">
              <a:lnSpc>
                <a:spcPct val="100000"/>
              </a:lnSpc>
              <a:spcBef>
                <a:spcPts val="0"/>
              </a:spcBef>
              <a:buNone/>
            </a:pPr>
            <a:r>
              <a:rPr lang="en-GB" sz="2400" b="1" dirty="0">
                <a:solidFill>
                  <a:prstClr val="black"/>
                </a:solidFill>
              </a:rPr>
              <a:t>AFC Website: </a:t>
            </a:r>
            <a:r>
              <a:rPr lang="en-GB" sz="2400" b="1" u="sng" dirty="0">
                <a:solidFill>
                  <a:prstClr val="black"/>
                </a:solidFill>
                <a:hlinkClick r:id="rId4"/>
              </a:rPr>
              <a:t>www.afcnorthamptonshire.co.uk</a:t>
            </a:r>
            <a:endParaRPr lang="en-GB" sz="2400" b="1" u="sng" dirty="0">
              <a:solidFill>
                <a:prstClr val="black"/>
              </a:solidFill>
            </a:endParaRPr>
          </a:p>
          <a:p>
            <a:pPr marL="0" lvl="0" indent="0" algn="ctr">
              <a:lnSpc>
                <a:spcPct val="100000"/>
              </a:lnSpc>
              <a:spcBef>
                <a:spcPts val="0"/>
              </a:spcBef>
              <a:buNone/>
            </a:pPr>
            <a:r>
              <a:rPr lang="en-GB" sz="2400" b="1" dirty="0">
                <a:solidFill>
                  <a:prstClr val="black"/>
                </a:solidFill>
              </a:rPr>
              <a:t> Email: </a:t>
            </a:r>
            <a:r>
              <a:rPr lang="en-GB" sz="2400" b="1" u="sng" dirty="0">
                <a:solidFill>
                  <a:srgbClr val="FF0000"/>
                </a:solidFill>
                <a:hlinkClick r:id="rId5"/>
              </a:rPr>
              <a:t>covenant@northamptonshire.gov.uk</a:t>
            </a:r>
            <a:endParaRPr lang="en-GB" sz="2400" b="1" u="sng" dirty="0">
              <a:solidFill>
                <a:srgbClr val="FF0000"/>
              </a:solidFill>
            </a:endParaRPr>
          </a:p>
          <a:p>
            <a:endParaRPr lang="en-GB" dirty="0"/>
          </a:p>
        </p:txBody>
      </p:sp>
    </p:spTree>
    <p:extLst>
      <p:ext uri="{BB962C8B-B14F-4D97-AF65-F5344CB8AC3E}">
        <p14:creationId xmlns:p14="http://schemas.microsoft.com/office/powerpoint/2010/main" val="5040355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rgbClr val="990099"/>
                </a:solidFill>
                <a:latin typeface="Calibri" panose="020F0502020204030204"/>
              </a:rPr>
              <a:t>What is the Armed Forces Covenant?</a:t>
            </a:r>
            <a:endParaRPr lang="en-GB" dirty="0"/>
          </a:p>
        </p:txBody>
      </p:sp>
      <p:sp>
        <p:nvSpPr>
          <p:cNvPr id="3" name="Content Placeholder 2"/>
          <p:cNvSpPr>
            <a:spLocks noGrp="1"/>
          </p:cNvSpPr>
          <p:nvPr>
            <p:ph idx="1"/>
          </p:nvPr>
        </p:nvSpPr>
        <p:spPr>
          <a:xfrm>
            <a:off x="838200" y="1458097"/>
            <a:ext cx="10515600" cy="4506098"/>
          </a:xfrm>
        </p:spPr>
        <p:txBody>
          <a:bodyPr>
            <a:normAutofit/>
          </a:bodyPr>
          <a:lstStyle/>
          <a:p>
            <a:pPr marL="0" lvl="0" indent="0" algn="just">
              <a:lnSpc>
                <a:spcPct val="100000"/>
              </a:lnSpc>
              <a:spcBef>
                <a:spcPts val="0"/>
              </a:spcBef>
              <a:buNone/>
            </a:pPr>
            <a:r>
              <a:rPr lang="en-US" b="1" dirty="0">
                <a:solidFill>
                  <a:prstClr val="black"/>
                </a:solidFill>
              </a:rPr>
              <a:t>The Armed Forces Covenant is a promise by the nation ensuring that those who serve or who have served in the Armed Forces, and their families, are treated fairly</a:t>
            </a:r>
            <a:r>
              <a:rPr lang="en-GB" b="1" dirty="0" smtClean="0">
                <a:solidFill>
                  <a:prstClr val="black"/>
                </a:solidFill>
              </a:rPr>
              <a:t>.</a:t>
            </a:r>
          </a:p>
          <a:p>
            <a:pPr marL="0" lvl="0" indent="0" algn="just">
              <a:lnSpc>
                <a:spcPct val="100000"/>
              </a:lnSpc>
              <a:spcBef>
                <a:spcPts val="0"/>
              </a:spcBef>
              <a:buNone/>
            </a:pPr>
            <a:endParaRPr lang="en-GB" sz="1200" b="1" dirty="0">
              <a:solidFill>
                <a:prstClr val="black"/>
              </a:solidFill>
            </a:endParaRPr>
          </a:p>
          <a:p>
            <a:pPr marL="0" lvl="0" indent="0" algn="just">
              <a:lnSpc>
                <a:spcPct val="100000"/>
              </a:lnSpc>
              <a:spcBef>
                <a:spcPts val="0"/>
              </a:spcBef>
              <a:buNone/>
            </a:pPr>
            <a:r>
              <a:rPr lang="en-US" sz="2400" b="1" dirty="0">
                <a:solidFill>
                  <a:prstClr val="black"/>
                </a:solidFill>
              </a:rPr>
              <a:t>The Armed Forces community consists of; serving personnel, Reservists, Veterans (anyone with one day service or more), spouses, </a:t>
            </a:r>
            <a:r>
              <a:rPr lang="en-US" sz="2400" b="1" i="1" u="sng" dirty="0">
                <a:solidFill>
                  <a:prstClr val="black"/>
                </a:solidFill>
              </a:rPr>
              <a:t>children</a:t>
            </a:r>
            <a:r>
              <a:rPr lang="en-US" sz="2400" b="1" dirty="0">
                <a:solidFill>
                  <a:prstClr val="black"/>
                </a:solidFill>
              </a:rPr>
              <a:t>, dependents and bereaved families.</a:t>
            </a:r>
          </a:p>
          <a:p>
            <a:pPr marL="0" lvl="0" indent="0">
              <a:lnSpc>
                <a:spcPct val="100000"/>
              </a:lnSpc>
              <a:spcBef>
                <a:spcPts val="0"/>
              </a:spcBef>
              <a:buNone/>
            </a:pPr>
            <a:endParaRPr lang="en-GB" sz="1600" b="1" dirty="0" smtClean="0">
              <a:solidFill>
                <a:prstClr val="black"/>
              </a:solidFill>
            </a:endParaRPr>
          </a:p>
          <a:p>
            <a:pPr marL="0" lvl="0" indent="0" algn="just">
              <a:lnSpc>
                <a:spcPct val="100000"/>
              </a:lnSpc>
              <a:spcBef>
                <a:spcPts val="0"/>
              </a:spcBef>
              <a:buNone/>
            </a:pPr>
            <a:r>
              <a:rPr lang="en-GB" sz="2400" b="1" dirty="0" smtClean="0">
                <a:solidFill>
                  <a:prstClr val="black"/>
                </a:solidFill>
              </a:rPr>
              <a:t>Locally, there is the Northamptonshire Armed </a:t>
            </a:r>
            <a:r>
              <a:rPr lang="en-GB" sz="2400" b="1" dirty="0">
                <a:solidFill>
                  <a:prstClr val="black"/>
                </a:solidFill>
              </a:rPr>
              <a:t>Forces </a:t>
            </a:r>
            <a:r>
              <a:rPr lang="en-GB" sz="2400" b="1" dirty="0" smtClean="0">
                <a:solidFill>
                  <a:prstClr val="black"/>
                </a:solidFill>
              </a:rPr>
              <a:t>Covenant Partnership which meets quarterly. There is an independent Chair and the AFC Partnership Officer supports the partners and co-ordinates the delivery of the Action Plan. </a:t>
            </a:r>
            <a:endParaRPr lang="en-GB" b="1" dirty="0">
              <a:solidFill>
                <a:srgbClr val="34737A"/>
              </a:solidFill>
            </a:endParaRPr>
          </a:p>
        </p:txBody>
      </p:sp>
      <p:pic>
        <p:nvPicPr>
          <p:cNvPr id="4" name="Picture 3"/>
          <p:cNvPicPr>
            <a:picLocks noChangeAspect="1"/>
          </p:cNvPicPr>
          <p:nvPr/>
        </p:nvPicPr>
        <p:blipFill>
          <a:blip r:embed="rId2"/>
          <a:stretch>
            <a:fillRect/>
          </a:stretch>
        </p:blipFill>
        <p:spPr>
          <a:xfrm>
            <a:off x="10685928" y="5488762"/>
            <a:ext cx="1186856" cy="1244595"/>
          </a:xfrm>
          <a:prstGeom prst="rect">
            <a:avLst/>
          </a:prstGeom>
        </p:spPr>
      </p:pic>
    </p:spTree>
    <p:extLst>
      <p:ext uri="{BB962C8B-B14F-4D97-AF65-F5344CB8AC3E}">
        <p14:creationId xmlns:p14="http://schemas.microsoft.com/office/powerpoint/2010/main" val="4544438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142399"/>
          </a:xfrm>
        </p:spPr>
        <p:txBody>
          <a:bodyPr>
            <a:normAutofit/>
          </a:bodyPr>
          <a:lstStyle/>
          <a:p>
            <a:r>
              <a:rPr lang="en-GB" sz="4000" dirty="0" smtClean="0">
                <a:solidFill>
                  <a:srgbClr val="000000"/>
                </a:solidFill>
                <a:latin typeface="Calibri" panose="020F0502020204030204" pitchFamily="34" charset="0"/>
              </a:rPr>
              <a:t> </a:t>
            </a:r>
            <a:r>
              <a:rPr lang="en-GB" b="1" dirty="0" smtClean="0">
                <a:solidFill>
                  <a:srgbClr val="7030A0"/>
                </a:solidFill>
                <a:latin typeface="Calibri" panose="020F0502020204030204" pitchFamily="34" charset="0"/>
              </a:rPr>
              <a:t>Service </a:t>
            </a:r>
            <a:r>
              <a:rPr lang="en-GB" b="1" dirty="0">
                <a:solidFill>
                  <a:srgbClr val="7030A0"/>
                </a:solidFill>
                <a:latin typeface="Calibri" panose="020F0502020204030204" pitchFamily="34" charset="0"/>
              </a:rPr>
              <a:t>Pupil Premium (SPP) </a:t>
            </a:r>
            <a:endParaRPr lang="en-GB" b="1" dirty="0">
              <a:solidFill>
                <a:srgbClr val="7030A0"/>
              </a:solidFill>
            </a:endParaRPr>
          </a:p>
        </p:txBody>
      </p:sp>
      <p:sp>
        <p:nvSpPr>
          <p:cNvPr id="3" name="Content Placeholder 2"/>
          <p:cNvSpPr>
            <a:spLocks noGrp="1"/>
          </p:cNvSpPr>
          <p:nvPr>
            <p:ph idx="1"/>
          </p:nvPr>
        </p:nvSpPr>
        <p:spPr>
          <a:xfrm>
            <a:off x="838200" y="1441622"/>
            <a:ext cx="10515600" cy="4735341"/>
          </a:xfrm>
        </p:spPr>
        <p:txBody>
          <a:bodyPr>
            <a:normAutofit/>
          </a:bodyPr>
          <a:lstStyle/>
          <a:p>
            <a:pPr marL="0" indent="0" algn="just">
              <a:lnSpc>
                <a:spcPct val="100000"/>
              </a:lnSpc>
              <a:buNone/>
            </a:pPr>
            <a:endParaRPr lang="en-US" sz="2000" b="1" dirty="0" smtClean="0"/>
          </a:p>
          <a:p>
            <a:pPr marL="0" indent="0" algn="just">
              <a:lnSpc>
                <a:spcPct val="100000"/>
              </a:lnSpc>
              <a:buNone/>
            </a:pPr>
            <a:r>
              <a:rPr lang="en-US" sz="2000" b="1" dirty="0" smtClean="0"/>
              <a:t>State </a:t>
            </a:r>
            <a:r>
              <a:rPr lang="en-US" sz="2000" b="1" dirty="0"/>
              <a:t>schools, academies and free schools in England, which have children of service families in school years Reception to Year 11, can receive the Service Pupil Premium (SPP) funding. It is designed to assist the school in providing the additional support that these children may </a:t>
            </a:r>
            <a:r>
              <a:rPr lang="en-US" sz="2000" b="1" dirty="0" smtClean="0"/>
              <a:t>need </a:t>
            </a:r>
            <a:r>
              <a:rPr lang="en-US" sz="2000" b="1" dirty="0"/>
              <a:t>and is currently worth £300 per service child. </a:t>
            </a:r>
            <a:endParaRPr lang="en-US" sz="2000" b="1" dirty="0" smtClean="0"/>
          </a:p>
          <a:p>
            <a:pPr marL="0" indent="0" algn="just">
              <a:lnSpc>
                <a:spcPct val="100000"/>
              </a:lnSpc>
              <a:buNone/>
            </a:pPr>
            <a:endParaRPr lang="en-US" sz="2000" b="1" dirty="0" smtClean="0"/>
          </a:p>
          <a:p>
            <a:pPr marL="0" indent="0" algn="just">
              <a:lnSpc>
                <a:spcPct val="100000"/>
              </a:lnSpc>
              <a:buNone/>
            </a:pPr>
            <a:r>
              <a:rPr lang="en-US" sz="2000" b="1" dirty="0" smtClean="0"/>
              <a:t>The </a:t>
            </a:r>
            <a:r>
              <a:rPr lang="en-US" sz="2000" b="1" dirty="0"/>
              <a:t>SPP can be used for pastoral care, social events, one to one support and emotional health and wellbeing support for those children, particularly in times of deployment or mobilisation. </a:t>
            </a:r>
            <a:endParaRPr lang="en-US" sz="2000" b="1" dirty="0" smtClean="0"/>
          </a:p>
          <a:p>
            <a:pPr marL="0" lvl="0" indent="0" algn="just">
              <a:lnSpc>
                <a:spcPct val="100000"/>
              </a:lnSpc>
              <a:spcBef>
                <a:spcPts val="0"/>
              </a:spcBef>
              <a:buNone/>
            </a:pPr>
            <a:endParaRPr lang="en-US" sz="2000" b="1" dirty="0" smtClean="0"/>
          </a:p>
          <a:p>
            <a:pPr marL="0" indent="0" algn="just">
              <a:lnSpc>
                <a:spcPct val="100000"/>
              </a:lnSpc>
              <a:buNone/>
            </a:pPr>
            <a:endParaRPr lang="en-GB" sz="2600" dirty="0"/>
          </a:p>
        </p:txBody>
      </p:sp>
      <p:pic>
        <p:nvPicPr>
          <p:cNvPr id="4" name="Picture 3"/>
          <p:cNvPicPr>
            <a:picLocks noChangeAspect="1"/>
          </p:cNvPicPr>
          <p:nvPr/>
        </p:nvPicPr>
        <p:blipFill>
          <a:blip r:embed="rId2"/>
          <a:stretch>
            <a:fillRect/>
          </a:stretch>
        </p:blipFill>
        <p:spPr>
          <a:xfrm>
            <a:off x="10586393" y="5431976"/>
            <a:ext cx="1188823" cy="1249788"/>
          </a:xfrm>
          <a:prstGeom prst="rect">
            <a:avLst/>
          </a:prstGeom>
        </p:spPr>
      </p:pic>
    </p:spTree>
    <p:extLst>
      <p:ext uri="{BB962C8B-B14F-4D97-AF65-F5344CB8AC3E}">
        <p14:creationId xmlns:p14="http://schemas.microsoft.com/office/powerpoint/2010/main" val="2036578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rgbClr val="7030A0"/>
                </a:solidFill>
              </a:rPr>
              <a:t>What do teachers and support staff need to know about supporting Service Children?</a:t>
            </a:r>
          </a:p>
        </p:txBody>
      </p:sp>
      <p:sp>
        <p:nvSpPr>
          <p:cNvPr id="3" name="Content Placeholder 2"/>
          <p:cNvSpPr>
            <a:spLocks noGrp="1"/>
          </p:cNvSpPr>
          <p:nvPr>
            <p:ph idx="1"/>
          </p:nvPr>
        </p:nvSpPr>
        <p:spPr/>
        <p:txBody>
          <a:bodyPr>
            <a:normAutofit fontScale="92500" lnSpcReduction="10000"/>
          </a:bodyPr>
          <a:lstStyle/>
          <a:p>
            <a:pPr>
              <a:lnSpc>
                <a:spcPct val="100000"/>
              </a:lnSpc>
            </a:pPr>
            <a:r>
              <a:rPr lang="en-GB" sz="2200" b="1" dirty="0"/>
              <a:t>Service children are not a homogenous group and will have different experiences</a:t>
            </a:r>
          </a:p>
          <a:p>
            <a:pPr>
              <a:lnSpc>
                <a:spcPct val="100000"/>
              </a:lnSpc>
            </a:pPr>
            <a:r>
              <a:rPr lang="en-GB" sz="2200" b="1" dirty="0"/>
              <a:t>Service children may move home frequently, with all the disruption to education, friendships and social networks that this can </a:t>
            </a:r>
            <a:r>
              <a:rPr lang="en-GB" sz="2200" b="1" dirty="0" smtClean="0"/>
              <a:t>imply</a:t>
            </a:r>
            <a:endParaRPr lang="en-GB" sz="2200" b="1" dirty="0"/>
          </a:p>
          <a:p>
            <a:pPr>
              <a:lnSpc>
                <a:spcPct val="100000"/>
              </a:lnSpc>
            </a:pPr>
            <a:r>
              <a:rPr lang="en-GB" sz="2200" b="1" dirty="0"/>
              <a:t>Service children may have extended periods when their serving parent is away from home. Apart from missing their absent parent, this could also mean parents being unable to attend key school events. When the absent parent returns, that can also bring adjustments for the </a:t>
            </a:r>
            <a:r>
              <a:rPr lang="en-GB" sz="2200" b="1" dirty="0" smtClean="0"/>
              <a:t>family</a:t>
            </a:r>
            <a:endParaRPr lang="en-GB" sz="2200" b="1" dirty="0"/>
          </a:p>
          <a:p>
            <a:pPr>
              <a:lnSpc>
                <a:spcPct val="100000"/>
              </a:lnSpc>
            </a:pPr>
            <a:r>
              <a:rPr lang="en-GB" sz="2200" b="1" dirty="0"/>
              <a:t>There can be significant benefits for service children of being part of the Armed Forces Community and the challenges they may face can also increase their resilience</a:t>
            </a:r>
            <a:r>
              <a:rPr lang="en-GB" sz="2200" b="1" dirty="0" smtClean="0"/>
              <a:t>.</a:t>
            </a:r>
          </a:p>
          <a:p>
            <a:pPr>
              <a:lnSpc>
                <a:spcPct val="100000"/>
              </a:lnSpc>
            </a:pPr>
            <a:r>
              <a:rPr lang="en-GB" sz="2200" b="1" dirty="0"/>
              <a:t>The following slides showcase a selection of effective, creative and innovative ways in which both primary and secondary schools have used the available funding to support service children. They all have a common goal: to provide additional pastoral support to service families.</a:t>
            </a:r>
          </a:p>
          <a:p>
            <a:endParaRPr lang="en-GB" dirty="0"/>
          </a:p>
        </p:txBody>
      </p:sp>
    </p:spTree>
    <p:extLst>
      <p:ext uri="{BB962C8B-B14F-4D97-AF65-F5344CB8AC3E}">
        <p14:creationId xmlns:p14="http://schemas.microsoft.com/office/powerpoint/2010/main" val="6703109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7030A0"/>
                </a:solidFill>
                <a:latin typeface="Calibri" panose="020F0502020204030204" pitchFamily="34" charset="0"/>
              </a:rPr>
              <a:t>Boringdon </a:t>
            </a:r>
            <a:r>
              <a:rPr lang="en-GB" b="1" dirty="0">
                <a:solidFill>
                  <a:srgbClr val="7030A0"/>
                </a:solidFill>
                <a:latin typeface="Calibri" panose="020F0502020204030204" pitchFamily="34" charset="0"/>
              </a:rPr>
              <a:t>Primary </a:t>
            </a:r>
            <a:r>
              <a:rPr lang="en-GB" b="1" dirty="0" smtClean="0">
                <a:solidFill>
                  <a:srgbClr val="7030A0"/>
                </a:solidFill>
                <a:latin typeface="Calibri" panose="020F0502020204030204" pitchFamily="34" charset="0"/>
              </a:rPr>
              <a:t>School </a:t>
            </a:r>
            <a:r>
              <a:rPr lang="en-GB" b="1" smtClean="0">
                <a:solidFill>
                  <a:srgbClr val="7030A0"/>
                </a:solidFill>
                <a:latin typeface="Calibri" panose="020F0502020204030204" pitchFamily="34" charset="0"/>
              </a:rPr>
              <a:t>- Plymouth</a:t>
            </a:r>
            <a:endParaRPr lang="en-GB" dirty="0"/>
          </a:p>
        </p:txBody>
      </p:sp>
      <p:pic>
        <p:nvPicPr>
          <p:cNvPr id="4" name="Content Placeholder 3"/>
          <p:cNvPicPr>
            <a:picLocks noGrp="1" noChangeAspect="1"/>
          </p:cNvPicPr>
          <p:nvPr>
            <p:ph idx="1"/>
          </p:nvPr>
        </p:nvPicPr>
        <p:blipFill>
          <a:blip r:embed="rId2"/>
          <a:stretch>
            <a:fillRect/>
          </a:stretch>
        </p:blipFill>
        <p:spPr>
          <a:xfrm>
            <a:off x="10759388" y="5477049"/>
            <a:ext cx="1188823" cy="1249788"/>
          </a:xfrm>
          <a:prstGeom prst="rect">
            <a:avLst/>
          </a:prstGeom>
        </p:spPr>
      </p:pic>
      <p:sp>
        <p:nvSpPr>
          <p:cNvPr id="12" name="Rectangle 11"/>
          <p:cNvSpPr/>
          <p:nvPr/>
        </p:nvSpPr>
        <p:spPr>
          <a:xfrm>
            <a:off x="838200" y="1369194"/>
            <a:ext cx="6096000" cy="923330"/>
          </a:xfrm>
          <a:prstGeom prst="rect">
            <a:avLst/>
          </a:prstGeom>
        </p:spPr>
        <p:txBody>
          <a:bodyPr>
            <a:spAutoFit/>
          </a:bodyPr>
          <a:lstStyle/>
          <a:p>
            <a:pPr marL="285750" indent="-285750">
              <a:buFont typeface="Wingdings" panose="05000000000000000000" pitchFamily="2" charset="2"/>
              <a:buChar char="§"/>
            </a:pPr>
            <a:r>
              <a:rPr lang="en-US" i="1" dirty="0"/>
              <a:t>Age range of pupils: </a:t>
            </a:r>
            <a:r>
              <a:rPr lang="en-US" dirty="0"/>
              <a:t>4 to 11</a:t>
            </a:r>
          </a:p>
          <a:p>
            <a:pPr marL="285750" indent="-285750">
              <a:buFont typeface="Wingdings" panose="05000000000000000000" pitchFamily="2" charset="2"/>
              <a:buChar char="§"/>
            </a:pPr>
            <a:r>
              <a:rPr lang="en-US" i="1" dirty="0"/>
              <a:t>Number of pupils on roll: </a:t>
            </a:r>
            <a:r>
              <a:rPr lang="en-US" dirty="0"/>
              <a:t>432</a:t>
            </a:r>
          </a:p>
          <a:p>
            <a:pPr marL="285750" indent="-285750">
              <a:buFont typeface="Wingdings" panose="05000000000000000000" pitchFamily="2" charset="2"/>
              <a:buChar char="§"/>
            </a:pPr>
            <a:r>
              <a:rPr lang="en-US" i="1" dirty="0"/>
              <a:t>Number of service children on roll</a:t>
            </a:r>
            <a:r>
              <a:rPr lang="en-US" dirty="0"/>
              <a:t>: 34</a:t>
            </a:r>
          </a:p>
        </p:txBody>
      </p:sp>
      <p:sp>
        <p:nvSpPr>
          <p:cNvPr id="14" name="Content Placeholder 2"/>
          <p:cNvSpPr txBox="1">
            <a:spLocks/>
          </p:cNvSpPr>
          <p:nvPr/>
        </p:nvSpPr>
        <p:spPr>
          <a:xfrm>
            <a:off x="838200" y="2375499"/>
            <a:ext cx="10515600" cy="4351338"/>
          </a:xfrm>
          <a:prstGeom prst="rect">
            <a:avLst/>
          </a:prstGeom>
        </p:spPr>
        <p:txBody>
          <a:bodyPr vert="horz" lIns="91440" tIns="45720" rIns="91440" bIns="45720" rtlCol="0">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spcBef>
                <a:spcPts val="0"/>
              </a:spcBef>
              <a:spcAft>
                <a:spcPts val="600"/>
              </a:spcAft>
              <a:buNone/>
            </a:pPr>
            <a:r>
              <a:rPr lang="en-US" sz="2900" b="1" dirty="0" smtClean="0"/>
              <a:t>The School used the Service Pupil Premium to contribute towards the following:</a:t>
            </a:r>
          </a:p>
          <a:p>
            <a:pPr>
              <a:lnSpc>
                <a:spcPct val="120000"/>
              </a:lnSpc>
              <a:spcBef>
                <a:spcPts val="0"/>
              </a:spcBef>
              <a:spcAft>
                <a:spcPts val="600"/>
              </a:spcAft>
            </a:pPr>
            <a:r>
              <a:rPr lang="en-US" sz="2900" b="1" dirty="0" smtClean="0"/>
              <a:t>the provision of a trained Teaching Assistant to provide pastoral support and guidance for service families</a:t>
            </a:r>
          </a:p>
          <a:p>
            <a:pPr>
              <a:lnSpc>
                <a:spcPct val="120000"/>
              </a:lnSpc>
              <a:spcBef>
                <a:spcPts val="0"/>
              </a:spcBef>
              <a:spcAft>
                <a:spcPts val="600"/>
              </a:spcAft>
            </a:pPr>
            <a:r>
              <a:rPr lang="en-US" sz="2900" b="1" dirty="0" smtClean="0"/>
              <a:t>the provision of external Learning Mentor Support to work with individuals to build social skills, self-esteem and develop positive attitudes to learning thus raising academic attainment</a:t>
            </a:r>
          </a:p>
          <a:p>
            <a:pPr>
              <a:lnSpc>
                <a:spcPct val="120000"/>
              </a:lnSpc>
              <a:spcBef>
                <a:spcPts val="0"/>
              </a:spcBef>
              <a:spcAft>
                <a:spcPts val="600"/>
              </a:spcAft>
            </a:pPr>
            <a:r>
              <a:rPr lang="en-US" sz="2900" b="1" dirty="0" smtClean="0"/>
              <a:t>membership of MKC Heroes</a:t>
            </a:r>
          </a:p>
          <a:p>
            <a:pPr>
              <a:lnSpc>
                <a:spcPct val="120000"/>
              </a:lnSpc>
              <a:spcBef>
                <a:spcPts val="0"/>
              </a:spcBef>
              <a:spcAft>
                <a:spcPts val="600"/>
              </a:spcAft>
            </a:pPr>
            <a:r>
              <a:rPr lang="en-US" sz="2900" b="1" dirty="0" smtClean="0"/>
              <a:t>extra-curricular activities to enable Service children to take part in certain activities that may not have been available to them due to the absence of one of their key adults. This has included, going to the theatre and ‘wild in the woods’.</a:t>
            </a:r>
          </a:p>
        </p:txBody>
      </p:sp>
    </p:spTree>
    <p:extLst>
      <p:ext uri="{BB962C8B-B14F-4D97-AF65-F5344CB8AC3E}">
        <p14:creationId xmlns:p14="http://schemas.microsoft.com/office/powerpoint/2010/main" val="5690694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122749"/>
          </a:xfrm>
        </p:spPr>
        <p:txBody>
          <a:bodyPr/>
          <a:lstStyle/>
          <a:p>
            <a:r>
              <a:rPr lang="en-GB" b="1" dirty="0" smtClean="0">
                <a:solidFill>
                  <a:srgbClr val="7030A0"/>
                </a:solidFill>
                <a:latin typeface="Calibri" panose="020F0502020204030204" pitchFamily="34" charset="0"/>
              </a:rPr>
              <a:t>Wittering </a:t>
            </a:r>
            <a:r>
              <a:rPr lang="en-GB" b="1" dirty="0">
                <a:solidFill>
                  <a:srgbClr val="7030A0"/>
                </a:solidFill>
                <a:latin typeface="Calibri" panose="020F0502020204030204" pitchFamily="34" charset="0"/>
              </a:rPr>
              <a:t>Primary </a:t>
            </a:r>
            <a:r>
              <a:rPr lang="en-GB" b="1" dirty="0" smtClean="0">
                <a:solidFill>
                  <a:srgbClr val="7030A0"/>
                </a:solidFill>
                <a:latin typeface="Calibri" panose="020F0502020204030204" pitchFamily="34" charset="0"/>
              </a:rPr>
              <a:t>School - Peterborough</a:t>
            </a:r>
            <a:endParaRPr lang="en-GB" dirty="0"/>
          </a:p>
        </p:txBody>
      </p:sp>
      <p:sp>
        <p:nvSpPr>
          <p:cNvPr id="4" name="Content Placeholder 3"/>
          <p:cNvSpPr>
            <a:spLocks noGrp="1"/>
          </p:cNvSpPr>
          <p:nvPr>
            <p:ph idx="1"/>
          </p:nvPr>
        </p:nvSpPr>
        <p:spPr>
          <a:xfrm>
            <a:off x="838200" y="1293341"/>
            <a:ext cx="10515600" cy="5082745"/>
          </a:xfrm>
        </p:spPr>
        <p:txBody>
          <a:bodyPr>
            <a:normAutofit fontScale="55000" lnSpcReduction="20000"/>
          </a:bodyPr>
          <a:lstStyle/>
          <a:p>
            <a:pPr>
              <a:lnSpc>
                <a:spcPct val="120000"/>
              </a:lnSpc>
              <a:spcBef>
                <a:spcPts val="0"/>
              </a:spcBef>
              <a:buFont typeface="Wingdings" panose="05000000000000000000" pitchFamily="2" charset="2"/>
              <a:buChar char="§"/>
            </a:pPr>
            <a:r>
              <a:rPr lang="en-US" sz="4500" i="1" dirty="0"/>
              <a:t>Age range of pupils: </a:t>
            </a:r>
            <a:r>
              <a:rPr lang="en-US" sz="4500" dirty="0"/>
              <a:t>4 to 11</a:t>
            </a:r>
          </a:p>
          <a:p>
            <a:pPr>
              <a:lnSpc>
                <a:spcPct val="120000"/>
              </a:lnSpc>
              <a:spcBef>
                <a:spcPts val="0"/>
              </a:spcBef>
              <a:buFont typeface="Wingdings" panose="05000000000000000000" pitchFamily="2" charset="2"/>
              <a:buChar char="§"/>
            </a:pPr>
            <a:r>
              <a:rPr lang="en-US" sz="4500" i="1" dirty="0"/>
              <a:t>Number of pupils on roll: </a:t>
            </a:r>
            <a:r>
              <a:rPr lang="en-US" sz="4500" dirty="0" smtClean="0"/>
              <a:t>432</a:t>
            </a:r>
            <a:endParaRPr lang="en-US" sz="4500" dirty="0"/>
          </a:p>
          <a:p>
            <a:pPr>
              <a:lnSpc>
                <a:spcPct val="120000"/>
              </a:lnSpc>
              <a:spcBef>
                <a:spcPts val="0"/>
              </a:spcBef>
              <a:buFont typeface="Wingdings" panose="05000000000000000000" pitchFamily="2" charset="2"/>
              <a:buChar char="§"/>
            </a:pPr>
            <a:r>
              <a:rPr lang="en-US" sz="4500" i="1" dirty="0"/>
              <a:t>Number of service children on </a:t>
            </a:r>
            <a:r>
              <a:rPr lang="en-US" sz="4500" i="1" dirty="0" smtClean="0"/>
              <a:t>roll: 208</a:t>
            </a:r>
            <a:endParaRPr lang="en-US" sz="4500" dirty="0" smtClean="0"/>
          </a:p>
          <a:p>
            <a:pPr>
              <a:lnSpc>
                <a:spcPct val="100000"/>
              </a:lnSpc>
              <a:spcBef>
                <a:spcPts val="0"/>
              </a:spcBef>
              <a:buFont typeface="Wingdings" panose="05000000000000000000" pitchFamily="2" charset="2"/>
              <a:buChar char="§"/>
            </a:pPr>
            <a:endParaRPr lang="en-US" sz="1800" dirty="0"/>
          </a:p>
          <a:p>
            <a:pPr marL="0" indent="0">
              <a:lnSpc>
                <a:spcPct val="120000"/>
              </a:lnSpc>
              <a:spcBef>
                <a:spcPts val="0"/>
              </a:spcBef>
              <a:buNone/>
            </a:pPr>
            <a:endParaRPr lang="en-US" sz="1800" dirty="0" smtClean="0"/>
          </a:p>
          <a:p>
            <a:pPr marL="0" indent="0">
              <a:lnSpc>
                <a:spcPct val="120000"/>
              </a:lnSpc>
              <a:spcBef>
                <a:spcPts val="0"/>
              </a:spcBef>
              <a:buNone/>
            </a:pPr>
            <a:r>
              <a:rPr lang="en-US" sz="4300" b="1" dirty="0" smtClean="0"/>
              <a:t>The school set </a:t>
            </a:r>
            <a:r>
              <a:rPr lang="en-US" sz="4300" b="1" dirty="0"/>
              <a:t>up an “Out </a:t>
            </a:r>
            <a:r>
              <a:rPr lang="en-US" sz="4300" b="1" dirty="0" smtClean="0"/>
              <a:t>of </a:t>
            </a:r>
            <a:r>
              <a:rPr lang="en-US" sz="4300" b="1" dirty="0"/>
              <a:t>Area” club which </a:t>
            </a:r>
            <a:r>
              <a:rPr lang="en-US" sz="4300" b="1" dirty="0" smtClean="0"/>
              <a:t>is </a:t>
            </a:r>
            <a:r>
              <a:rPr lang="en-US" sz="4300" b="1" dirty="0"/>
              <a:t>run by the SPP co-ordinator and other staff </a:t>
            </a:r>
            <a:r>
              <a:rPr lang="en-US" sz="4300" b="1" dirty="0" smtClean="0"/>
              <a:t>members and this provides </a:t>
            </a:r>
            <a:r>
              <a:rPr lang="en-US" sz="4300" b="1" dirty="0"/>
              <a:t>activities such as table </a:t>
            </a:r>
            <a:r>
              <a:rPr lang="en-US" sz="4300" b="1" dirty="0" smtClean="0"/>
              <a:t>tennis. </a:t>
            </a:r>
          </a:p>
          <a:p>
            <a:pPr marL="0" indent="0">
              <a:lnSpc>
                <a:spcPct val="120000"/>
              </a:lnSpc>
              <a:spcBef>
                <a:spcPts val="0"/>
              </a:spcBef>
              <a:buNone/>
            </a:pPr>
            <a:endParaRPr lang="en-US" sz="4300" b="1" dirty="0" smtClean="0"/>
          </a:p>
          <a:p>
            <a:pPr marL="0" indent="0">
              <a:lnSpc>
                <a:spcPct val="120000"/>
              </a:lnSpc>
              <a:spcBef>
                <a:spcPts val="0"/>
              </a:spcBef>
              <a:buNone/>
            </a:pPr>
            <a:r>
              <a:rPr lang="en-GB" sz="4300" b="1" dirty="0" smtClean="0"/>
              <a:t>The </a:t>
            </a:r>
            <a:r>
              <a:rPr lang="en-GB" sz="4300" b="1" dirty="0"/>
              <a:t>rest of the SPP is focused on employing a teacher/HLTA each week to concentrate on small groups of Service children who are within the middle achiever group to encourage them further. They work alongside the teacher to try and realise more of their potential academically, negating the progress potentially lost by a school move. The school sees it having impact not just academically but </a:t>
            </a:r>
            <a:r>
              <a:rPr lang="en-GB" sz="4300" b="1" dirty="0" smtClean="0"/>
              <a:t>also emotionally </a:t>
            </a:r>
            <a:r>
              <a:rPr lang="en-GB" sz="4300" b="1" dirty="0"/>
              <a:t>and socially.</a:t>
            </a:r>
          </a:p>
          <a:p>
            <a:pPr marL="0" indent="0">
              <a:lnSpc>
                <a:spcPct val="120000"/>
              </a:lnSpc>
              <a:spcBef>
                <a:spcPts val="0"/>
              </a:spcBef>
              <a:buNone/>
            </a:pPr>
            <a:endParaRPr lang="en-US" sz="3700" b="1" dirty="0"/>
          </a:p>
          <a:p>
            <a:endParaRPr lang="en-GB" dirty="0"/>
          </a:p>
        </p:txBody>
      </p:sp>
      <p:pic>
        <p:nvPicPr>
          <p:cNvPr id="6" name="Picture 5"/>
          <p:cNvPicPr>
            <a:picLocks noChangeAspect="1"/>
          </p:cNvPicPr>
          <p:nvPr/>
        </p:nvPicPr>
        <p:blipFill>
          <a:blip r:embed="rId2"/>
          <a:stretch>
            <a:fillRect/>
          </a:stretch>
        </p:blipFill>
        <p:spPr>
          <a:xfrm>
            <a:off x="10370150" y="5514355"/>
            <a:ext cx="1188823" cy="1249788"/>
          </a:xfrm>
          <a:prstGeom prst="rect">
            <a:avLst/>
          </a:prstGeom>
        </p:spPr>
      </p:pic>
    </p:spTree>
    <p:extLst>
      <p:ext uri="{BB962C8B-B14F-4D97-AF65-F5344CB8AC3E}">
        <p14:creationId xmlns:p14="http://schemas.microsoft.com/office/powerpoint/2010/main" val="32399606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7030A0"/>
                </a:solidFill>
                <a:latin typeface="Calibri" panose="020F0502020204030204" pitchFamily="34" charset="0"/>
              </a:rPr>
              <a:t>Joyce </a:t>
            </a:r>
            <a:r>
              <a:rPr lang="en-GB" b="1" dirty="0">
                <a:solidFill>
                  <a:srgbClr val="7030A0"/>
                </a:solidFill>
                <a:latin typeface="Calibri" panose="020F0502020204030204" pitchFamily="34" charset="0"/>
              </a:rPr>
              <a:t>Frankland </a:t>
            </a:r>
            <a:r>
              <a:rPr lang="en-GB" b="1" dirty="0" smtClean="0">
                <a:solidFill>
                  <a:srgbClr val="7030A0"/>
                </a:solidFill>
                <a:latin typeface="Calibri" panose="020F0502020204030204" pitchFamily="34" charset="0"/>
              </a:rPr>
              <a:t>Academy - Essex</a:t>
            </a:r>
            <a:endParaRPr lang="en-GB" dirty="0"/>
          </a:p>
        </p:txBody>
      </p:sp>
      <p:sp>
        <p:nvSpPr>
          <p:cNvPr id="3" name="Content Placeholder 2"/>
          <p:cNvSpPr>
            <a:spLocks noGrp="1"/>
          </p:cNvSpPr>
          <p:nvPr>
            <p:ph idx="1"/>
          </p:nvPr>
        </p:nvSpPr>
        <p:spPr>
          <a:xfrm>
            <a:off x="838200" y="1507524"/>
            <a:ext cx="10515600" cy="4669439"/>
          </a:xfrm>
        </p:spPr>
        <p:txBody>
          <a:bodyPr>
            <a:normAutofit/>
          </a:bodyPr>
          <a:lstStyle/>
          <a:p>
            <a:pPr lvl="0">
              <a:lnSpc>
                <a:spcPct val="120000"/>
              </a:lnSpc>
              <a:spcBef>
                <a:spcPts val="0"/>
              </a:spcBef>
              <a:buFont typeface="Wingdings" panose="05000000000000000000" pitchFamily="2" charset="2"/>
              <a:buChar char="§"/>
            </a:pPr>
            <a:r>
              <a:rPr lang="en-US" sz="1600" i="1" dirty="0">
                <a:solidFill>
                  <a:prstClr val="black"/>
                </a:solidFill>
              </a:rPr>
              <a:t>Age range of pupils: </a:t>
            </a:r>
            <a:r>
              <a:rPr lang="en-US" sz="1600" dirty="0" smtClean="0">
                <a:solidFill>
                  <a:prstClr val="black"/>
                </a:solidFill>
              </a:rPr>
              <a:t>11 to 18</a:t>
            </a:r>
            <a:endParaRPr lang="en-US" sz="1600" dirty="0">
              <a:solidFill>
                <a:prstClr val="black"/>
              </a:solidFill>
            </a:endParaRPr>
          </a:p>
          <a:p>
            <a:pPr lvl="0">
              <a:lnSpc>
                <a:spcPct val="120000"/>
              </a:lnSpc>
              <a:spcBef>
                <a:spcPts val="0"/>
              </a:spcBef>
              <a:buFont typeface="Wingdings" panose="05000000000000000000" pitchFamily="2" charset="2"/>
              <a:buChar char="§"/>
            </a:pPr>
            <a:r>
              <a:rPr lang="en-US" sz="1600" i="1" dirty="0">
                <a:solidFill>
                  <a:prstClr val="black"/>
                </a:solidFill>
              </a:rPr>
              <a:t>Number of pupils on roll: </a:t>
            </a:r>
            <a:r>
              <a:rPr lang="en-US" sz="1600" dirty="0" smtClean="0">
                <a:solidFill>
                  <a:prstClr val="black"/>
                </a:solidFill>
              </a:rPr>
              <a:t>900</a:t>
            </a:r>
            <a:endParaRPr lang="en-US" sz="1600" dirty="0">
              <a:solidFill>
                <a:prstClr val="black"/>
              </a:solidFill>
            </a:endParaRPr>
          </a:p>
          <a:p>
            <a:pPr lvl="0">
              <a:lnSpc>
                <a:spcPct val="120000"/>
              </a:lnSpc>
              <a:spcBef>
                <a:spcPts val="0"/>
              </a:spcBef>
              <a:buFont typeface="Wingdings" panose="05000000000000000000" pitchFamily="2" charset="2"/>
              <a:buChar char="§"/>
            </a:pPr>
            <a:r>
              <a:rPr lang="en-US" sz="1600" i="1" dirty="0">
                <a:solidFill>
                  <a:prstClr val="black"/>
                </a:solidFill>
              </a:rPr>
              <a:t>Number of service children on roll: </a:t>
            </a:r>
            <a:r>
              <a:rPr lang="en-US" sz="1600" i="1" dirty="0" smtClean="0">
                <a:solidFill>
                  <a:prstClr val="black"/>
                </a:solidFill>
              </a:rPr>
              <a:t>44</a:t>
            </a:r>
            <a:endParaRPr lang="en-US" sz="1600" dirty="0">
              <a:solidFill>
                <a:prstClr val="black"/>
              </a:solidFill>
            </a:endParaRPr>
          </a:p>
          <a:p>
            <a:pPr marL="0" indent="0">
              <a:lnSpc>
                <a:spcPct val="120000"/>
              </a:lnSpc>
              <a:spcBef>
                <a:spcPts val="0"/>
              </a:spcBef>
              <a:buNone/>
            </a:pPr>
            <a:endParaRPr lang="en-US" sz="1500" b="1" dirty="0"/>
          </a:p>
          <a:p>
            <a:pPr marL="0" indent="0">
              <a:lnSpc>
                <a:spcPct val="100000"/>
              </a:lnSpc>
              <a:spcBef>
                <a:spcPts val="0"/>
              </a:spcBef>
              <a:buNone/>
            </a:pPr>
            <a:r>
              <a:rPr lang="en-US" sz="2000" b="1" dirty="0" smtClean="0"/>
              <a:t>In </a:t>
            </a:r>
            <a:r>
              <a:rPr lang="en-US" sz="2000" b="1" dirty="0"/>
              <a:t>2013 the decision was made that the most effective way to utilise the Service Pupil Premium was to employ a member of pastoral staff whose role was, and continues to be, the Service Children Liaison Officer</a:t>
            </a:r>
            <a:r>
              <a:rPr lang="en-US" sz="2000" b="1" dirty="0" smtClean="0"/>
              <a:t>. </a:t>
            </a:r>
          </a:p>
          <a:p>
            <a:pPr marL="0" indent="0">
              <a:lnSpc>
                <a:spcPct val="100000"/>
              </a:lnSpc>
              <a:spcBef>
                <a:spcPts val="0"/>
              </a:spcBef>
              <a:buNone/>
            </a:pPr>
            <a:endParaRPr lang="en-US" sz="2000" b="1" dirty="0"/>
          </a:p>
          <a:p>
            <a:pPr marL="0" indent="0">
              <a:lnSpc>
                <a:spcPct val="100000"/>
              </a:lnSpc>
              <a:spcBef>
                <a:spcPts val="0"/>
              </a:spcBef>
              <a:buNone/>
            </a:pPr>
            <a:r>
              <a:rPr lang="en-US" sz="2000" b="1" dirty="0"/>
              <a:t>This role has created, within school, a strong knowledge of exactly who the service children are and what their additional needs may be, enabling full integration into the academy community. This has been acknowledged in our recent Ofsted report, which said</a:t>
            </a:r>
            <a:r>
              <a:rPr lang="en-US" sz="2000" b="1" dirty="0" smtClean="0"/>
              <a:t>: “</a:t>
            </a:r>
            <a:r>
              <a:rPr lang="en-US" sz="2000" b="1" dirty="0"/>
              <a:t>The school provides exceptional support for pupils of families in the </a:t>
            </a:r>
            <a:r>
              <a:rPr lang="en-US" sz="2000" b="1" dirty="0" smtClean="0"/>
              <a:t>Armed Services</a:t>
            </a:r>
            <a:r>
              <a:rPr lang="en-US" sz="2000" b="1" dirty="0"/>
              <a:t>. As a result these pupils are thriving</a:t>
            </a:r>
            <a:r>
              <a:rPr lang="en-US" sz="2000" b="1" dirty="0" smtClean="0"/>
              <a:t>.”</a:t>
            </a:r>
          </a:p>
          <a:p>
            <a:pPr marL="0" indent="0">
              <a:lnSpc>
                <a:spcPct val="100000"/>
              </a:lnSpc>
              <a:spcBef>
                <a:spcPts val="0"/>
              </a:spcBef>
              <a:buNone/>
            </a:pPr>
            <a:endParaRPr lang="en-US" sz="1400" b="1" dirty="0"/>
          </a:p>
          <a:p>
            <a:pPr marL="0" indent="0">
              <a:lnSpc>
                <a:spcPct val="100000"/>
              </a:lnSpc>
              <a:spcBef>
                <a:spcPts val="0"/>
              </a:spcBef>
              <a:buNone/>
            </a:pPr>
            <a:endParaRPr lang="en-US" sz="1400" b="1" dirty="0"/>
          </a:p>
          <a:p>
            <a:pPr marL="0" indent="0">
              <a:lnSpc>
                <a:spcPct val="100000"/>
              </a:lnSpc>
              <a:spcBef>
                <a:spcPts val="0"/>
              </a:spcBef>
              <a:buNone/>
            </a:pPr>
            <a:endParaRPr lang="en-US" sz="1400" b="1" dirty="0" smtClean="0"/>
          </a:p>
          <a:p>
            <a:pPr>
              <a:lnSpc>
                <a:spcPct val="120000"/>
              </a:lnSpc>
              <a:spcBef>
                <a:spcPts val="0"/>
              </a:spcBef>
            </a:pPr>
            <a:endParaRPr lang="en-US" sz="2000" b="1" dirty="0"/>
          </a:p>
          <a:p>
            <a:endParaRPr lang="en-GB" dirty="0"/>
          </a:p>
        </p:txBody>
      </p:sp>
      <p:pic>
        <p:nvPicPr>
          <p:cNvPr id="7" name="Picture 6"/>
          <p:cNvPicPr>
            <a:picLocks noChangeAspect="1"/>
          </p:cNvPicPr>
          <p:nvPr/>
        </p:nvPicPr>
        <p:blipFill>
          <a:blip r:embed="rId2"/>
          <a:stretch>
            <a:fillRect/>
          </a:stretch>
        </p:blipFill>
        <p:spPr>
          <a:xfrm>
            <a:off x="10683188" y="5366074"/>
            <a:ext cx="1188823" cy="1249788"/>
          </a:xfrm>
          <a:prstGeom prst="rect">
            <a:avLst/>
          </a:prstGeom>
        </p:spPr>
      </p:pic>
    </p:spTree>
    <p:extLst>
      <p:ext uri="{BB962C8B-B14F-4D97-AF65-F5344CB8AC3E}">
        <p14:creationId xmlns:p14="http://schemas.microsoft.com/office/powerpoint/2010/main" val="5373819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134161"/>
          </a:xfrm>
        </p:spPr>
        <p:txBody>
          <a:bodyPr/>
          <a:lstStyle/>
          <a:p>
            <a:r>
              <a:rPr lang="en-GB" b="1" dirty="0" smtClean="0">
                <a:solidFill>
                  <a:srgbClr val="7030A0"/>
                </a:solidFill>
                <a:latin typeface="Calibri" panose="020F0502020204030204" pitchFamily="34" charset="0"/>
              </a:rPr>
              <a:t>Hele’s School - Plymouth</a:t>
            </a:r>
            <a:endParaRPr lang="en-GB" dirty="0"/>
          </a:p>
        </p:txBody>
      </p:sp>
      <p:sp>
        <p:nvSpPr>
          <p:cNvPr id="3" name="Content Placeholder 2"/>
          <p:cNvSpPr>
            <a:spLocks noGrp="1"/>
          </p:cNvSpPr>
          <p:nvPr>
            <p:ph idx="1"/>
          </p:nvPr>
        </p:nvSpPr>
        <p:spPr>
          <a:xfrm>
            <a:off x="838200" y="1400432"/>
            <a:ext cx="10515600" cy="4776531"/>
          </a:xfrm>
        </p:spPr>
        <p:txBody>
          <a:bodyPr>
            <a:normAutofit fontScale="77500" lnSpcReduction="20000"/>
          </a:bodyPr>
          <a:lstStyle/>
          <a:p>
            <a:r>
              <a:rPr lang="en-US" sz="2300" i="1" dirty="0"/>
              <a:t>Age range of pupils: </a:t>
            </a:r>
            <a:r>
              <a:rPr lang="en-US" sz="2300" dirty="0"/>
              <a:t>11 to 19</a:t>
            </a:r>
          </a:p>
          <a:p>
            <a:r>
              <a:rPr lang="en-US" sz="2300" i="1" dirty="0"/>
              <a:t>Number of pupils on roll: </a:t>
            </a:r>
            <a:r>
              <a:rPr lang="en-US" sz="2300" dirty="0"/>
              <a:t>1236</a:t>
            </a:r>
          </a:p>
          <a:p>
            <a:r>
              <a:rPr lang="en-US" sz="2300" i="1" dirty="0"/>
              <a:t>Number of service children on roll: </a:t>
            </a:r>
            <a:r>
              <a:rPr lang="en-US" sz="2300" dirty="0"/>
              <a:t>89</a:t>
            </a:r>
          </a:p>
          <a:p>
            <a:pPr marL="0" indent="0">
              <a:lnSpc>
                <a:spcPct val="120000"/>
              </a:lnSpc>
              <a:spcBef>
                <a:spcPts val="0"/>
              </a:spcBef>
              <a:buNone/>
            </a:pPr>
            <a:endParaRPr lang="en-US" sz="2200" b="1" dirty="0" smtClean="0"/>
          </a:p>
          <a:p>
            <a:pPr marL="0" indent="0">
              <a:lnSpc>
                <a:spcPct val="120000"/>
              </a:lnSpc>
              <a:spcBef>
                <a:spcPts val="0"/>
              </a:spcBef>
              <a:buNone/>
            </a:pPr>
            <a:r>
              <a:rPr lang="en-US" sz="2200" b="1" dirty="0" smtClean="0"/>
              <a:t>The </a:t>
            </a:r>
            <a:r>
              <a:rPr lang="en-US" sz="2200" b="1" dirty="0"/>
              <a:t>school uses money received from the Service Pupil Premium to help employ a dedicated member of staff with responsibility for oversight of the personal and academic development of service children</a:t>
            </a:r>
            <a:r>
              <a:rPr lang="en-US" sz="2200" b="1" dirty="0" smtClean="0"/>
              <a:t>.</a:t>
            </a:r>
          </a:p>
          <a:p>
            <a:pPr marL="0" indent="0">
              <a:lnSpc>
                <a:spcPct val="120000"/>
              </a:lnSpc>
              <a:spcBef>
                <a:spcPts val="0"/>
              </a:spcBef>
              <a:buNone/>
            </a:pPr>
            <a:endParaRPr lang="en-US" sz="2200" b="1"/>
          </a:p>
          <a:p>
            <a:pPr marL="0" indent="0">
              <a:lnSpc>
                <a:spcPct val="120000"/>
              </a:lnSpc>
              <a:spcBef>
                <a:spcPts val="0"/>
              </a:spcBef>
              <a:buNone/>
            </a:pPr>
            <a:r>
              <a:rPr lang="en-US" sz="2200" b="1" smtClean="0"/>
              <a:t>This </a:t>
            </a:r>
            <a:r>
              <a:rPr lang="en-US" sz="2200" b="1" dirty="0"/>
              <a:t>adult mentor understands the demands placed on working parents in the Armed Forces, as well as the implications for the children and works with Heads of Houses to track the progress, attendance, commitment to learning and pastoral welfare of this group of young people. The mentor understands that school routines are helpful when dealing with separation and worry, but some days are just too challenging and so it is important to have support in school for those tough days</a:t>
            </a:r>
            <a:r>
              <a:rPr lang="en-US" sz="2200" b="1" dirty="0" smtClean="0"/>
              <a:t>.</a:t>
            </a:r>
          </a:p>
          <a:p>
            <a:pPr marL="0" indent="0">
              <a:lnSpc>
                <a:spcPct val="120000"/>
              </a:lnSpc>
              <a:spcBef>
                <a:spcPts val="0"/>
              </a:spcBef>
              <a:buNone/>
            </a:pPr>
            <a:endParaRPr lang="en-US" sz="2200" b="1" dirty="0"/>
          </a:p>
          <a:p>
            <a:pPr marL="0" indent="0">
              <a:lnSpc>
                <a:spcPct val="120000"/>
              </a:lnSpc>
              <a:spcBef>
                <a:spcPts val="0"/>
              </a:spcBef>
              <a:buNone/>
            </a:pPr>
            <a:r>
              <a:rPr lang="en-US" sz="2200" b="1" dirty="0" smtClean="0"/>
              <a:t>Students </a:t>
            </a:r>
            <a:r>
              <a:rPr lang="en-US" sz="2200" b="1" dirty="0"/>
              <a:t>comment that having an interested adult mentor, who understands the demands placed on service families, </a:t>
            </a:r>
            <a:r>
              <a:rPr lang="en-US" sz="2200" b="1" dirty="0" smtClean="0"/>
              <a:t>has </a:t>
            </a:r>
            <a:r>
              <a:rPr lang="en-US" sz="2200" b="1" dirty="0"/>
              <a:t>helped them to feel less isolated, especially when one of their parents is on deployment, and has helped them to </a:t>
            </a:r>
            <a:r>
              <a:rPr lang="en-US" sz="2200" b="1" dirty="0" smtClean="0"/>
              <a:t>build strong </a:t>
            </a:r>
            <a:r>
              <a:rPr lang="en-US" sz="2200" b="1" dirty="0"/>
              <a:t>friendship groups to support them with their attendance during difficult times.</a:t>
            </a:r>
          </a:p>
          <a:p>
            <a:endParaRPr lang="en-GB" dirty="0"/>
          </a:p>
        </p:txBody>
      </p:sp>
      <p:pic>
        <p:nvPicPr>
          <p:cNvPr id="4" name="Picture 3"/>
          <p:cNvPicPr>
            <a:picLocks noChangeAspect="1"/>
          </p:cNvPicPr>
          <p:nvPr/>
        </p:nvPicPr>
        <p:blipFill>
          <a:blip r:embed="rId2"/>
          <a:stretch>
            <a:fillRect/>
          </a:stretch>
        </p:blipFill>
        <p:spPr>
          <a:xfrm>
            <a:off x="10391816" y="5464927"/>
            <a:ext cx="1194920" cy="1249788"/>
          </a:xfrm>
          <a:prstGeom prst="rect">
            <a:avLst/>
          </a:prstGeom>
        </p:spPr>
      </p:pic>
    </p:spTree>
    <p:extLst>
      <p:ext uri="{BB962C8B-B14F-4D97-AF65-F5344CB8AC3E}">
        <p14:creationId xmlns:p14="http://schemas.microsoft.com/office/powerpoint/2010/main" val="30113739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7030A0"/>
                </a:solidFill>
                <a:latin typeface="Calibri" panose="020F0502020204030204" pitchFamily="34" charset="0"/>
              </a:rPr>
              <a:t>Engaging with parents and carers</a:t>
            </a:r>
            <a:endParaRPr lang="en-GB" dirty="0"/>
          </a:p>
        </p:txBody>
      </p:sp>
      <p:sp>
        <p:nvSpPr>
          <p:cNvPr id="3" name="Content Placeholder 2"/>
          <p:cNvSpPr>
            <a:spLocks noGrp="1"/>
          </p:cNvSpPr>
          <p:nvPr>
            <p:ph idx="1"/>
          </p:nvPr>
        </p:nvSpPr>
        <p:spPr>
          <a:xfrm>
            <a:off x="838200" y="1548714"/>
            <a:ext cx="10515600" cy="4628249"/>
          </a:xfrm>
        </p:spPr>
        <p:txBody>
          <a:bodyPr>
            <a:normAutofit fontScale="47500" lnSpcReduction="20000"/>
          </a:bodyPr>
          <a:lstStyle/>
          <a:p>
            <a:pPr>
              <a:lnSpc>
                <a:spcPct val="120000"/>
              </a:lnSpc>
            </a:pPr>
            <a:r>
              <a:rPr lang="en-GB" sz="3600" b="1" dirty="0" smtClean="0"/>
              <a:t>Start </a:t>
            </a:r>
            <a:r>
              <a:rPr lang="en-GB" sz="3600" b="1" dirty="0"/>
              <a:t>a weekly coffee morning group where parents and carers have the opportunity to discuss issues of concern or just have the opportunity to sit and </a:t>
            </a:r>
            <a:r>
              <a:rPr lang="en-GB" sz="3600" b="1" dirty="0" smtClean="0"/>
              <a:t>chat</a:t>
            </a:r>
            <a:endParaRPr lang="en-GB" sz="3600" b="1" dirty="0"/>
          </a:p>
          <a:p>
            <a:pPr>
              <a:lnSpc>
                <a:spcPct val="120000"/>
              </a:lnSpc>
            </a:pPr>
            <a:r>
              <a:rPr lang="en-GB" sz="3600" b="1" dirty="0" smtClean="0"/>
              <a:t>Invite </a:t>
            </a:r>
            <a:r>
              <a:rPr lang="en-GB" sz="3600" b="1" dirty="0"/>
              <a:t>parents, carers and siblings to any clubs for service </a:t>
            </a:r>
            <a:r>
              <a:rPr lang="en-GB" sz="3600" b="1" dirty="0" smtClean="0"/>
              <a:t>children</a:t>
            </a:r>
            <a:endParaRPr lang="en-GB" sz="3600" b="1" dirty="0"/>
          </a:p>
          <a:p>
            <a:pPr>
              <a:lnSpc>
                <a:spcPct val="120000"/>
              </a:lnSpc>
            </a:pPr>
            <a:r>
              <a:rPr lang="en-GB" sz="3600" b="1" dirty="0"/>
              <a:t>Develop links to local military bases and </a:t>
            </a:r>
            <a:r>
              <a:rPr lang="en-GB" sz="3600" b="1" dirty="0" smtClean="0"/>
              <a:t>stations</a:t>
            </a:r>
          </a:p>
          <a:p>
            <a:pPr>
              <a:lnSpc>
                <a:spcPct val="120000"/>
              </a:lnSpc>
            </a:pPr>
            <a:r>
              <a:rPr lang="en-GB" sz="3600" b="1" dirty="0" smtClean="0"/>
              <a:t>If </a:t>
            </a:r>
            <a:r>
              <a:rPr lang="en-GB" sz="3600" b="1" dirty="0"/>
              <a:t>you have significant numbers of Service Children in your school, you may want to join the Service Children in State Schools (SCISS) Alliance or one of the Service Children in Partnership hubs.</a:t>
            </a:r>
          </a:p>
          <a:p>
            <a:pPr lvl="1">
              <a:lnSpc>
                <a:spcPct val="120000"/>
              </a:lnSpc>
            </a:pPr>
            <a:r>
              <a:rPr lang="en-GB" sz="3200" b="1" dirty="0" smtClean="0"/>
              <a:t>SCiP </a:t>
            </a:r>
            <a:r>
              <a:rPr lang="en-GB" sz="3200" b="1" dirty="0"/>
              <a:t>Alliance hub network </a:t>
            </a:r>
            <a:endParaRPr lang="en-GB" sz="3200" b="1" dirty="0" smtClean="0"/>
          </a:p>
          <a:p>
            <a:pPr lvl="1">
              <a:lnSpc>
                <a:spcPct val="120000"/>
              </a:lnSpc>
            </a:pPr>
            <a:r>
              <a:rPr lang="en-GB" sz="3200" b="1" dirty="0" smtClean="0"/>
              <a:t>Service </a:t>
            </a:r>
            <a:r>
              <a:rPr lang="en-GB" sz="3200" b="1" dirty="0"/>
              <a:t>Children in State Schools handbook </a:t>
            </a:r>
          </a:p>
          <a:p>
            <a:pPr>
              <a:lnSpc>
                <a:spcPct val="120000"/>
              </a:lnSpc>
            </a:pPr>
            <a:endParaRPr lang="en-GB" sz="3600" b="1" dirty="0"/>
          </a:p>
          <a:p>
            <a:pPr>
              <a:lnSpc>
                <a:spcPct val="120000"/>
              </a:lnSpc>
            </a:pPr>
            <a:r>
              <a:rPr lang="en-GB" sz="3600" b="1" dirty="0"/>
              <a:t>Charities that support Service Children:</a:t>
            </a:r>
          </a:p>
          <a:p>
            <a:pPr lvl="1">
              <a:lnSpc>
                <a:spcPct val="120000"/>
              </a:lnSpc>
            </a:pPr>
            <a:r>
              <a:rPr lang="en-GB" sz="3200" b="1" dirty="0"/>
              <a:t>MKC Heroes </a:t>
            </a:r>
            <a:r>
              <a:rPr lang="en-GB" sz="3200" b="1" dirty="0" smtClean="0">
                <a:hlinkClick r:id="rId2"/>
              </a:rPr>
              <a:t>www.mkcheroes.co.uk</a:t>
            </a:r>
            <a:r>
              <a:rPr lang="en-GB" sz="3200" b="1" dirty="0" smtClean="0"/>
              <a:t>   </a:t>
            </a:r>
            <a:endParaRPr lang="en-GB" sz="3200" b="1" dirty="0"/>
          </a:p>
          <a:p>
            <a:pPr lvl="1">
              <a:lnSpc>
                <a:spcPct val="120000"/>
              </a:lnSpc>
            </a:pPr>
            <a:r>
              <a:rPr lang="en-GB" sz="3200" b="1" dirty="0"/>
              <a:t>Little Troopers </a:t>
            </a:r>
            <a:r>
              <a:rPr lang="en-GB" sz="3200" b="1" dirty="0" smtClean="0">
                <a:hlinkClick r:id="rId3"/>
              </a:rPr>
              <a:t>www.littletroopers.net</a:t>
            </a:r>
            <a:r>
              <a:rPr lang="en-GB" sz="3200" b="1" dirty="0" smtClean="0"/>
              <a:t> </a:t>
            </a:r>
            <a:endParaRPr lang="en-GB" sz="3200" b="1" dirty="0"/>
          </a:p>
          <a:p>
            <a:pPr lvl="1">
              <a:lnSpc>
                <a:spcPct val="120000"/>
              </a:lnSpc>
            </a:pPr>
            <a:r>
              <a:rPr lang="en-GB" sz="3200" b="1" dirty="0"/>
              <a:t>Reading Force </a:t>
            </a:r>
            <a:r>
              <a:rPr lang="en-GB" sz="3200" b="1" dirty="0" smtClean="0">
                <a:hlinkClick r:id="rId4"/>
              </a:rPr>
              <a:t>www.readingforce.org.uk</a:t>
            </a:r>
            <a:r>
              <a:rPr lang="en-GB" sz="3200" b="1" dirty="0" smtClean="0"/>
              <a:t> </a:t>
            </a:r>
            <a:endParaRPr lang="en-GB" sz="3200" b="1" dirty="0"/>
          </a:p>
          <a:p>
            <a:pPr lvl="1">
              <a:lnSpc>
                <a:spcPct val="120000"/>
              </a:lnSpc>
            </a:pPr>
            <a:r>
              <a:rPr lang="en-GB" sz="3200" b="1" dirty="0"/>
              <a:t>Young Minds </a:t>
            </a:r>
            <a:r>
              <a:rPr lang="en-GB" sz="3200" b="1" dirty="0" smtClean="0">
                <a:hlinkClick r:id="rId5"/>
              </a:rPr>
              <a:t>www.youngminds.org.uk</a:t>
            </a:r>
            <a:r>
              <a:rPr lang="en-GB" sz="3200" b="1" dirty="0" smtClean="0"/>
              <a:t> </a:t>
            </a:r>
            <a:endParaRPr lang="en-GB" sz="3200" b="1" dirty="0"/>
          </a:p>
          <a:p>
            <a:endParaRPr lang="en-GB" dirty="0"/>
          </a:p>
          <a:p>
            <a:endParaRPr lang="en-GB" dirty="0"/>
          </a:p>
          <a:p>
            <a:endParaRPr lang="en-GB" dirty="0"/>
          </a:p>
        </p:txBody>
      </p:sp>
    </p:spTree>
    <p:extLst>
      <p:ext uri="{BB962C8B-B14F-4D97-AF65-F5344CB8AC3E}">
        <p14:creationId xmlns:p14="http://schemas.microsoft.com/office/powerpoint/2010/main" val="39271567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197</TotalTime>
  <Words>1131</Words>
  <Application>Microsoft Office PowerPoint</Application>
  <PresentationFormat>Widescreen</PresentationFormat>
  <Paragraphs>81</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Wingdings</vt:lpstr>
      <vt:lpstr>Office Theme</vt:lpstr>
      <vt:lpstr>PowerPoint Presentation</vt:lpstr>
      <vt:lpstr>What is the Armed Forces Covenant?</vt:lpstr>
      <vt:lpstr> Service Pupil Premium (SPP) </vt:lpstr>
      <vt:lpstr>What do teachers and support staff need to know about supporting Service Children?</vt:lpstr>
      <vt:lpstr>Boringdon Primary School - Plymouth</vt:lpstr>
      <vt:lpstr>Wittering Primary School - Peterborough</vt:lpstr>
      <vt:lpstr>Joyce Frankland Academy - Essex</vt:lpstr>
      <vt:lpstr>Hele’s School - Plymouth</vt:lpstr>
      <vt:lpstr>Engaging with parents and carers</vt:lpstr>
      <vt:lpstr>PowerPoint Presentation</vt:lpstr>
    </vt:vector>
  </TitlesOfParts>
  <Company>Northants County Council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chull</dc:creator>
  <cp:lastModifiedBy>chull</cp:lastModifiedBy>
  <cp:revision>29</cp:revision>
  <dcterms:created xsi:type="dcterms:W3CDTF">2019-12-04T09:15:43Z</dcterms:created>
  <dcterms:modified xsi:type="dcterms:W3CDTF">2019-12-16T15:29:06Z</dcterms:modified>
</cp:coreProperties>
</file>