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8" r:id="rId6"/>
    <p:sldMasterId id="2147483672" r:id="rId7"/>
    <p:sldMasterId id="2147483691" r:id="rId8"/>
  </p:sldMasterIdLst>
  <p:notesMasterIdLst>
    <p:notesMasterId r:id="rId37"/>
  </p:notesMasterIdLst>
  <p:sldIdLst>
    <p:sldId id="257" r:id="rId9"/>
    <p:sldId id="488" r:id="rId10"/>
    <p:sldId id="475" r:id="rId11"/>
    <p:sldId id="282" r:id="rId12"/>
    <p:sldId id="448" r:id="rId13"/>
    <p:sldId id="258" r:id="rId14"/>
    <p:sldId id="472" r:id="rId15"/>
    <p:sldId id="447" r:id="rId16"/>
    <p:sldId id="449" r:id="rId17"/>
    <p:sldId id="455" r:id="rId18"/>
    <p:sldId id="451" r:id="rId19"/>
    <p:sldId id="446" r:id="rId20"/>
    <p:sldId id="452" r:id="rId21"/>
    <p:sldId id="460" r:id="rId22"/>
    <p:sldId id="477" r:id="rId23"/>
    <p:sldId id="478" r:id="rId24"/>
    <p:sldId id="479" r:id="rId25"/>
    <p:sldId id="480" r:id="rId26"/>
    <p:sldId id="481" r:id="rId27"/>
    <p:sldId id="482" r:id="rId28"/>
    <p:sldId id="483" r:id="rId29"/>
    <p:sldId id="484" r:id="rId30"/>
    <p:sldId id="485" r:id="rId31"/>
    <p:sldId id="486" r:id="rId32"/>
    <p:sldId id="487" r:id="rId33"/>
    <p:sldId id="262" r:id="rId34"/>
    <p:sldId id="476" r:id="rId35"/>
    <p:sldId id="47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3752"/>
    <a:srgbClr val="9C5FB5"/>
    <a:srgbClr val="8A5873"/>
    <a:srgbClr val="A53959"/>
    <a:srgbClr val="6B355A"/>
    <a:srgbClr val="FCB8C5"/>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5F0582-0E5F-44C8-BA61-DBBC0F639FDB}" v="5" dt="2020-11-09T16:13:12.9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73618" autoAdjust="0"/>
  </p:normalViewPr>
  <p:slideViewPr>
    <p:cSldViewPr snapToGrid="0">
      <p:cViewPr varScale="1">
        <p:scale>
          <a:sx n="53" d="100"/>
          <a:sy n="53" d="100"/>
        </p:scale>
        <p:origin x="13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Chapman" userId="816af3fd-68a4-4ce6-ad5d-4f6db6abff7c" providerId="ADAL" clId="{F85F0582-0E5F-44C8-BA61-DBBC0F639FDB}"/>
    <pc:docChg chg="addSld modSld sldOrd">
      <pc:chgData name="Simon Chapman" userId="816af3fd-68a4-4ce6-ad5d-4f6db6abff7c" providerId="ADAL" clId="{F85F0582-0E5F-44C8-BA61-DBBC0F639FDB}" dt="2020-11-09T16:13:14.067" v="5" actId="403"/>
      <pc:docMkLst>
        <pc:docMk/>
      </pc:docMkLst>
      <pc:sldChg chg="modSp add ord">
        <pc:chgData name="Simon Chapman" userId="816af3fd-68a4-4ce6-ad5d-4f6db6abff7c" providerId="ADAL" clId="{F85F0582-0E5F-44C8-BA61-DBBC0F639FDB}" dt="2020-11-09T16:13:14.067" v="5" actId="403"/>
        <pc:sldMkLst>
          <pc:docMk/>
          <pc:sldMk cId="4213740159" sldId="488"/>
        </pc:sldMkLst>
        <pc:spChg chg="mod">
          <ac:chgData name="Simon Chapman" userId="816af3fd-68a4-4ce6-ad5d-4f6db6abff7c" providerId="ADAL" clId="{F85F0582-0E5F-44C8-BA61-DBBC0F639FDB}" dt="2020-11-09T16:13:14.067" v="5" actId="403"/>
          <ac:spMkLst>
            <pc:docMk/>
            <pc:sldMk cId="4213740159" sldId="488"/>
            <ac:spMk id="5" creationId="{483F341A-5BC0-4E86-89F3-D457EDCC2C7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70967D-F207-4652-9448-5BB8DAE81DAF}" type="datetimeFigureOut">
              <a:rPr lang="en-GB" smtClean="0"/>
              <a:t>09/11/2020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37C9D1-CDB2-4F96-A64D-1F58BFE53F84}" type="slidenum">
              <a:rPr lang="en-GB" smtClean="0"/>
              <a:t>‹#›</a:t>
            </a:fld>
            <a:endParaRPr lang="en-GB"/>
          </a:p>
        </p:txBody>
      </p:sp>
    </p:spTree>
    <p:extLst>
      <p:ext uri="{BB962C8B-B14F-4D97-AF65-F5344CB8AC3E}">
        <p14:creationId xmlns:p14="http://schemas.microsoft.com/office/powerpoint/2010/main" val="2666279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young-enterprise.org.uk/"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dofe.org/"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onlygfx.com/grunge-true-false-stamp-png-transparent/"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onlygfx.com/grunge-true-false-stamp-png-transparent/"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tudential.com/applying/personal-statement-writing/length-checker"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ucas.com/"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tudential.com/applying/personal-statement-writing/length-checker"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ucas.com/"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ucas.ac.uk/students/applying/howtoapply/personalstatemen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a:t>
            </a:r>
          </a:p>
        </p:txBody>
      </p:sp>
      <p:sp>
        <p:nvSpPr>
          <p:cNvPr id="4" name="Slide Number Placeholder 3"/>
          <p:cNvSpPr>
            <a:spLocks noGrp="1"/>
          </p:cNvSpPr>
          <p:nvPr>
            <p:ph type="sldNum" sz="quarter" idx="5"/>
          </p:nvPr>
        </p:nvSpPr>
        <p:spPr/>
        <p:txBody>
          <a:bodyPr/>
          <a:lstStyle/>
          <a:p>
            <a:fld id="{7537C9D1-CDB2-4F96-A64D-1F58BFE53F84}" type="slidenum">
              <a:rPr lang="en-GB" smtClean="0"/>
              <a:t>1</a:t>
            </a:fld>
            <a:endParaRPr lang="en-GB"/>
          </a:p>
        </p:txBody>
      </p:sp>
    </p:spTree>
    <p:extLst>
      <p:ext uri="{BB962C8B-B14F-4D97-AF65-F5344CB8AC3E}">
        <p14:creationId xmlns:p14="http://schemas.microsoft.com/office/powerpoint/2010/main" val="2252740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Make notes on all the  Extra Curricular activities you do- It shows what you get up to outside of school. Shows enthusiasm for learning- shows your not studying because you have to but you actually enjoy it. Studying at University requires a lot of  independent studying and self discipline!</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 Share your skills and interest how have develop/ pursued them- Shows that you are willing to go </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Share experiences that show you are a </a:t>
            </a:r>
            <a:r>
              <a:rPr lang="en-GB" sz="1200" b="1" i="0" u="none" strike="noStrike" kern="1200" dirty="0">
                <a:solidFill>
                  <a:schemeClr val="tx1"/>
                </a:solidFill>
                <a:effectLst/>
                <a:latin typeface="+mn-lt"/>
                <a:ea typeface="+mn-ea"/>
                <a:cs typeface="+mn-cs"/>
              </a:rPr>
              <a:t>reliable and responsible person</a:t>
            </a:r>
            <a:r>
              <a:rPr lang="en-GB" sz="1200" b="0" i="0" u="none" strike="noStrike" kern="1200" dirty="0">
                <a:solidFill>
                  <a:schemeClr val="tx1"/>
                </a:solidFill>
                <a:effectLst/>
                <a:latin typeface="+mn-lt"/>
                <a:ea typeface="+mn-ea"/>
                <a:cs typeface="+mn-cs"/>
              </a:rPr>
              <a:t>, e.g. part-time job, business enterprise, community and charity work, sixth form committee, helping out at school events and open days, </a:t>
            </a:r>
            <a:r>
              <a:rPr lang="en-GB" sz="1200" b="0" i="0" u="none" strike="noStrike" kern="1200" dirty="0">
                <a:solidFill>
                  <a:schemeClr val="tx1"/>
                </a:solidFill>
                <a:effectLst/>
                <a:latin typeface="+mn-lt"/>
                <a:ea typeface="+mn-ea"/>
                <a:cs typeface="+mn-cs"/>
                <a:hlinkClick r:id="rId3"/>
              </a:rPr>
              <a:t>Young Enterprise</a:t>
            </a:r>
            <a:r>
              <a:rPr lang="en-GB" sz="1200" b="0" i="0" u="none" strike="noStrike" kern="1200" dirty="0">
                <a:solidFill>
                  <a:schemeClr val="tx1"/>
                </a:solidFill>
                <a:effectLst/>
                <a:latin typeface="+mn-lt"/>
                <a:ea typeface="+mn-ea"/>
                <a:cs typeface="+mn-cs"/>
              </a:rPr>
              <a:t>, World Challenge, </a:t>
            </a:r>
            <a:r>
              <a:rPr lang="en-GB" sz="1200" b="0" i="0" u="none" strike="noStrike" kern="1200" dirty="0">
                <a:solidFill>
                  <a:schemeClr val="tx1"/>
                </a:solidFill>
                <a:effectLst/>
                <a:latin typeface="+mn-lt"/>
                <a:ea typeface="+mn-ea"/>
                <a:cs typeface="+mn-cs"/>
                <a:hlinkClick r:id="rId4"/>
              </a:rPr>
              <a:t>Duke of Edinburgh award</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Asdan</a:t>
            </a:r>
            <a:r>
              <a:rPr lang="en-GB" sz="1200" b="0" i="0" u="none" strike="noStrike" kern="1200" dirty="0">
                <a:solidFill>
                  <a:schemeClr val="tx1"/>
                </a:solidFill>
                <a:effectLst/>
                <a:latin typeface="+mn-lt"/>
                <a:ea typeface="+mn-ea"/>
                <a:cs typeface="+mn-cs"/>
              </a:rPr>
              <a:t> Award, debating societies, and what you have gained from these experiences.</a:t>
            </a:r>
          </a:p>
          <a:p>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dirty="0">
                <a:solidFill>
                  <a:schemeClr val="tx1"/>
                </a:solidFill>
                <a:effectLst/>
                <a:latin typeface="+mn-lt"/>
                <a:ea typeface="+mn-ea"/>
                <a:cs typeface="+mn-cs"/>
              </a:rPr>
              <a:t>However Listing your experiences is not enough</a:t>
            </a:r>
            <a:r>
              <a:rPr lang="en-GB" sz="1200" b="0" i="0" u="none" strike="noStrike" kern="1200" dirty="0">
                <a:solidFill>
                  <a:schemeClr val="tx1"/>
                </a:solidFill>
                <a:effectLst/>
                <a:latin typeface="+mn-lt"/>
                <a:ea typeface="+mn-ea"/>
                <a:cs typeface="+mn-cs"/>
              </a:rPr>
              <a:t>.  It is also important to highlight the skills you have developed and how they are relevant to the course.  The ABC method is a way of writing about these experiences in more detail. </a:t>
            </a:r>
            <a:r>
              <a:rPr lang="en-GB" sz="1200" b="1" i="0" u="none" strike="noStrike" kern="1200" dirty="0">
                <a:solidFill>
                  <a:schemeClr val="tx1"/>
                </a:solidFill>
                <a:effectLst/>
                <a:latin typeface="+mn-lt"/>
                <a:ea typeface="+mn-ea"/>
                <a:cs typeface="+mn-cs"/>
              </a:rPr>
              <a:t>Activity. Benefit. Course</a:t>
            </a:r>
            <a:endParaRPr lang="en-GB" b="1" dirty="0"/>
          </a:p>
          <a:p>
            <a:endParaRPr lang="en-GB" sz="1200" b="0" i="0" u="none" strike="noStrike" kern="1200" dirty="0">
              <a:solidFill>
                <a:schemeClr val="tx1"/>
              </a:solidFill>
              <a:effectLst/>
              <a:latin typeface="+mn-lt"/>
              <a:ea typeface="+mn-ea"/>
              <a:cs typeface="+mn-cs"/>
            </a:endParaRP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For instance, take being captain of a sports team:</a:t>
            </a:r>
          </a:p>
          <a:p>
            <a:endParaRPr lang="en-GB" sz="1200" b="0" i="0" u="none" strike="noStrike" kern="1200" dirty="0">
              <a:solidFill>
                <a:schemeClr val="tx1"/>
              </a:solidFill>
              <a:effectLst/>
              <a:latin typeface="+mn-lt"/>
              <a:ea typeface="+mn-ea"/>
              <a:cs typeface="+mn-cs"/>
            </a:endParaRPr>
          </a:p>
          <a:p>
            <a:r>
              <a:rPr lang="en-GB" sz="1200" b="1" i="0" u="none" strike="noStrike" kern="1200" dirty="0">
                <a:solidFill>
                  <a:schemeClr val="tx1"/>
                </a:solidFill>
                <a:effectLst/>
                <a:latin typeface="+mn-lt"/>
                <a:ea typeface="+mn-ea"/>
                <a:cs typeface="+mn-cs"/>
              </a:rPr>
              <a:t>Activity</a:t>
            </a:r>
            <a:r>
              <a:rPr lang="en-GB" sz="1200" b="0" i="0" u="none" strike="noStrike" kern="1200" dirty="0">
                <a:solidFill>
                  <a:schemeClr val="tx1"/>
                </a:solidFill>
                <a:effectLst/>
                <a:latin typeface="+mn-lt"/>
                <a:ea typeface="+mn-ea"/>
                <a:cs typeface="+mn-cs"/>
              </a:rPr>
              <a:t>- Netball Captain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dirty="0">
                <a:solidFill>
                  <a:schemeClr val="tx1"/>
                </a:solidFill>
                <a:effectLst/>
                <a:latin typeface="+mn-lt"/>
                <a:ea typeface="+mn-ea"/>
                <a:cs typeface="+mn-cs"/>
              </a:rPr>
              <a:t>Benefit- </a:t>
            </a:r>
            <a:r>
              <a:rPr lang="en-GB" sz="1200" b="0" i="0" u="none" strike="noStrike" kern="1200" dirty="0">
                <a:solidFill>
                  <a:schemeClr val="tx1"/>
                </a:solidFill>
                <a:effectLst/>
                <a:latin typeface="+mn-lt"/>
                <a:ea typeface="+mn-ea"/>
                <a:cs typeface="+mn-cs"/>
              </a:rPr>
              <a:t> communicate clearly, lead and motivate others</a:t>
            </a:r>
          </a:p>
          <a:p>
            <a:r>
              <a:rPr lang="en-GB" sz="1200" b="1" i="0" u="none" strike="noStrike" kern="1200" dirty="0">
                <a:solidFill>
                  <a:schemeClr val="tx1"/>
                </a:solidFill>
                <a:effectLst/>
                <a:latin typeface="+mn-lt"/>
                <a:ea typeface="+mn-ea"/>
                <a:cs typeface="+mn-cs"/>
              </a:rPr>
              <a:t>Course- </a:t>
            </a:r>
            <a:r>
              <a:rPr lang="en-GB" sz="1200" b="0" i="0" u="none" strike="noStrike" kern="1200" dirty="0">
                <a:solidFill>
                  <a:schemeClr val="tx1"/>
                </a:solidFill>
                <a:effectLst/>
                <a:latin typeface="+mn-lt"/>
                <a:ea typeface="+mn-ea"/>
                <a:cs typeface="+mn-cs"/>
              </a:rPr>
              <a:t>This skill will allow you to work well in group work</a:t>
            </a:r>
            <a:endParaRPr lang="en-GB" sz="1200" b="1" i="0" u="none" strike="noStrike" kern="1200" dirty="0">
              <a:solidFill>
                <a:schemeClr val="tx1"/>
              </a:solidFill>
              <a:effectLst/>
              <a:latin typeface="+mn-lt"/>
              <a:ea typeface="+mn-ea"/>
              <a:cs typeface="+mn-cs"/>
            </a:endParaRPr>
          </a:p>
          <a:p>
            <a:endParaRPr lang="en-GB" sz="1200" b="0" i="0" u="none" strike="noStrike" kern="1200" dirty="0">
              <a:solidFill>
                <a:schemeClr val="tx1"/>
              </a:solidFill>
              <a:effectLst/>
              <a:latin typeface="+mn-lt"/>
              <a:ea typeface="+mn-ea"/>
              <a:cs typeface="+mn-cs"/>
            </a:endParaRPr>
          </a:p>
          <a:p>
            <a:r>
              <a:rPr lang="en-GB" sz="1200" b="1" i="0" u="none" strike="noStrike" kern="1200" dirty="0">
                <a:solidFill>
                  <a:schemeClr val="tx1"/>
                </a:solidFill>
                <a:effectLst/>
                <a:latin typeface="+mn-lt"/>
                <a:ea typeface="+mn-ea"/>
                <a:cs typeface="+mn-cs"/>
              </a:rPr>
              <a:t>Remember,</a:t>
            </a:r>
            <a:r>
              <a:rPr lang="en-GB" sz="1200" b="0" i="0" u="none" strike="noStrike" kern="1200" dirty="0">
                <a:solidFill>
                  <a:schemeClr val="tx1"/>
                </a:solidFill>
                <a:effectLst/>
                <a:latin typeface="+mn-lt"/>
                <a:ea typeface="+mn-ea"/>
                <a:cs typeface="+mn-cs"/>
              </a:rPr>
              <a:t> that you’re writing to an official institution in an academic context; keep in mind how someone with no prior knowledge of your interests, might perceive them. An older academic may not quite appreciate your Taylor Swift fandom in the same way as your friends. Plus, what does this say about what you bring to the table? </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Image source top left: https://stock.adobe.com/84065233?as_campaign=TinEye&amp;as_content=tineye_match&amp;epi1=84065233&amp;tduid=43de36de498912b00f499e33b691bed6&amp;as_channel=affiliate&amp;as_campclass=redirect&amp;as_source=Arvato</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Image Source top middle:</a:t>
            </a:r>
          </a:p>
          <a:p>
            <a:r>
              <a:rPr lang="en-GB" sz="1200" b="0" i="0" u="none" strike="noStrike" kern="1200" dirty="0">
                <a:solidFill>
                  <a:schemeClr val="tx1"/>
                </a:solidFill>
                <a:effectLst/>
                <a:latin typeface="+mn-lt"/>
                <a:ea typeface="+mn-ea"/>
                <a:cs typeface="+mn-cs"/>
              </a:rPr>
              <a:t>https://www.aacpl.net/sites/default/files/siteimages/hola-color.png</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Image source top right: https://knigovan.com/image/cache/catalog/categories/gramoty-100x100.jpg</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Image source bottom left: https://webstockreview.net/explore/volunteering-clipart-volunteer-hand/</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Image source bottom right: https://www.kindpng.com/imgv/iTohmhm_free-png-download-playing-bass-png-images-background/ </a:t>
            </a:r>
          </a:p>
          <a:p>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537C9D1-CDB2-4F96-A64D-1F58BFE53F84}" type="slidenum">
              <a:rPr lang="en-GB" smtClean="0"/>
              <a:t>11</a:t>
            </a:fld>
            <a:endParaRPr lang="en-GB"/>
          </a:p>
        </p:txBody>
      </p:sp>
    </p:spTree>
    <p:extLst>
      <p:ext uri="{BB962C8B-B14F-4D97-AF65-F5344CB8AC3E}">
        <p14:creationId xmlns:p14="http://schemas.microsoft.com/office/powerpoint/2010/main" val="1417021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12</a:t>
            </a:fld>
            <a:endParaRPr lang="en-GB"/>
          </a:p>
        </p:txBody>
      </p:sp>
    </p:spTree>
    <p:extLst>
      <p:ext uri="{BB962C8B-B14F-4D97-AF65-F5344CB8AC3E}">
        <p14:creationId xmlns:p14="http://schemas.microsoft.com/office/powerpoint/2010/main" val="2131744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1" i="0" u="none" strike="noStrike" kern="1200" dirty="0">
                <a:solidFill>
                  <a:schemeClr val="tx1"/>
                </a:solidFill>
                <a:effectLst/>
                <a:latin typeface="+mn-lt"/>
                <a:ea typeface="+mn-ea"/>
                <a:cs typeface="+mn-cs"/>
              </a:rPr>
              <a:t>Explain that you will hand out a list of useful links that can help with this at the end.</a:t>
            </a:r>
          </a:p>
          <a:p>
            <a:pPr marL="228600" indent="-228600">
              <a:buAutoNum type="arabicPeriod"/>
            </a:pPr>
            <a:endParaRPr lang="en-GB" sz="1200" b="1" i="0" u="none" strike="noStrike" kern="1200" dirty="0">
              <a:solidFill>
                <a:schemeClr val="tx1"/>
              </a:solidFill>
              <a:effectLst/>
              <a:latin typeface="+mn-lt"/>
              <a:ea typeface="+mn-ea"/>
              <a:cs typeface="+mn-cs"/>
            </a:endParaRPr>
          </a:p>
          <a:p>
            <a:pPr marL="228600" indent="-228600">
              <a:buAutoNum type="arabicPeriod"/>
            </a:pPr>
            <a:r>
              <a:rPr lang="en-GB" sz="1200" b="1" i="0" u="none" strike="noStrike" kern="1200" dirty="0">
                <a:solidFill>
                  <a:schemeClr val="tx1"/>
                </a:solidFill>
                <a:effectLst/>
                <a:latin typeface="+mn-lt"/>
                <a:ea typeface="+mn-ea"/>
                <a:cs typeface="+mn-cs"/>
              </a:rPr>
              <a:t>Introduction</a:t>
            </a:r>
            <a:r>
              <a:rPr lang="en-GB" sz="1200" b="0" i="0" u="none" strike="noStrike" kern="1200" dirty="0">
                <a:solidFill>
                  <a:schemeClr val="tx1"/>
                </a:solidFill>
                <a:effectLst/>
                <a:latin typeface="+mn-lt"/>
                <a:ea typeface="+mn-ea"/>
                <a:cs typeface="+mn-cs"/>
              </a:rPr>
              <a:t> Why you want to study this course or subject at university. Remember, your personal statement is seen by all your UCAS choices; so don’t make references to a specific institution.</a:t>
            </a:r>
          </a:p>
          <a:p>
            <a:pPr marL="228600" indent="-228600">
              <a:buAutoNum type="arabicPeriod"/>
            </a:pPr>
            <a:endParaRPr lang="en-GB" sz="1200" b="0" i="0" u="none" strike="noStrike" kern="1200" dirty="0">
              <a:solidFill>
                <a:schemeClr val="tx1"/>
              </a:solidFill>
              <a:effectLst/>
              <a:latin typeface="+mn-lt"/>
              <a:ea typeface="+mn-ea"/>
              <a:cs typeface="+mn-cs"/>
            </a:endParaRPr>
          </a:p>
          <a:p>
            <a:pPr marL="228600" indent="-228600">
              <a:buAutoNum type="arabicPeriod"/>
            </a:pPr>
            <a:r>
              <a:rPr lang="en-GB" sz="1200" b="1" i="0" u="none" strike="noStrike" kern="1200" dirty="0">
                <a:solidFill>
                  <a:schemeClr val="tx1"/>
                </a:solidFill>
                <a:effectLst/>
                <a:latin typeface="+mn-lt"/>
                <a:ea typeface="+mn-ea"/>
                <a:cs typeface="+mn-cs"/>
              </a:rPr>
              <a:t>Academics -</a:t>
            </a:r>
            <a:r>
              <a:rPr lang="en-GB" sz="1200" b="0" i="0" u="none" strike="noStrike" kern="1200" dirty="0">
                <a:solidFill>
                  <a:schemeClr val="tx1"/>
                </a:solidFill>
                <a:effectLst/>
                <a:latin typeface="+mn-lt"/>
                <a:ea typeface="+mn-ea"/>
                <a:cs typeface="+mn-cs"/>
              </a:rPr>
              <a:t>Specifically subjects you’ve studied that are relevant to the course/subject you’re applying to. include specific topics or work that helped you develop an interest. This section should make up the majority of your personal statement </a:t>
            </a:r>
          </a:p>
          <a:p>
            <a:pPr marL="228600" indent="-228600">
              <a:buAutoNum type="arabicPeriod"/>
            </a:pPr>
            <a:endParaRPr lang="en-GB" sz="1200" b="0" i="0" u="none" strike="noStrike" kern="1200" dirty="0">
              <a:solidFill>
                <a:schemeClr val="tx1"/>
              </a:solidFill>
              <a:effectLst/>
              <a:latin typeface="+mn-lt"/>
              <a:ea typeface="+mn-ea"/>
              <a:cs typeface="+mn-cs"/>
            </a:endParaRPr>
          </a:p>
          <a:p>
            <a:pPr marL="228600" indent="-228600">
              <a:buAutoNum type="arabicPeriod"/>
            </a:pPr>
            <a:r>
              <a:rPr lang="en-GB" sz="1200" b="1" i="0" u="none" strike="noStrike" kern="1200" dirty="0">
                <a:solidFill>
                  <a:schemeClr val="tx1"/>
                </a:solidFill>
                <a:effectLst/>
                <a:latin typeface="+mn-lt"/>
                <a:ea typeface="+mn-ea"/>
                <a:cs typeface="+mn-cs"/>
              </a:rPr>
              <a:t>Interest in your subject beyond the classroom </a:t>
            </a:r>
            <a:r>
              <a:rPr lang="en-GB" sz="1200" b="0" i="0" u="none" strike="noStrike" kern="1200" dirty="0">
                <a:solidFill>
                  <a:schemeClr val="tx1"/>
                </a:solidFill>
                <a:effectLst/>
                <a:latin typeface="+mn-lt"/>
                <a:ea typeface="+mn-ea"/>
                <a:cs typeface="+mn-cs"/>
              </a:rPr>
              <a:t>This could be through books or journals you’ve read, events you’ve been to, podcasts you’ve listened to etc. Don’t just make a long list though; pick one or two key examples and focus on these. Don’t be afraid to be critical either; critical analysis is a key skill at degree-level study. </a:t>
            </a:r>
          </a:p>
          <a:p>
            <a:pPr marL="228600" indent="-228600">
              <a:buAutoNum type="arabicPeriod"/>
            </a:pPr>
            <a:endParaRPr lang="en-GB" sz="1200" b="0" i="0" u="none" strike="noStrike" kern="1200" dirty="0">
              <a:solidFill>
                <a:schemeClr val="tx1"/>
              </a:solidFill>
              <a:effectLst/>
              <a:latin typeface="+mn-lt"/>
              <a:ea typeface="+mn-ea"/>
              <a:cs typeface="+mn-cs"/>
            </a:endParaRPr>
          </a:p>
          <a:p>
            <a:pPr marL="0" indent="0">
              <a:buNone/>
            </a:pPr>
            <a:r>
              <a:rPr lang="en-GB" sz="1200" b="0" i="0" u="none" strike="noStrike" kern="1200" dirty="0">
                <a:solidFill>
                  <a:schemeClr val="tx1"/>
                </a:solidFill>
                <a:effectLst/>
                <a:latin typeface="+mn-lt"/>
                <a:ea typeface="+mn-ea"/>
                <a:cs typeface="+mn-cs"/>
              </a:rPr>
              <a:t>Image sources left : https://www.pngaaa.com/detail/20858</a:t>
            </a:r>
          </a:p>
          <a:p>
            <a:pPr marL="0" indent="0">
              <a:buNone/>
            </a:pPr>
            <a:endParaRPr lang="en-GB" sz="1200" b="0" i="0" u="none" strike="noStrike" kern="1200" dirty="0">
              <a:solidFill>
                <a:schemeClr val="tx1"/>
              </a:solidFill>
              <a:effectLst/>
              <a:latin typeface="+mn-lt"/>
              <a:ea typeface="+mn-ea"/>
              <a:cs typeface="+mn-cs"/>
            </a:endParaRPr>
          </a:p>
          <a:p>
            <a:pPr marL="0" indent="0">
              <a:buNone/>
            </a:pPr>
            <a:r>
              <a:rPr lang="en-GB" sz="1200" b="0" i="0" u="none" strike="noStrike" kern="1200" dirty="0">
                <a:solidFill>
                  <a:schemeClr val="tx1"/>
                </a:solidFill>
                <a:effectLst/>
                <a:latin typeface="+mn-lt"/>
                <a:ea typeface="+mn-ea"/>
                <a:cs typeface="+mn-cs"/>
              </a:rPr>
              <a:t>Image source middle : https://mcdn1.teacherspayteachers.com/thumbuserbig/Love-Learning-3204/275814.jpg</a:t>
            </a:r>
          </a:p>
          <a:p>
            <a:pPr marL="0" indent="0">
              <a:buNone/>
            </a:pPr>
            <a:endParaRPr lang="en-GB" sz="1200" b="0" i="0" u="none" strike="noStrike" kern="1200" dirty="0">
              <a:solidFill>
                <a:schemeClr val="tx1"/>
              </a:solidFill>
              <a:effectLst/>
              <a:latin typeface="+mn-lt"/>
              <a:ea typeface="+mn-ea"/>
              <a:cs typeface="+mn-cs"/>
            </a:endParaRPr>
          </a:p>
          <a:p>
            <a:pPr marL="0" indent="0">
              <a:buNone/>
            </a:pPr>
            <a:r>
              <a:rPr lang="en-GB" sz="1200" b="0" i="0" u="none" strike="noStrike" kern="1200" dirty="0">
                <a:solidFill>
                  <a:schemeClr val="tx1"/>
                </a:solidFill>
                <a:effectLst/>
                <a:latin typeface="+mn-lt"/>
                <a:ea typeface="+mn-ea"/>
                <a:cs typeface="+mn-cs"/>
              </a:rPr>
              <a:t>Image on </a:t>
            </a:r>
            <a:r>
              <a:rPr lang="en-GB" sz="1200" b="0" i="0" u="none" strike="noStrike" kern="1200" dirty="0" err="1">
                <a:solidFill>
                  <a:schemeClr val="tx1"/>
                </a:solidFill>
                <a:effectLst/>
                <a:latin typeface="+mn-lt"/>
                <a:ea typeface="+mn-ea"/>
                <a:cs typeface="+mn-cs"/>
              </a:rPr>
              <a:t>Right:http</a:t>
            </a:r>
            <a:r>
              <a:rPr lang="en-GB" sz="1200" b="0" i="0" u="none" strike="noStrike" kern="1200" dirty="0">
                <a:solidFill>
                  <a:schemeClr val="tx1"/>
                </a:solidFill>
                <a:effectLst/>
                <a:latin typeface="+mn-lt"/>
                <a:ea typeface="+mn-ea"/>
                <a:cs typeface="+mn-cs"/>
              </a:rPr>
              <a:t>://s3.crackedcdn.com/</a:t>
            </a:r>
            <a:r>
              <a:rPr lang="en-GB" sz="1200" b="0" i="0" u="none" strike="noStrike" kern="1200" dirty="0" err="1">
                <a:solidFill>
                  <a:schemeClr val="tx1"/>
                </a:solidFill>
                <a:effectLst/>
                <a:latin typeface="+mn-lt"/>
                <a:ea typeface="+mn-ea"/>
                <a:cs typeface="+mn-cs"/>
              </a:rPr>
              <a:t>phpimages</a:t>
            </a:r>
            <a:r>
              <a:rPr lang="en-GB" sz="1200" b="0" i="0" u="none" strike="noStrike" kern="1200" dirty="0">
                <a:solidFill>
                  <a:schemeClr val="tx1"/>
                </a:solidFill>
                <a:effectLst/>
                <a:latin typeface="+mn-lt"/>
                <a:ea typeface="+mn-ea"/>
                <a:cs typeface="+mn-cs"/>
              </a:rPr>
              <a:t>/article/5/8/8/640588_v2.jpg</a:t>
            </a:r>
          </a:p>
          <a:p>
            <a:pPr marL="0" indent="0">
              <a:buNone/>
            </a:pPr>
            <a:endParaRPr lang="en-GB" sz="1200" b="0" i="0" u="none" strike="noStrike" kern="1200" dirty="0">
              <a:solidFill>
                <a:schemeClr val="tx1"/>
              </a:solidFill>
              <a:effectLst/>
              <a:latin typeface="+mn-lt"/>
              <a:ea typeface="+mn-ea"/>
              <a:cs typeface="+mn-cs"/>
            </a:endParaRPr>
          </a:p>
          <a:p>
            <a:pPr marL="0" indent="0">
              <a:buNone/>
            </a:pPr>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537C9D1-CDB2-4F96-A64D-1F58BFE53F84}" type="slidenum">
              <a:rPr lang="en-GB" smtClean="0"/>
              <a:t>13</a:t>
            </a:fld>
            <a:endParaRPr lang="en-GB"/>
          </a:p>
        </p:txBody>
      </p:sp>
    </p:spTree>
    <p:extLst>
      <p:ext uri="{BB962C8B-B14F-4D97-AF65-F5344CB8AC3E}">
        <p14:creationId xmlns:p14="http://schemas.microsoft.com/office/powerpoint/2010/main" val="1196728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200" b="0" i="0" u="none" strike="noStrike" kern="1200" dirty="0">
              <a:solidFill>
                <a:schemeClr val="tx1"/>
              </a:solidFill>
              <a:effectLst/>
              <a:latin typeface="+mn-lt"/>
              <a:ea typeface="+mn-ea"/>
              <a:cs typeface="+mn-cs"/>
            </a:endParaRPr>
          </a:p>
          <a:p>
            <a:pPr marL="228600" indent="-228600">
              <a:buFont typeface="+mj-lt"/>
              <a:buAutoNum type="arabicPeriod" startAt="4"/>
            </a:pPr>
            <a:r>
              <a:rPr lang="en-GB" sz="1200" b="1" i="0" u="none" strike="noStrike" kern="1200" dirty="0">
                <a:solidFill>
                  <a:schemeClr val="tx1"/>
                </a:solidFill>
                <a:effectLst/>
                <a:latin typeface="+mn-lt"/>
                <a:ea typeface="+mn-ea"/>
                <a:cs typeface="+mn-cs"/>
              </a:rPr>
              <a:t>Relevant work experience (paid or unpaid)</a:t>
            </a:r>
            <a:r>
              <a:rPr lang="en-GB" sz="1200" b="0" i="0" u="none" strike="noStrike" kern="1200" dirty="0">
                <a:solidFill>
                  <a:schemeClr val="tx1"/>
                </a:solidFill>
                <a:effectLst/>
                <a:latin typeface="+mn-lt"/>
                <a:ea typeface="+mn-ea"/>
                <a:cs typeface="+mn-cs"/>
              </a:rPr>
              <a:t> Like the section above, it’s quality over quantity. Pick out one or two key experiences or placements, talking about what you did and what you took away from these. Did anything surprise you? Did it convince you to pursue a certain area or career (or did it even put you off one)? Read the course description for all the courses you’re applying to, and pick out the skills or qualities that pop up frequently (then show how you’ve demonstrated these).</a:t>
            </a:r>
          </a:p>
          <a:p>
            <a:pPr marL="228600" indent="-228600">
              <a:buFont typeface="+mj-lt"/>
              <a:buAutoNum type="arabicPeriod" startAt="4"/>
            </a:pPr>
            <a:endParaRPr lang="en-GB" sz="1200" b="0" i="0" u="none" strike="noStrike" kern="1200" dirty="0">
              <a:solidFill>
                <a:schemeClr val="tx1"/>
              </a:solidFill>
              <a:effectLst/>
              <a:latin typeface="+mn-lt"/>
              <a:ea typeface="+mn-ea"/>
              <a:cs typeface="+mn-cs"/>
            </a:endParaRPr>
          </a:p>
          <a:p>
            <a:pPr marL="228600" indent="-228600">
              <a:buFont typeface="+mj-lt"/>
              <a:buAutoNum type="arabicPeriod" startAt="4"/>
            </a:pPr>
            <a:r>
              <a:rPr lang="en-GB" sz="1200" b="1" i="0" u="none" strike="noStrike" kern="1200" dirty="0">
                <a:solidFill>
                  <a:schemeClr val="tx1"/>
                </a:solidFill>
                <a:effectLst/>
                <a:latin typeface="+mn-lt"/>
                <a:ea typeface="+mn-ea"/>
                <a:cs typeface="+mn-cs"/>
              </a:rPr>
              <a:t>Hobbies and interests </a:t>
            </a:r>
            <a:r>
              <a:rPr lang="en-GB" sz="1200" b="0" i="0" u="none" strike="noStrike" kern="1200" dirty="0">
                <a:solidFill>
                  <a:schemeClr val="tx1"/>
                </a:solidFill>
                <a:effectLst/>
                <a:latin typeface="+mn-lt"/>
                <a:ea typeface="+mn-ea"/>
                <a:cs typeface="+mn-cs"/>
              </a:rPr>
              <a:t>This section should be brief, sticking to the most relevant ones only. These could be extracurricular activities that demonstrate key transferable skills that aren’t necessarily tied to your subject.</a:t>
            </a:r>
          </a:p>
          <a:p>
            <a:pPr marL="228600" indent="-228600">
              <a:buFont typeface="+mj-lt"/>
              <a:buAutoNum type="arabicPeriod" startAt="4"/>
            </a:pPr>
            <a:endParaRPr lang="en-GB" sz="1200" b="0" i="0" u="none" strike="noStrike" kern="1200" dirty="0">
              <a:solidFill>
                <a:schemeClr val="tx1"/>
              </a:solidFill>
              <a:effectLst/>
              <a:latin typeface="+mn-lt"/>
              <a:ea typeface="+mn-ea"/>
              <a:cs typeface="+mn-cs"/>
            </a:endParaRPr>
          </a:p>
          <a:p>
            <a:pPr marL="228600" indent="-228600">
              <a:buFont typeface="+mj-lt"/>
              <a:buAutoNum type="arabicPeriod" startAt="4"/>
            </a:pPr>
            <a:r>
              <a:rPr lang="en-GB" sz="1200" b="1" i="0" u="none" strike="noStrike" kern="1200" dirty="0">
                <a:solidFill>
                  <a:schemeClr val="tx1"/>
                </a:solidFill>
                <a:effectLst/>
                <a:latin typeface="+mn-lt"/>
                <a:ea typeface="+mn-ea"/>
                <a:cs typeface="+mn-cs"/>
              </a:rPr>
              <a:t>Conclusion </a:t>
            </a:r>
            <a:r>
              <a:rPr lang="en-GB" sz="1200" b="0" i="0" u="none" strike="noStrike" kern="1200" dirty="0">
                <a:solidFill>
                  <a:schemeClr val="tx1"/>
                </a:solidFill>
                <a:effectLst/>
                <a:latin typeface="+mn-lt"/>
                <a:ea typeface="+mn-ea"/>
                <a:cs typeface="+mn-cs"/>
              </a:rPr>
              <a:t>This should reiterate the key points you’ve already made, giving your statement a satisfying sense of closure. If you have an idea of your future ambitions (</a:t>
            </a:r>
            <a:r>
              <a:rPr lang="en-GB" sz="1200" b="0" i="0" u="none" strike="noStrike" kern="1200" dirty="0" err="1">
                <a:solidFill>
                  <a:schemeClr val="tx1"/>
                </a:solidFill>
                <a:effectLst/>
                <a:latin typeface="+mn-lt"/>
                <a:ea typeface="+mn-ea"/>
                <a:cs typeface="+mn-cs"/>
              </a:rPr>
              <a:t>eg</a:t>
            </a:r>
            <a:r>
              <a:rPr lang="en-GB" sz="1200" b="0" i="0" u="none" strike="noStrike" kern="1200" dirty="0">
                <a:solidFill>
                  <a:schemeClr val="tx1"/>
                </a:solidFill>
                <a:effectLst/>
                <a:latin typeface="+mn-lt"/>
                <a:ea typeface="+mn-ea"/>
                <a:cs typeface="+mn-cs"/>
              </a:rPr>
              <a:t> postgraduate study, career paths), explain how studying this course will help you fulfil these. Alternatively, you may talk about your broader goals for university, or areas you’re looking forward to studying. Keep the above in mind as you plot out, draft and re-draft your statement.</a:t>
            </a:r>
          </a:p>
          <a:p>
            <a:pPr marL="0" indent="0">
              <a:buFont typeface="+mj-lt"/>
              <a:buNone/>
            </a:pPr>
            <a:endParaRPr lang="en-GB" sz="1200" b="0" i="0" u="none" strike="noStrike" kern="1200" dirty="0">
              <a:solidFill>
                <a:schemeClr val="tx1"/>
              </a:solidFill>
              <a:effectLst/>
              <a:latin typeface="+mn-lt"/>
              <a:ea typeface="+mn-ea"/>
              <a:cs typeface="+mn-cs"/>
            </a:endParaRPr>
          </a:p>
          <a:p>
            <a:pPr marL="0" indent="0">
              <a:buFont typeface="+mj-lt"/>
              <a:buNone/>
            </a:pPr>
            <a:r>
              <a:rPr lang="en-GB" sz="1200" b="0" i="0" u="none" strike="noStrike" kern="1200" dirty="0">
                <a:solidFill>
                  <a:schemeClr val="tx1"/>
                </a:solidFill>
                <a:effectLst/>
                <a:latin typeface="+mn-lt"/>
                <a:ea typeface="+mn-ea"/>
                <a:cs typeface="+mn-cs"/>
              </a:rPr>
              <a:t>Image source on left: https://www.istockphoto.com/photo/experience-text-green-road-sign-against-bright-summer-sky-cloudscape-gm481903765-36952860?irgwc=1&amp;esource=AFF_IS_IR_TinEye_77643_&amp;asid=TinEye&amp;cid=IS&amp;utm_medium=affiliate&amp;utm_source=TinEye&amp;utm_content=77643&amp;clickid=WsF3ZWS5CxyOUzQwUx0Mo3EHUkE0joRniXVXVA0&amp;utm_term=</a:t>
            </a:r>
          </a:p>
          <a:p>
            <a:pPr marL="0" indent="0">
              <a:buFont typeface="+mj-lt"/>
              <a:buNone/>
            </a:pPr>
            <a:endParaRPr lang="en-GB" sz="1200" b="0" i="0" u="none" strike="noStrike" kern="1200" dirty="0">
              <a:solidFill>
                <a:schemeClr val="tx1"/>
              </a:solidFill>
              <a:effectLst/>
              <a:latin typeface="+mn-lt"/>
              <a:ea typeface="+mn-ea"/>
              <a:cs typeface="+mn-cs"/>
            </a:endParaRPr>
          </a:p>
          <a:p>
            <a:pPr marL="0" indent="0">
              <a:buFont typeface="+mj-lt"/>
              <a:buNone/>
            </a:pPr>
            <a:endParaRPr lang="en-GB" sz="1200" b="0" i="0" u="none" strike="noStrike" kern="1200" dirty="0">
              <a:solidFill>
                <a:schemeClr val="tx1"/>
              </a:solidFill>
              <a:effectLst/>
              <a:latin typeface="+mn-lt"/>
              <a:ea typeface="+mn-ea"/>
              <a:cs typeface="+mn-cs"/>
            </a:endParaRPr>
          </a:p>
          <a:p>
            <a:pPr marL="0" indent="0">
              <a:buFont typeface="+mj-lt"/>
              <a:buNone/>
            </a:pPr>
            <a:r>
              <a:rPr lang="en-GB" sz="1200" b="0" i="0" u="none" strike="noStrike" kern="1200" dirty="0">
                <a:solidFill>
                  <a:schemeClr val="tx1"/>
                </a:solidFill>
                <a:effectLst/>
                <a:latin typeface="+mn-lt"/>
                <a:ea typeface="+mn-ea"/>
                <a:cs typeface="+mn-cs"/>
              </a:rPr>
              <a:t>Image source in the middle: https://bizweb.dktcdn.net/100/244/001/files/extracurricular-activities.png?v=1527761129438</a:t>
            </a:r>
          </a:p>
          <a:p>
            <a:pPr marL="0" indent="0">
              <a:buFont typeface="+mj-lt"/>
              <a:buNone/>
            </a:pPr>
            <a:endParaRPr lang="en-GB" sz="1200" b="0" i="0" u="none" strike="noStrike" kern="1200" dirty="0">
              <a:solidFill>
                <a:schemeClr val="tx1"/>
              </a:solidFill>
              <a:effectLst/>
              <a:latin typeface="+mn-lt"/>
              <a:ea typeface="+mn-ea"/>
              <a:cs typeface="+mn-cs"/>
            </a:endParaRPr>
          </a:p>
          <a:p>
            <a:pPr marL="0" indent="0">
              <a:buFont typeface="+mj-lt"/>
              <a:buNone/>
            </a:pPr>
            <a:endParaRPr lang="en-GB" sz="1200" b="0" i="0" u="none" strike="noStrike" kern="1200" dirty="0">
              <a:solidFill>
                <a:schemeClr val="tx1"/>
              </a:solidFill>
              <a:effectLst/>
              <a:latin typeface="+mn-lt"/>
              <a:ea typeface="+mn-ea"/>
              <a:cs typeface="+mn-cs"/>
            </a:endParaRPr>
          </a:p>
          <a:p>
            <a:pPr marL="0" indent="0">
              <a:buFont typeface="+mj-lt"/>
              <a:buNone/>
            </a:pPr>
            <a:r>
              <a:rPr lang="en-GB" sz="1200" b="0" i="0" u="none" strike="noStrike" kern="1200" dirty="0">
                <a:solidFill>
                  <a:schemeClr val="tx1"/>
                </a:solidFill>
                <a:effectLst/>
                <a:latin typeface="+mn-lt"/>
                <a:ea typeface="+mn-ea"/>
                <a:cs typeface="+mn-cs"/>
              </a:rPr>
              <a:t>Image source on the </a:t>
            </a:r>
            <a:r>
              <a:rPr lang="en-GB" sz="1200" b="0" i="0" u="none" strike="noStrike" kern="1200" dirty="0" err="1">
                <a:solidFill>
                  <a:schemeClr val="tx1"/>
                </a:solidFill>
                <a:effectLst/>
                <a:latin typeface="+mn-lt"/>
                <a:ea typeface="+mn-ea"/>
                <a:cs typeface="+mn-cs"/>
              </a:rPr>
              <a:t>right:https</a:t>
            </a:r>
            <a:r>
              <a:rPr lang="en-GB" sz="1200" b="0" i="0" u="none" strike="noStrike" kern="1200" dirty="0">
                <a:solidFill>
                  <a:schemeClr val="tx1"/>
                </a:solidFill>
                <a:effectLst/>
                <a:latin typeface="+mn-lt"/>
                <a:ea typeface="+mn-ea"/>
                <a:cs typeface="+mn-cs"/>
              </a:rPr>
              <a:t>://trailhead.salesforce.com/</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/content/learn/modules/</a:t>
            </a:r>
            <a:r>
              <a:rPr lang="en-GB" sz="1200" b="0" i="0" u="none" strike="noStrike" kern="1200" dirty="0" err="1">
                <a:solidFill>
                  <a:schemeClr val="tx1"/>
                </a:solidFill>
                <a:effectLst/>
                <a:latin typeface="+mn-lt"/>
                <a:ea typeface="+mn-ea"/>
                <a:cs typeface="+mn-cs"/>
              </a:rPr>
              <a:t>manage_the_sfdc_culture_of_feedback</a:t>
            </a:r>
            <a:r>
              <a:rPr lang="en-GB" sz="1200" b="0" i="0" u="none" strike="noStrike" kern="1200" dirty="0">
                <a:solidFill>
                  <a:schemeClr val="tx1"/>
                </a:solidFill>
                <a:effectLst/>
                <a:latin typeface="+mn-lt"/>
                <a:ea typeface="+mn-ea"/>
                <a:cs typeface="+mn-cs"/>
              </a:rPr>
              <a:t>/</a:t>
            </a:r>
            <a:r>
              <a:rPr lang="en-GB" sz="1200" b="0" i="0" u="none" strike="noStrike" kern="1200" dirty="0" err="1">
                <a:solidFill>
                  <a:schemeClr val="tx1"/>
                </a:solidFill>
                <a:effectLst/>
                <a:latin typeface="+mn-lt"/>
                <a:ea typeface="+mn-ea"/>
                <a:cs typeface="+mn-cs"/>
              </a:rPr>
              <a:t>msfw_cof_creating_a_feedback_culture</a:t>
            </a:r>
            <a:r>
              <a:rPr lang="en-GB" sz="1200" b="0" i="0" u="none" strike="noStrike"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14</a:t>
            </a:fld>
            <a:endParaRPr lang="en-GB"/>
          </a:p>
        </p:txBody>
      </p:sp>
    </p:spTree>
    <p:extLst>
      <p:ext uri="{BB962C8B-B14F-4D97-AF65-F5344CB8AC3E}">
        <p14:creationId xmlns:p14="http://schemas.microsoft.com/office/powerpoint/2010/main" val="1278459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Source: https://www.istockphoto.com/photo/true-or-false-in-colorful-toy-letters-on-wood-background-gm454245839-25916991?irgwc=1&amp;esource=AFF_IS_IR_TinEye_77643_&amp;asid=TinEye&amp;cid=IS&amp;utm_medium=affiliate&amp;utm_source=TinEye&amp;utm_content=77643&amp;clickid=WsF3ZWS5CxyOUzQwUx0Mo3EHUkE0j80niXVXVA0&amp;utm_term= </a:t>
            </a:r>
          </a:p>
        </p:txBody>
      </p:sp>
      <p:sp>
        <p:nvSpPr>
          <p:cNvPr id="4" name="Slide Number Placeholder 3"/>
          <p:cNvSpPr>
            <a:spLocks noGrp="1"/>
          </p:cNvSpPr>
          <p:nvPr>
            <p:ph type="sldNum" sz="quarter" idx="10"/>
          </p:nvPr>
        </p:nvSpPr>
        <p:spPr/>
        <p:txBody>
          <a:bodyPr/>
          <a:lstStyle/>
          <a:p>
            <a:fld id="{7537C9D1-CDB2-4F96-A64D-1F58BFE53F84}" type="slidenum">
              <a:rPr lang="en-GB" smtClean="0"/>
              <a:t>15</a:t>
            </a:fld>
            <a:endParaRPr lang="en-GB"/>
          </a:p>
        </p:txBody>
      </p:sp>
    </p:spTree>
    <p:extLst>
      <p:ext uri="{BB962C8B-B14F-4D97-AF65-F5344CB8AC3E}">
        <p14:creationId xmlns:p14="http://schemas.microsoft.com/office/powerpoint/2010/main" val="1256034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Use your best English and don’t let spelling and grammatical errors spoil your statement. Don’t rely on Spell checkers- they don’t always pick up everything!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Source: </a:t>
            </a:r>
            <a:r>
              <a:rPr lang="en-GB" dirty="0">
                <a:hlinkClick r:id="rId3"/>
              </a:rPr>
              <a:t>https://www.onlygfx.com/grunge-true-false-stamp-png-transparent/</a:t>
            </a:r>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16</a:t>
            </a:fld>
            <a:endParaRPr lang="en-GB"/>
          </a:p>
        </p:txBody>
      </p:sp>
    </p:spTree>
    <p:extLst>
      <p:ext uri="{BB962C8B-B14F-4D97-AF65-F5344CB8AC3E}">
        <p14:creationId xmlns:p14="http://schemas.microsoft.com/office/powerpoint/2010/main" val="3920699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Don’t exaggerate – if you do you may get caught out at interview when asked to elaborate on an interesting achievement.</a:t>
            </a:r>
          </a:p>
          <a:p>
            <a:endParaRPr lang="en-GB" dirty="0"/>
          </a:p>
          <a:p>
            <a:r>
              <a:rPr lang="en-GB" dirty="0"/>
              <a:t>However, Do show that you know your strengths and can outline your ideas clearly</a:t>
            </a:r>
          </a:p>
        </p:txBody>
      </p:sp>
      <p:sp>
        <p:nvSpPr>
          <p:cNvPr id="4" name="Slide Number Placeholder 3"/>
          <p:cNvSpPr>
            <a:spLocks noGrp="1"/>
          </p:cNvSpPr>
          <p:nvPr>
            <p:ph type="sldNum" sz="quarter" idx="10"/>
          </p:nvPr>
        </p:nvSpPr>
        <p:spPr/>
        <p:txBody>
          <a:bodyPr/>
          <a:lstStyle/>
          <a:p>
            <a:fld id="{7537C9D1-CDB2-4F96-A64D-1F58BFE53F84}" type="slidenum">
              <a:rPr lang="en-GB" smtClean="0"/>
              <a:t>17</a:t>
            </a:fld>
            <a:endParaRPr lang="en-GB"/>
          </a:p>
        </p:txBody>
      </p:sp>
    </p:spTree>
    <p:extLst>
      <p:ext uri="{BB962C8B-B14F-4D97-AF65-F5344CB8AC3E}">
        <p14:creationId xmlns:p14="http://schemas.microsoft.com/office/powerpoint/2010/main" val="2101679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 be enthusiastic – if you show your interest in the course, it may help you get a place. </a:t>
            </a:r>
          </a:p>
          <a:p>
            <a:endParaRPr lang="en-GB" dirty="0"/>
          </a:p>
          <a:p>
            <a:r>
              <a:rPr lang="en-GB" sz="1200" b="0" i="0" u="none" strike="noStrike" kern="1200" dirty="0">
                <a:solidFill>
                  <a:schemeClr val="tx1"/>
                </a:solidFill>
                <a:effectLst/>
                <a:latin typeface="+mn-lt"/>
                <a:ea typeface="+mn-ea"/>
                <a:cs typeface="+mn-cs"/>
              </a:rPr>
              <a:t>BUT  Be careful not to  lecture the admissions tutor on their subject!!</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Image Source: </a:t>
            </a:r>
            <a:r>
              <a:rPr lang="en-GB" dirty="0">
                <a:hlinkClick r:id="rId3"/>
              </a:rPr>
              <a:t>https://www.onlygfx.com/grunge-true-false-stamp-png-transparent/</a:t>
            </a:r>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18</a:t>
            </a:fld>
            <a:endParaRPr lang="en-GB"/>
          </a:p>
        </p:txBody>
      </p:sp>
    </p:spTree>
    <p:extLst>
      <p:ext uri="{BB962C8B-B14F-4D97-AF65-F5344CB8AC3E}">
        <p14:creationId xmlns:p14="http://schemas.microsoft.com/office/powerpoint/2010/main" val="41816446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Remember, any statements that show signs of plagiarism will be flagged by UCAS’ system and will hurt your chances of applying at all.</a:t>
            </a:r>
          </a:p>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19</a:t>
            </a:fld>
            <a:endParaRPr lang="en-GB"/>
          </a:p>
        </p:txBody>
      </p:sp>
    </p:spTree>
    <p:extLst>
      <p:ext uri="{BB962C8B-B14F-4D97-AF65-F5344CB8AC3E}">
        <p14:creationId xmlns:p14="http://schemas.microsoft.com/office/powerpoint/2010/main" val="3718345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Don’t leave it to the last minute – your statement will seem rushed and important information could be left out.</a:t>
            </a:r>
          </a:p>
          <a:p>
            <a:endParaRPr lang="en-GB" dirty="0"/>
          </a:p>
          <a:p>
            <a:r>
              <a:rPr lang="en-GB" dirty="0"/>
              <a:t>Expect to produce several drafts of your personal statement before being totally happy with it.</a:t>
            </a:r>
          </a:p>
        </p:txBody>
      </p:sp>
      <p:sp>
        <p:nvSpPr>
          <p:cNvPr id="4" name="Slide Number Placeholder 3"/>
          <p:cNvSpPr>
            <a:spLocks noGrp="1"/>
          </p:cNvSpPr>
          <p:nvPr>
            <p:ph type="sldNum" sz="quarter" idx="10"/>
          </p:nvPr>
        </p:nvSpPr>
        <p:spPr/>
        <p:txBody>
          <a:bodyPr/>
          <a:lstStyle/>
          <a:p>
            <a:fld id="{7537C9D1-CDB2-4F96-A64D-1F58BFE53F84}" type="slidenum">
              <a:rPr lang="en-GB" smtClean="0"/>
              <a:t>20</a:t>
            </a:fld>
            <a:endParaRPr lang="en-GB"/>
          </a:p>
        </p:txBody>
      </p:sp>
    </p:spTree>
    <p:extLst>
      <p:ext uri="{BB962C8B-B14F-4D97-AF65-F5344CB8AC3E}">
        <p14:creationId xmlns:p14="http://schemas.microsoft.com/office/powerpoint/2010/main" val="3796587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2</a:t>
            </a:fld>
            <a:endParaRPr lang="en-GB"/>
          </a:p>
        </p:txBody>
      </p:sp>
    </p:spTree>
    <p:extLst>
      <p:ext uri="{BB962C8B-B14F-4D97-AF65-F5344CB8AC3E}">
        <p14:creationId xmlns:p14="http://schemas.microsoft.com/office/powerpoint/2010/main" val="811400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serious application don’t take it lightly. You want to sound professional</a:t>
            </a:r>
          </a:p>
        </p:txBody>
      </p:sp>
      <p:sp>
        <p:nvSpPr>
          <p:cNvPr id="4" name="Slide Number Placeholder 3"/>
          <p:cNvSpPr>
            <a:spLocks noGrp="1"/>
          </p:cNvSpPr>
          <p:nvPr>
            <p:ph type="sldNum" sz="quarter" idx="10"/>
          </p:nvPr>
        </p:nvSpPr>
        <p:spPr/>
        <p:txBody>
          <a:bodyPr/>
          <a:lstStyle/>
          <a:p>
            <a:fld id="{7537C9D1-CDB2-4F96-A64D-1F58BFE53F84}" type="slidenum">
              <a:rPr lang="en-GB" smtClean="0"/>
              <a:t>21</a:t>
            </a:fld>
            <a:endParaRPr lang="en-GB"/>
          </a:p>
        </p:txBody>
      </p:sp>
    </p:spTree>
    <p:extLst>
      <p:ext uri="{BB962C8B-B14F-4D97-AF65-F5344CB8AC3E}">
        <p14:creationId xmlns:p14="http://schemas.microsoft.com/office/powerpoint/2010/main" val="14407456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Your Personal Statement has to be applicable to all the university’s you ae applying for.</a:t>
            </a:r>
          </a:p>
        </p:txBody>
      </p:sp>
      <p:sp>
        <p:nvSpPr>
          <p:cNvPr id="4" name="Slide Number Placeholder 3"/>
          <p:cNvSpPr>
            <a:spLocks noGrp="1"/>
          </p:cNvSpPr>
          <p:nvPr>
            <p:ph type="sldNum" sz="quarter" idx="10"/>
          </p:nvPr>
        </p:nvSpPr>
        <p:spPr/>
        <p:txBody>
          <a:bodyPr/>
          <a:lstStyle/>
          <a:p>
            <a:fld id="{7537C9D1-CDB2-4F96-A64D-1F58BFE53F84}" type="slidenum">
              <a:rPr lang="en-GB" smtClean="0"/>
              <a:t>22</a:t>
            </a:fld>
            <a:endParaRPr lang="en-GB"/>
          </a:p>
        </p:txBody>
      </p:sp>
    </p:spTree>
    <p:extLst>
      <p:ext uri="{BB962C8B-B14F-4D97-AF65-F5344CB8AC3E}">
        <p14:creationId xmlns:p14="http://schemas.microsoft.com/office/powerpoint/2010/main" val="39516878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Stick to experience in more recent years.</a:t>
            </a:r>
          </a:p>
        </p:txBody>
      </p:sp>
      <p:sp>
        <p:nvSpPr>
          <p:cNvPr id="4" name="Slide Number Placeholder 3"/>
          <p:cNvSpPr>
            <a:spLocks noGrp="1"/>
          </p:cNvSpPr>
          <p:nvPr>
            <p:ph type="sldNum" sz="quarter" idx="10"/>
          </p:nvPr>
        </p:nvSpPr>
        <p:spPr/>
        <p:txBody>
          <a:bodyPr/>
          <a:lstStyle/>
          <a:p>
            <a:fld id="{7537C9D1-CDB2-4F96-A64D-1F58BFE53F84}" type="slidenum">
              <a:rPr lang="en-GB" smtClean="0"/>
              <a:t>23</a:t>
            </a:fld>
            <a:endParaRPr lang="en-GB"/>
          </a:p>
        </p:txBody>
      </p:sp>
    </p:spTree>
    <p:extLst>
      <p:ext uri="{BB962C8B-B14F-4D97-AF65-F5344CB8AC3E}">
        <p14:creationId xmlns:p14="http://schemas.microsoft.com/office/powerpoint/2010/main" val="3200808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It's much more compelling to read about one or two detailed examples than paragraph that brushes over 5 or 6.</a:t>
            </a:r>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24</a:t>
            </a:fld>
            <a:endParaRPr lang="en-GB"/>
          </a:p>
        </p:txBody>
      </p:sp>
    </p:spTree>
    <p:extLst>
      <p:ext uri="{BB962C8B-B14F-4D97-AF65-F5344CB8AC3E}">
        <p14:creationId xmlns:p14="http://schemas.microsoft.com/office/powerpoint/2010/main" val="1871254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emphasises that you really want a place on the course and shows how it fits in your career plan. They don’t want to know if you’re </a:t>
            </a:r>
            <a:r>
              <a:rPr lang="en-GB" dirty="0" err="1"/>
              <a:t>planing</a:t>
            </a:r>
            <a:r>
              <a:rPr lang="en-GB" dirty="0"/>
              <a:t> on being the next big gamer/influencer!</a:t>
            </a:r>
          </a:p>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25</a:t>
            </a:fld>
            <a:endParaRPr lang="en-GB"/>
          </a:p>
        </p:txBody>
      </p:sp>
    </p:spTree>
    <p:extLst>
      <p:ext uri="{BB962C8B-B14F-4D97-AF65-F5344CB8AC3E}">
        <p14:creationId xmlns:p14="http://schemas.microsoft.com/office/powerpoint/2010/main" val="38703688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these useful links will be available on the Aspire Higher Website</a:t>
            </a:r>
          </a:p>
        </p:txBody>
      </p:sp>
      <p:sp>
        <p:nvSpPr>
          <p:cNvPr id="4" name="Slide Number Placeholder 3"/>
          <p:cNvSpPr>
            <a:spLocks noGrp="1"/>
          </p:cNvSpPr>
          <p:nvPr>
            <p:ph type="sldNum" sz="quarter" idx="5"/>
          </p:nvPr>
        </p:nvSpPr>
        <p:spPr/>
        <p:txBody>
          <a:bodyPr/>
          <a:lstStyle/>
          <a:p>
            <a:fld id="{7537C9D1-CDB2-4F96-A64D-1F58BFE53F84}" type="slidenum">
              <a:rPr lang="en-GB" smtClean="0"/>
              <a:t>26</a:t>
            </a:fld>
            <a:endParaRPr lang="en-GB"/>
          </a:p>
        </p:txBody>
      </p:sp>
    </p:spTree>
    <p:extLst>
      <p:ext uri="{BB962C8B-B14F-4D97-AF65-F5344CB8AC3E}">
        <p14:creationId xmlns:p14="http://schemas.microsoft.com/office/powerpoint/2010/main" val="31165570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Help us to help you. </a:t>
            </a:r>
          </a:p>
          <a:p>
            <a:endParaRPr lang="en-GB" dirty="0"/>
          </a:p>
          <a:p>
            <a:r>
              <a:rPr lang="en-GB" dirty="0"/>
              <a:t>Please complete the survey. </a:t>
            </a:r>
          </a:p>
        </p:txBody>
      </p:sp>
      <p:sp>
        <p:nvSpPr>
          <p:cNvPr id="4" name="Slide Number Placeholder 3"/>
          <p:cNvSpPr>
            <a:spLocks noGrp="1"/>
          </p:cNvSpPr>
          <p:nvPr>
            <p:ph type="sldNum" sz="quarter" idx="10"/>
          </p:nvPr>
        </p:nvSpPr>
        <p:spPr/>
        <p:txBody>
          <a:bodyPr/>
          <a:lstStyle/>
          <a:p>
            <a:fld id="{7537C9D1-CDB2-4F96-A64D-1F58BFE53F84}" type="slidenum">
              <a:rPr lang="en-GB" smtClean="0"/>
              <a:t>27</a:t>
            </a:fld>
            <a:endParaRPr lang="en-GB"/>
          </a:p>
        </p:txBody>
      </p:sp>
    </p:spTree>
    <p:extLst>
      <p:ext uri="{BB962C8B-B14F-4D97-AF65-F5344CB8AC3E}">
        <p14:creationId xmlns:p14="http://schemas.microsoft.com/office/powerpoint/2010/main" val="33880557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a:t>
            </a:r>
          </a:p>
        </p:txBody>
      </p:sp>
      <p:sp>
        <p:nvSpPr>
          <p:cNvPr id="4" name="Slide Number Placeholder 3"/>
          <p:cNvSpPr>
            <a:spLocks noGrp="1"/>
          </p:cNvSpPr>
          <p:nvPr>
            <p:ph type="sldNum" sz="quarter" idx="5"/>
          </p:nvPr>
        </p:nvSpPr>
        <p:spPr/>
        <p:txBody>
          <a:bodyPr/>
          <a:lstStyle/>
          <a:p>
            <a:fld id="{7537C9D1-CDB2-4F96-A64D-1F58BFE53F84}" type="slidenum">
              <a:rPr lang="en-GB" smtClean="0"/>
              <a:t>28</a:t>
            </a:fld>
            <a:endParaRPr lang="en-GB"/>
          </a:p>
        </p:txBody>
      </p:sp>
    </p:spTree>
    <p:extLst>
      <p:ext uri="{BB962C8B-B14F-4D97-AF65-F5344CB8AC3E}">
        <p14:creationId xmlns:p14="http://schemas.microsoft.com/office/powerpoint/2010/main" val="2544844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0" dirty="0">
                <a:solidFill>
                  <a:srgbClr val="6B355A"/>
                </a:solidFill>
              </a:rPr>
              <a:t>Help us to help you.</a:t>
            </a:r>
          </a:p>
          <a:p>
            <a:pPr algn="l"/>
            <a:r>
              <a:rPr lang="en-GB" sz="1200" b="0" dirty="0">
                <a:solidFill>
                  <a:srgbClr val="6B355A"/>
                </a:solidFill>
              </a:rPr>
              <a:t>Please complete the survey – it takes just 2 minutes!</a:t>
            </a:r>
          </a:p>
          <a:p>
            <a:pPr algn="l"/>
            <a:r>
              <a:rPr lang="en-GB" sz="1200" b="0" dirty="0">
                <a:solidFill>
                  <a:srgbClr val="6B355A"/>
                </a:solidFill>
              </a:rPr>
              <a:t>It will help us support you more in the future!</a:t>
            </a:r>
          </a:p>
          <a:p>
            <a:endParaRPr lang="en-GB" dirty="0"/>
          </a:p>
          <a:p>
            <a:endParaRPr lang="en-GB" dirty="0"/>
          </a:p>
          <a:p>
            <a:r>
              <a:rPr lang="en-GB" dirty="0"/>
              <a:t>Image </a:t>
            </a:r>
          </a:p>
        </p:txBody>
      </p:sp>
      <p:sp>
        <p:nvSpPr>
          <p:cNvPr id="4" name="Slide Number Placeholder 3"/>
          <p:cNvSpPr>
            <a:spLocks noGrp="1"/>
          </p:cNvSpPr>
          <p:nvPr>
            <p:ph type="sldNum" sz="quarter" idx="10"/>
          </p:nvPr>
        </p:nvSpPr>
        <p:spPr/>
        <p:txBody>
          <a:bodyPr/>
          <a:lstStyle/>
          <a:p>
            <a:fld id="{7537C9D1-CDB2-4F96-A64D-1F58BFE53F84}" type="slidenum">
              <a:rPr lang="en-GB" smtClean="0"/>
              <a:t>3</a:t>
            </a:fld>
            <a:endParaRPr lang="en-GB"/>
          </a:p>
        </p:txBody>
      </p:sp>
    </p:spTree>
    <p:extLst>
      <p:ext uri="{BB962C8B-B14F-4D97-AF65-F5344CB8AC3E}">
        <p14:creationId xmlns:p14="http://schemas.microsoft.com/office/powerpoint/2010/main" val="842749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4</a:t>
            </a:fld>
            <a:endParaRPr lang="en-GB"/>
          </a:p>
        </p:txBody>
      </p:sp>
    </p:spTree>
    <p:extLst>
      <p:ext uri="{BB962C8B-B14F-4D97-AF65-F5344CB8AC3E}">
        <p14:creationId xmlns:p14="http://schemas.microsoft.com/office/powerpoint/2010/main" val="3425024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5</a:t>
            </a:fld>
            <a:endParaRPr lang="en-GB"/>
          </a:p>
        </p:txBody>
      </p:sp>
    </p:spTree>
    <p:extLst>
      <p:ext uri="{BB962C8B-B14F-4D97-AF65-F5344CB8AC3E}">
        <p14:creationId xmlns:p14="http://schemas.microsoft.com/office/powerpoint/2010/main" val="758108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The UCAS personal statement is a 47 line (or </a:t>
            </a:r>
            <a:r>
              <a:rPr lang="en-GB" sz="1200" b="0" i="0" u="none" strike="noStrike" kern="1200" dirty="0">
                <a:solidFill>
                  <a:schemeClr val="tx1"/>
                </a:solidFill>
                <a:effectLst/>
                <a:latin typeface="+mn-lt"/>
                <a:ea typeface="+mn-ea"/>
                <a:cs typeface="+mn-cs"/>
                <a:hlinkClick r:id="rId3"/>
              </a:rPr>
              <a:t>4,000 character</a:t>
            </a:r>
            <a:r>
              <a:rPr lang="en-GB" sz="1200" b="0" i="0" u="none" strike="noStrike" kern="1200" dirty="0">
                <a:solidFill>
                  <a:schemeClr val="tx1"/>
                </a:solidFill>
                <a:effectLst/>
                <a:latin typeface="+mn-lt"/>
                <a:ea typeface="+mn-ea"/>
                <a:cs typeface="+mn-cs"/>
              </a:rPr>
              <a:t>) piece of writing that allows you to tell the universities and colleges you are applying to why they should offer you a place on the course.</a:t>
            </a:r>
          </a:p>
          <a:p>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It’s a key part of your UCAS application, alongside your predicted or achieved A-level grades (or equivalent) etc. It’s read by admissions tutors at the universities you apply to, who’ll decide whether to offer you a place or not.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In order to do this successfully, you need to convey your passion and enthusiasm for the subject to the admissions tutors, as well as demonstrate your suitability to the course.</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Your personal statement should demonstrate how and why you’re a fitting candidate for their course – and the institution as a whole.</a:t>
            </a:r>
          </a:p>
          <a:p>
            <a:endParaRPr lang="en-GB"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Your passion for the subject or field, including specific areas or topics you’re interested in; </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How you’ve made an effort to engage with your subject already; </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What you’ve learned or how it’s developed your understanding of your area so far;</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What you want to do in the future. Most importantly, you need to link this back to the course.</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Most importantly, you need to link this back to the course. It’s important to note that you only write one personal statement, which is seen by all the universities you apply to. </a:t>
            </a:r>
            <a:br>
              <a:rPr lang="en-GB" dirty="0"/>
            </a:br>
            <a:endParaRPr lang="en-GB" sz="1200" b="0" i="0" u="none" strike="noStrike" kern="1200" dirty="0">
              <a:solidFill>
                <a:schemeClr val="tx1"/>
              </a:solidFill>
              <a:effectLst/>
              <a:latin typeface="+mn-lt"/>
              <a:ea typeface="+mn-ea"/>
              <a:cs typeface="+mn-cs"/>
            </a:endParaRPr>
          </a:p>
          <a:p>
            <a:pPr marL="0" indent="0">
              <a:buFont typeface="Arial" panose="020B0604020202020204" pitchFamily="34" charset="0"/>
              <a:buNone/>
            </a:pPr>
            <a:r>
              <a:rPr lang="en-GB" sz="1200" b="0" i="0" u="none" strike="noStrike" kern="1200" dirty="0">
                <a:solidFill>
                  <a:schemeClr val="tx1"/>
                </a:solidFill>
                <a:effectLst/>
                <a:latin typeface="+mn-lt"/>
                <a:ea typeface="+mn-ea"/>
                <a:cs typeface="+mn-cs"/>
              </a:rPr>
              <a:t> Please be aware that application personal statements and essays vary between countries, and that the guidance below is only applicable to those applying to a UK higher education institution through </a:t>
            </a:r>
            <a:r>
              <a:rPr lang="en-GB" sz="1200" b="0" i="0" u="none" strike="noStrike" kern="1200" dirty="0">
                <a:solidFill>
                  <a:schemeClr val="tx1"/>
                </a:solidFill>
                <a:effectLst/>
                <a:latin typeface="+mn-lt"/>
                <a:ea typeface="+mn-ea"/>
                <a:cs typeface="+mn-cs"/>
                <a:hlinkClick r:id="rId4">
                  <a:extLst>
                    <a:ext uri="{A12FA001-AC4F-418D-AE19-62706E023703}">
                      <ahyp:hlinkClr xmlns:ahyp="http://schemas.microsoft.com/office/drawing/2018/hyperlinkcolor" val="tx"/>
                    </a:ext>
                  </a:extLst>
                </a:hlinkClick>
              </a:rPr>
              <a:t>UCAS</a:t>
            </a:r>
            <a:r>
              <a:rPr lang="en-GB" sz="1200" b="0" i="0" u="none" strike="noStrike" kern="1200" dirty="0">
                <a:solidFill>
                  <a:schemeClr val="tx1"/>
                </a:solidFill>
                <a:effectLst/>
                <a:latin typeface="+mn-lt"/>
                <a:ea typeface="+mn-ea"/>
                <a:cs typeface="+mn-cs"/>
              </a:rPr>
              <a:t>.</a:t>
            </a:r>
          </a:p>
          <a:p>
            <a:br>
              <a:rPr lang="en-GB" dirty="0"/>
            </a:br>
            <a:endParaRPr lang="en-GB" sz="1200" b="0" i="0" u="none" strike="noStrike" kern="1200" dirty="0">
              <a:solidFill>
                <a:schemeClr val="tx1"/>
              </a:solidFill>
              <a:effectLst/>
              <a:latin typeface="+mn-lt"/>
              <a:ea typeface="+mn-ea"/>
              <a:cs typeface="+mn-cs"/>
            </a:endParaRPr>
          </a:p>
          <a:p>
            <a:br>
              <a:rPr lang="en-GB" dirty="0"/>
            </a:br>
            <a:br>
              <a:rPr lang="en-GB" dirty="0"/>
            </a:br>
            <a:r>
              <a:rPr lang="en-GB" dirty="0"/>
              <a:t>Image source: https://www.colourbox.com/vector/icon-page-curl-blue-vector-5753632</a:t>
            </a:r>
          </a:p>
          <a:p>
            <a:endParaRPr lang="en-GB" dirty="0"/>
          </a:p>
          <a:p>
            <a:r>
              <a:rPr lang="en-GB" dirty="0"/>
              <a:t>Image source: https://www.ucas.com/</a:t>
            </a:r>
          </a:p>
        </p:txBody>
      </p:sp>
      <p:sp>
        <p:nvSpPr>
          <p:cNvPr id="4" name="Slide Number Placeholder 3"/>
          <p:cNvSpPr>
            <a:spLocks noGrp="1"/>
          </p:cNvSpPr>
          <p:nvPr>
            <p:ph type="sldNum" sz="quarter" idx="5"/>
          </p:nvPr>
        </p:nvSpPr>
        <p:spPr/>
        <p:txBody>
          <a:bodyPr/>
          <a:lstStyle/>
          <a:p>
            <a:fld id="{7537C9D1-CDB2-4F96-A64D-1F58BFE53F84}" type="slidenum">
              <a:rPr lang="en-GB" smtClean="0"/>
              <a:t>6</a:t>
            </a:fld>
            <a:endParaRPr lang="en-GB"/>
          </a:p>
        </p:txBody>
      </p:sp>
    </p:spTree>
    <p:extLst>
      <p:ext uri="{BB962C8B-B14F-4D97-AF65-F5344CB8AC3E}">
        <p14:creationId xmlns:p14="http://schemas.microsoft.com/office/powerpoint/2010/main" val="2701640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The UCAS personal statement is a 47 line (or </a:t>
            </a:r>
            <a:r>
              <a:rPr lang="en-GB" sz="1200" b="0" i="0" u="none" strike="noStrike" kern="1200" dirty="0">
                <a:solidFill>
                  <a:schemeClr val="tx1"/>
                </a:solidFill>
                <a:effectLst/>
                <a:latin typeface="+mn-lt"/>
                <a:ea typeface="+mn-ea"/>
                <a:cs typeface="+mn-cs"/>
                <a:hlinkClick r:id="rId3"/>
              </a:rPr>
              <a:t>4,000 character</a:t>
            </a:r>
            <a:r>
              <a:rPr lang="en-GB" sz="1200" b="0" i="0" u="none" strike="noStrike" kern="1200" dirty="0">
                <a:solidFill>
                  <a:schemeClr val="tx1"/>
                </a:solidFill>
                <a:effectLst/>
                <a:latin typeface="+mn-lt"/>
                <a:ea typeface="+mn-ea"/>
                <a:cs typeface="+mn-cs"/>
              </a:rPr>
              <a:t>) piece of writing that allows you to tell the universities and colleges you are applying to why they should offer you a place on the course.</a:t>
            </a:r>
          </a:p>
          <a:p>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It’s a key part of your UCAS application, alongside your predicted or achieved A-level grades (or equivalent) etc. It’s read by admissions tutors at the universities you apply to, who’ll decide whether to offer you a place or not.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In order to do this successfully, you need to convey your passion and enthusiasm for the subject to the admissions tutors, as well as demonstrate your suitability to the course.</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Your personal statement should demonstrate how and why you’re a fitting candidate for their course – and the institution as a whole.</a:t>
            </a:r>
          </a:p>
          <a:p>
            <a:endParaRPr lang="en-GB"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Your passion for the subject or field, including specific areas or topics you’re interested in; </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How you’ve made an effort to engage with your subject already; </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What you’ve learned or how it’s developed your understanding of your area so far;</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What you want to do in the future. Most importantly, you need to link this back to the course.</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Most importantly, you need to link this back to the course. It’s important to note that you only write one personal statement, which is seen by all the universities you apply to. </a:t>
            </a:r>
            <a:br>
              <a:rPr lang="en-GB" dirty="0"/>
            </a:br>
            <a:endParaRPr lang="en-GB" sz="1200" b="0" i="0" u="none" strike="noStrike" kern="1200" dirty="0">
              <a:solidFill>
                <a:schemeClr val="tx1"/>
              </a:solidFill>
              <a:effectLst/>
              <a:latin typeface="+mn-lt"/>
              <a:ea typeface="+mn-ea"/>
              <a:cs typeface="+mn-cs"/>
            </a:endParaRPr>
          </a:p>
          <a:p>
            <a:pPr marL="0" indent="0">
              <a:buFont typeface="Arial" panose="020B0604020202020204" pitchFamily="34" charset="0"/>
              <a:buNone/>
            </a:pPr>
            <a:r>
              <a:rPr lang="en-GB" sz="1200" b="0" i="0" u="none" strike="noStrike" kern="1200" dirty="0">
                <a:solidFill>
                  <a:schemeClr val="tx1"/>
                </a:solidFill>
                <a:effectLst/>
                <a:latin typeface="+mn-lt"/>
                <a:ea typeface="+mn-ea"/>
                <a:cs typeface="+mn-cs"/>
              </a:rPr>
              <a:t> Please be aware that application personal statements and essays vary between countries, and that the guidance below is only applicable to those applying to a UK higher education institution through </a:t>
            </a:r>
            <a:r>
              <a:rPr lang="en-GB" sz="1200" b="0" i="0" u="none" strike="noStrike" kern="1200" dirty="0">
                <a:solidFill>
                  <a:schemeClr val="tx1"/>
                </a:solidFill>
                <a:effectLst/>
                <a:latin typeface="+mn-lt"/>
                <a:ea typeface="+mn-ea"/>
                <a:cs typeface="+mn-cs"/>
                <a:hlinkClick r:id="rId4">
                  <a:extLst>
                    <a:ext uri="{A12FA001-AC4F-418D-AE19-62706E023703}">
                      <ahyp:hlinkClr xmlns:ahyp="http://schemas.microsoft.com/office/drawing/2018/hyperlinkcolor" val="tx"/>
                    </a:ext>
                  </a:extLst>
                </a:hlinkClick>
              </a:rPr>
              <a:t>UCAS</a:t>
            </a:r>
            <a:r>
              <a:rPr lang="en-GB" sz="1200" b="0" i="0" u="none" strike="noStrike" kern="1200" dirty="0">
                <a:solidFill>
                  <a:schemeClr val="tx1"/>
                </a:solidFill>
                <a:effectLst/>
                <a:latin typeface="+mn-lt"/>
                <a:ea typeface="+mn-ea"/>
                <a:cs typeface="+mn-cs"/>
              </a:rPr>
              <a:t>.</a:t>
            </a:r>
          </a:p>
          <a:p>
            <a:endParaRPr lang="en-GB" dirty="0"/>
          </a:p>
          <a:p>
            <a:endParaRPr lang="en-GB" dirty="0"/>
          </a:p>
          <a:p>
            <a:r>
              <a:rPr lang="en-GB" dirty="0"/>
              <a:t>Image Source: https://stock.adobe.com/90127394?as_campaign=TinEye&amp;as_content=tineye_match&amp;epi1=90127394&amp;tduid=43de36de498912b00f499e33b691bed6&amp;as_channel=affiliate&amp;as_campclass=redirect&amp;as_source=Arvato</a:t>
            </a:r>
          </a:p>
          <a:p>
            <a:br>
              <a:rPr lang="en-GB" dirty="0"/>
            </a:br>
            <a:endParaRPr lang="en-GB" sz="1200" b="0" i="0" u="none" strike="noStrike" kern="1200" dirty="0">
              <a:solidFill>
                <a:schemeClr val="tx1"/>
              </a:solidFill>
              <a:effectLst/>
              <a:latin typeface="+mn-lt"/>
              <a:ea typeface="+mn-ea"/>
              <a:cs typeface="+mn-cs"/>
            </a:endParaRPr>
          </a:p>
          <a:p>
            <a:br>
              <a:rPr lang="en-GB" dirty="0"/>
            </a:br>
            <a:br>
              <a:rPr lang="en-GB" dirty="0"/>
            </a:br>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7</a:t>
            </a:fld>
            <a:endParaRPr lang="en-GB"/>
          </a:p>
        </p:txBody>
      </p:sp>
    </p:spTree>
    <p:extLst>
      <p:ext uri="{BB962C8B-B14F-4D97-AF65-F5344CB8AC3E}">
        <p14:creationId xmlns:p14="http://schemas.microsoft.com/office/powerpoint/2010/main" val="105424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dirty="0">
                <a:solidFill>
                  <a:schemeClr val="tx1"/>
                </a:solidFill>
                <a:effectLst/>
                <a:latin typeface="+mn-lt"/>
                <a:ea typeface="+mn-ea"/>
                <a:cs typeface="+mn-cs"/>
              </a:rPr>
              <a:t>1. Choose your course</a:t>
            </a:r>
          </a:p>
          <a:p>
            <a:r>
              <a:rPr lang="en-GB" sz="1200" b="0" i="0" u="none" strike="noStrike" kern="1200" dirty="0">
                <a:solidFill>
                  <a:schemeClr val="tx1"/>
                </a:solidFill>
                <a:effectLst/>
                <a:latin typeface="+mn-lt"/>
                <a:ea typeface="+mn-ea"/>
                <a:cs typeface="+mn-cs"/>
              </a:rPr>
              <a:t>We suggest you have a pretty good idea of what course you want to study before continuing much further with Personal Statement.</a:t>
            </a:r>
          </a:p>
          <a:p>
            <a:r>
              <a:rPr lang="en-GB" sz="1200" b="0" i="0" u="none" strike="noStrike" kern="1200" dirty="0">
                <a:solidFill>
                  <a:schemeClr val="tx1"/>
                </a:solidFill>
                <a:effectLst/>
                <a:latin typeface="+mn-lt"/>
                <a:ea typeface="+mn-ea"/>
                <a:cs typeface="+mn-cs"/>
              </a:rPr>
              <a:t>Generally, personal statements are quite specific so if you decide to change the course you are applying for you would need to rewrite your personal statement too.</a:t>
            </a:r>
          </a:p>
          <a:p>
            <a:endParaRPr lang="en-GB" sz="1200" b="0" i="0" u="none" strike="noStrike" kern="1200" dirty="0">
              <a:solidFill>
                <a:schemeClr val="tx1"/>
              </a:solidFill>
              <a:effectLst/>
              <a:latin typeface="+mn-lt"/>
              <a:ea typeface="+mn-ea"/>
              <a:cs typeface="+mn-cs"/>
            </a:endParaRPr>
          </a:p>
          <a:p>
            <a:r>
              <a:rPr lang="en-GB" sz="1200" b="1" i="0" u="none" strike="noStrike" kern="1200" dirty="0">
                <a:solidFill>
                  <a:schemeClr val="tx1"/>
                </a:solidFill>
                <a:effectLst/>
                <a:latin typeface="+mn-lt"/>
                <a:ea typeface="+mn-ea"/>
                <a:cs typeface="+mn-cs"/>
              </a:rPr>
              <a:t>2. Read the UCAS advice</a:t>
            </a:r>
          </a:p>
          <a:p>
            <a:r>
              <a:rPr lang="en-GB" sz="1200" b="0" i="0" u="none" strike="noStrike" kern="1200" dirty="0">
                <a:solidFill>
                  <a:schemeClr val="tx1"/>
                </a:solidFill>
                <a:effectLst/>
                <a:latin typeface="+mn-lt"/>
                <a:ea typeface="+mn-ea"/>
                <a:cs typeface="+mn-cs"/>
              </a:rPr>
              <a:t>In the 'Your personal statement' section at the </a:t>
            </a:r>
            <a:r>
              <a:rPr lang="en-GB" sz="1200" b="0" i="0" u="none" strike="noStrike"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UCAS website</a:t>
            </a:r>
            <a:r>
              <a:rPr lang="en-GB" sz="1200" b="0" i="0" u="none" strike="noStrike" kern="1200" dirty="0">
                <a:solidFill>
                  <a:schemeClr val="tx1"/>
                </a:solidFill>
                <a:effectLst/>
                <a:latin typeface="+mn-lt"/>
                <a:ea typeface="+mn-ea"/>
                <a:cs typeface="+mn-cs"/>
              </a:rPr>
              <a:t>, you are given a brief introduction to personal statements, and then a list of links to other sections to help you write your statement.</a:t>
            </a:r>
            <a:br>
              <a:rPr lang="en-GB" sz="1200" b="0" i="0" u="none" strike="noStrike" kern="1200" dirty="0">
                <a:solidFill>
                  <a:schemeClr val="tx1"/>
                </a:solidFill>
                <a:effectLst/>
                <a:latin typeface="+mn-lt"/>
                <a:ea typeface="+mn-ea"/>
                <a:cs typeface="+mn-cs"/>
              </a:rPr>
            </a:br>
            <a:endParaRPr lang="en-GB" sz="1200" b="0" i="0" u="none" strike="noStrike" kern="1200" dirty="0">
              <a:solidFill>
                <a:schemeClr val="tx1"/>
              </a:solidFill>
              <a:effectLst/>
              <a:latin typeface="+mn-lt"/>
              <a:ea typeface="+mn-ea"/>
              <a:cs typeface="+mn-cs"/>
            </a:endParaRPr>
          </a:p>
          <a:p>
            <a:r>
              <a:rPr lang="en-GB" sz="1200" b="1" i="0" u="none" strike="noStrike" kern="1200" dirty="0">
                <a:solidFill>
                  <a:schemeClr val="tx1"/>
                </a:solidFill>
                <a:effectLst/>
                <a:latin typeface="+mn-lt"/>
                <a:ea typeface="+mn-ea"/>
                <a:cs typeface="+mn-cs"/>
              </a:rPr>
              <a:t>5. Make Notes about yourself</a:t>
            </a:r>
          </a:p>
          <a:p>
            <a:r>
              <a:rPr lang="en-GB" sz="1200" b="0" i="0" u="none" strike="noStrike" kern="1200" dirty="0">
                <a:solidFill>
                  <a:schemeClr val="tx1"/>
                </a:solidFill>
                <a:effectLst/>
                <a:latin typeface="+mn-lt"/>
                <a:ea typeface="+mn-ea"/>
                <a:cs typeface="+mn-cs"/>
              </a:rPr>
              <a:t>You don't need to start thinking about the wording or structure yet - the first thing to do is get down some ideas on what you could include. The best way to do this is to use a set of headings and write bullet points about how you relate to these headings. We will look into this in more detail on our next slide.</a:t>
            </a:r>
          </a:p>
          <a:p>
            <a:br>
              <a:rPr lang="en-GB" sz="1200" b="0" i="0" u="none" strike="noStrike" kern="1200" dirty="0">
                <a:solidFill>
                  <a:schemeClr val="tx1"/>
                </a:solidFill>
                <a:effectLst/>
                <a:latin typeface="+mn-lt"/>
                <a:ea typeface="+mn-ea"/>
                <a:cs typeface="+mn-cs"/>
              </a:rPr>
            </a:br>
            <a:r>
              <a:rPr lang="en-GB" sz="1200" b="1" i="0" u="none" strike="noStrike" kern="1200" dirty="0">
                <a:solidFill>
                  <a:schemeClr val="tx1"/>
                </a:solidFill>
                <a:effectLst/>
                <a:latin typeface="+mn-lt"/>
                <a:ea typeface="+mn-ea"/>
                <a:cs typeface="+mn-cs"/>
              </a:rPr>
              <a:t>4. Make it Personal </a:t>
            </a:r>
            <a:r>
              <a:rPr lang="en-GB" sz="1200" b="0" i="0" u="none" strike="noStrike" kern="1200" dirty="0">
                <a:solidFill>
                  <a:schemeClr val="tx1"/>
                </a:solidFill>
                <a:effectLst/>
                <a:latin typeface="+mn-lt"/>
                <a:ea typeface="+mn-ea"/>
                <a:cs typeface="+mn-cs"/>
              </a:rPr>
              <a:t>The key word is ‘personal’: this doesn’t mean pouring your heart out / emotionally blackmailing an admissions tutor. Even when you look at examples- what works for someone else won’t necessarily work for you.</a:t>
            </a:r>
            <a:br>
              <a:rPr lang="en-GB" dirty="0"/>
            </a:br>
            <a:br>
              <a:rPr lang="en-GB" dirty="0"/>
            </a:br>
            <a:r>
              <a:rPr lang="en-GB" sz="1200" b="1" i="0" u="none" strike="noStrike" kern="1200" dirty="0">
                <a:solidFill>
                  <a:schemeClr val="tx1"/>
                </a:solidFill>
                <a:effectLst/>
                <a:latin typeface="+mn-lt"/>
                <a:ea typeface="+mn-ea"/>
                <a:cs typeface="+mn-cs"/>
              </a:rPr>
              <a:t>5. Don’t Plagiarise</a:t>
            </a:r>
          </a:p>
          <a:p>
            <a:r>
              <a:rPr lang="en-GB" sz="1200" b="0" i="0" u="none" strike="noStrike" kern="1200" dirty="0">
                <a:solidFill>
                  <a:schemeClr val="tx1"/>
                </a:solidFill>
                <a:effectLst/>
                <a:latin typeface="+mn-lt"/>
                <a:ea typeface="+mn-ea"/>
                <a:cs typeface="+mn-cs"/>
              </a:rPr>
              <a:t> Remember, any statements that show signs of plagiarism will be flagged by UCAS’ system and will hurt your chances of applying at all.</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Image source: https://www.gettyimages.co.uk/detail/photo/many-paths-and-not-sure-which-way-to-turn-royalty-free-image/164143290?irgwc=1&amp;esource=AFF_GI_IR_TinEye_77643&amp;asid=TinEye&amp;cid=GI&amp;utm_medium=affiliate&amp;utm_source=TinEye&amp;utm_content=77643 </a:t>
            </a:r>
          </a:p>
          <a:p>
            <a:endParaRPr lang="en-GB" sz="1200" b="0" i="0" u="none" strike="noStrike" kern="1200" dirty="0">
              <a:solidFill>
                <a:schemeClr val="tx1"/>
              </a:solidFill>
              <a:effectLst/>
              <a:latin typeface="+mn-lt"/>
              <a:ea typeface="+mn-ea"/>
              <a:cs typeface="+mn-cs"/>
            </a:endParaRPr>
          </a:p>
          <a:p>
            <a:endParaRPr lang="en-GB" sz="1200" b="0" i="0" u="none" strike="noStrike" kern="1200" dirty="0">
              <a:solidFill>
                <a:schemeClr val="tx1"/>
              </a:solidFill>
              <a:effectLst/>
              <a:latin typeface="+mn-lt"/>
              <a:ea typeface="+mn-ea"/>
              <a:cs typeface="+mn-cs"/>
            </a:endParaRPr>
          </a:p>
          <a:p>
            <a:endParaRPr lang="en-GB" sz="1200" b="1" i="0" u="none" strike="noStrike"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9</a:t>
            </a:fld>
            <a:endParaRPr lang="en-GB"/>
          </a:p>
        </p:txBody>
      </p:sp>
    </p:spTree>
    <p:extLst>
      <p:ext uri="{BB962C8B-B14F-4D97-AF65-F5344CB8AC3E}">
        <p14:creationId xmlns:p14="http://schemas.microsoft.com/office/powerpoint/2010/main" val="1727912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your making notes on yourself,  think about why have you chosen this subject area? Really dig deep and think about all the reasons/ encounters you that have lead to this decision. Why are you so keen to study this course? What do you want this to lead to in the future</a:t>
            </a:r>
          </a:p>
          <a:p>
            <a:endParaRPr lang="en-GB" dirty="0"/>
          </a:p>
          <a:p>
            <a:r>
              <a:rPr lang="en-GB" sz="1200" b="1" i="0" u="none" strike="noStrike" kern="1200" dirty="0">
                <a:solidFill>
                  <a:schemeClr val="tx1"/>
                </a:solidFill>
                <a:effectLst/>
                <a:latin typeface="+mn-lt"/>
                <a:ea typeface="+mn-ea"/>
                <a:cs typeface="+mn-cs"/>
              </a:rPr>
              <a:t>Saying why you want to take your course is possibly the most important part of your personal statement.</a:t>
            </a:r>
            <a:br>
              <a:rPr lang="en-GB" dirty="0"/>
            </a:br>
            <a:br>
              <a:rPr lang="en-GB" dirty="0"/>
            </a:br>
            <a:r>
              <a:rPr lang="en-GB" sz="1200" b="0" i="0" u="none" strike="noStrike" kern="1200" dirty="0">
                <a:solidFill>
                  <a:schemeClr val="tx1"/>
                </a:solidFill>
                <a:effectLst/>
                <a:latin typeface="+mn-lt"/>
                <a:ea typeface="+mn-ea"/>
                <a:cs typeface="+mn-cs"/>
              </a:rPr>
              <a:t>You can have perfect grades, great extra curricular activities and be a really wonderful person, but if admissions tutors feel you aren't committed to your course, you won't get a place.</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Successful candidates are expected to study the course for at least the next three years so you need to convince them that you are committed to it.</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Image source: https://stock.adobe.com/375730939?as_campaign=TinEye&amp;as_content=tineye_match&amp;epi1=375730939&amp;tduid=43de36de498912b00f499e33b691bed6&amp;as_channel=affiliate&amp;as_campclass=redirect&amp;as_source=Arvato </a:t>
            </a:r>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10</a:t>
            </a:fld>
            <a:endParaRPr lang="en-GB"/>
          </a:p>
        </p:txBody>
      </p:sp>
    </p:spTree>
    <p:extLst>
      <p:ext uri="{BB962C8B-B14F-4D97-AF65-F5344CB8AC3E}">
        <p14:creationId xmlns:p14="http://schemas.microsoft.com/office/powerpoint/2010/main" val="1147045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7B3A0CD-EA1B-4366-9D69-A8521BBF4A2C}"/>
              </a:ext>
            </a:extLst>
          </p:cNvPr>
          <p:cNvSpPr>
            <a:spLocks noGrp="1"/>
          </p:cNvSpPr>
          <p:nvPr>
            <p:ph type="title"/>
          </p:nvPr>
        </p:nvSpPr>
        <p:spPr>
          <a:xfrm>
            <a:off x="660919" y="4097370"/>
            <a:ext cx="10515600" cy="1325563"/>
          </a:xfrm>
          <a:prstGeom prst="rect">
            <a:avLst/>
          </a:prstGeom>
        </p:spPr>
        <p:txBody>
          <a:bodyPr/>
          <a:lstStyle>
            <a:lvl1pPr>
              <a:defRPr sz="5000" b="1"/>
            </a:lvl1pPr>
          </a:lstStyle>
          <a:p>
            <a:r>
              <a:rPr lang="en-US"/>
              <a:t>Click to edit Master title style</a:t>
            </a:r>
            <a:endParaRPr lang="en-GB"/>
          </a:p>
        </p:txBody>
      </p:sp>
    </p:spTree>
    <p:extLst>
      <p:ext uri="{BB962C8B-B14F-4D97-AF65-F5344CB8AC3E}">
        <p14:creationId xmlns:p14="http://schemas.microsoft.com/office/powerpoint/2010/main" val="450096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49656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91203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77721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89561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15423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98188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93696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2258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693034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29C4ADA-FDBB-4660-A068-990C45311629}"/>
              </a:ext>
            </a:extLst>
          </p:cNvPr>
          <p:cNvSpPr>
            <a:spLocks noGrp="1"/>
          </p:cNvSpPr>
          <p:nvPr>
            <p:ph type="title"/>
          </p:nvPr>
        </p:nvSpPr>
        <p:spPr>
          <a:xfrm>
            <a:off x="838200" y="365125"/>
            <a:ext cx="10515600" cy="1325563"/>
          </a:xfrm>
          <a:prstGeom prst="rect">
            <a:avLst/>
          </a:prstGeom>
        </p:spPr>
        <p:txBody>
          <a:bodyPr/>
          <a:lstStyle>
            <a:lvl1pPr>
              <a:defRPr sz="5000" b="1"/>
            </a:lvl1pPr>
          </a:lstStyle>
          <a:p>
            <a:r>
              <a:rPr lang="en-US"/>
              <a:t>Click to edit Master title style</a:t>
            </a:r>
            <a:endParaRPr lang="en-GB"/>
          </a:p>
        </p:txBody>
      </p:sp>
      <p:sp>
        <p:nvSpPr>
          <p:cNvPr id="9" name="Text Placeholder 8">
            <a:extLst>
              <a:ext uri="{FF2B5EF4-FFF2-40B4-BE49-F238E27FC236}">
                <a16:creationId xmlns:a16="http://schemas.microsoft.com/office/drawing/2014/main" id="{B4010133-EE09-4484-83F8-599A6C332357}"/>
              </a:ext>
            </a:extLst>
          </p:cNvPr>
          <p:cNvSpPr>
            <a:spLocks noGrp="1"/>
          </p:cNvSpPr>
          <p:nvPr>
            <p:ph type="body" sz="quarter" idx="10"/>
          </p:nvPr>
        </p:nvSpPr>
        <p:spPr>
          <a:xfrm>
            <a:off x="838200" y="1857375"/>
            <a:ext cx="10515600" cy="4002088"/>
          </a:xfrm>
          <a:prstGeom prst="rect">
            <a:avLst/>
          </a:prstGeom>
        </p:spPr>
        <p:txBody>
          <a:bodyPr/>
          <a:lstStyle>
            <a:lvl1pPr>
              <a:defRPr sz="2400" b="1">
                <a:solidFill>
                  <a:srgbClr val="8A5873"/>
                </a:solidFill>
              </a:defRPr>
            </a:lvl1pPr>
            <a:lvl2pPr>
              <a:defRPr sz="2400" b="1">
                <a:solidFill>
                  <a:srgbClr val="8A5873"/>
                </a:solidFill>
              </a:defRPr>
            </a:lvl2pPr>
            <a:lvl3pPr>
              <a:defRPr sz="2400" b="1">
                <a:solidFill>
                  <a:srgbClr val="8A5873"/>
                </a:solidFill>
              </a:defRPr>
            </a:lvl3pPr>
            <a:lvl4pPr>
              <a:defRPr sz="2400" b="1">
                <a:solidFill>
                  <a:srgbClr val="8A5873"/>
                </a:solidFill>
              </a:defRPr>
            </a:lvl4pPr>
            <a:lvl5pPr>
              <a:defRPr sz="2400" b="1">
                <a:solidFill>
                  <a:srgbClr val="8A5873"/>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14186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7B3A0CD-EA1B-4366-9D69-A8521BBF4A2C}"/>
              </a:ext>
            </a:extLst>
          </p:cNvPr>
          <p:cNvSpPr>
            <a:spLocks noGrp="1"/>
          </p:cNvSpPr>
          <p:nvPr>
            <p:ph type="title"/>
          </p:nvPr>
        </p:nvSpPr>
        <p:spPr>
          <a:xfrm>
            <a:off x="660919" y="4097370"/>
            <a:ext cx="10515600" cy="1325563"/>
          </a:xfrm>
          <a:prstGeom prst="rect">
            <a:avLst/>
          </a:prstGeom>
        </p:spPr>
        <p:txBody>
          <a:bodyPr/>
          <a:lstStyle>
            <a:lvl1pPr>
              <a:defRPr sz="5000" b="1"/>
            </a:lvl1pPr>
          </a:lstStyle>
          <a:p>
            <a:r>
              <a:rPr lang="en-US"/>
              <a:t>Click to edit Master title style</a:t>
            </a:r>
            <a:endParaRPr lang="en-GB"/>
          </a:p>
        </p:txBody>
      </p:sp>
    </p:spTree>
    <p:extLst>
      <p:ext uri="{BB962C8B-B14F-4D97-AF65-F5344CB8AC3E}">
        <p14:creationId xmlns:p14="http://schemas.microsoft.com/office/powerpoint/2010/main" val="2290205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29C4ADA-FDBB-4660-A068-990C45311629}"/>
              </a:ext>
            </a:extLst>
          </p:cNvPr>
          <p:cNvSpPr>
            <a:spLocks noGrp="1"/>
          </p:cNvSpPr>
          <p:nvPr>
            <p:ph type="title"/>
          </p:nvPr>
        </p:nvSpPr>
        <p:spPr>
          <a:xfrm>
            <a:off x="838200" y="365125"/>
            <a:ext cx="10515600" cy="1325563"/>
          </a:xfrm>
          <a:prstGeom prst="rect">
            <a:avLst/>
          </a:prstGeom>
        </p:spPr>
        <p:txBody>
          <a:bodyPr/>
          <a:lstStyle>
            <a:lvl1pPr>
              <a:defRPr sz="5000" b="1"/>
            </a:lvl1pPr>
          </a:lstStyle>
          <a:p>
            <a:r>
              <a:rPr lang="en-US"/>
              <a:t>Click to edit Master title style</a:t>
            </a:r>
            <a:endParaRPr lang="en-GB"/>
          </a:p>
        </p:txBody>
      </p:sp>
      <p:sp>
        <p:nvSpPr>
          <p:cNvPr id="9" name="Text Placeholder 8">
            <a:extLst>
              <a:ext uri="{FF2B5EF4-FFF2-40B4-BE49-F238E27FC236}">
                <a16:creationId xmlns:a16="http://schemas.microsoft.com/office/drawing/2014/main" id="{B4010133-EE09-4484-83F8-599A6C332357}"/>
              </a:ext>
            </a:extLst>
          </p:cNvPr>
          <p:cNvSpPr>
            <a:spLocks noGrp="1"/>
          </p:cNvSpPr>
          <p:nvPr>
            <p:ph type="body" sz="quarter" idx="10"/>
          </p:nvPr>
        </p:nvSpPr>
        <p:spPr>
          <a:xfrm>
            <a:off x="838200" y="1857375"/>
            <a:ext cx="10515600" cy="4002088"/>
          </a:xfrm>
          <a:prstGeom prst="rect">
            <a:avLst/>
          </a:prstGeom>
        </p:spPr>
        <p:txBody>
          <a:bodyPr/>
          <a:lstStyle>
            <a:lvl1pPr>
              <a:defRPr sz="2400" b="1">
                <a:solidFill>
                  <a:srgbClr val="8A5873"/>
                </a:solidFill>
              </a:defRPr>
            </a:lvl1pPr>
            <a:lvl2pPr>
              <a:defRPr sz="2400" b="1">
                <a:solidFill>
                  <a:srgbClr val="8A5873"/>
                </a:solidFill>
              </a:defRPr>
            </a:lvl2pPr>
            <a:lvl3pPr>
              <a:defRPr sz="2400" b="1">
                <a:solidFill>
                  <a:srgbClr val="8A5873"/>
                </a:solidFill>
              </a:defRPr>
            </a:lvl3pPr>
            <a:lvl4pPr>
              <a:defRPr sz="2400" b="1">
                <a:solidFill>
                  <a:srgbClr val="8A5873"/>
                </a:solidFill>
              </a:defRPr>
            </a:lvl4pPr>
            <a:lvl5pPr>
              <a:defRPr sz="2400" b="1">
                <a:solidFill>
                  <a:srgbClr val="8A5873"/>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02813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531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2CCA8-D9F9-2A43-9090-81E156F521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01054B4-2D04-4748-9383-CF8977B81D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5738178-A9E0-A24C-9EA6-091930C101DA}"/>
              </a:ext>
            </a:extLst>
          </p:cNvPr>
          <p:cNvSpPr>
            <a:spLocks noGrp="1"/>
          </p:cNvSpPr>
          <p:nvPr>
            <p:ph type="dt" sz="half" idx="10"/>
          </p:nvPr>
        </p:nvSpPr>
        <p:spPr/>
        <p:txBody>
          <a:bodyPr/>
          <a:lstStyle/>
          <a:p>
            <a:fld id="{81D78ADA-C4D3-9A46-A8B1-89F9F44D22EF}" type="datetimeFigureOut">
              <a:rPr lang="en-GB" smtClean="0"/>
              <a:t>09/11/2020</a:t>
            </a:fld>
            <a:endParaRPr lang="en-GB"/>
          </a:p>
        </p:txBody>
      </p:sp>
      <p:sp>
        <p:nvSpPr>
          <p:cNvPr id="5" name="Footer Placeholder 4">
            <a:extLst>
              <a:ext uri="{FF2B5EF4-FFF2-40B4-BE49-F238E27FC236}">
                <a16:creationId xmlns:a16="http://schemas.microsoft.com/office/drawing/2014/main" id="{24DD17BA-E227-874A-87C4-5AE2397C0F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E24EDD-BED5-9E46-B751-D65C343D2EFD}"/>
              </a:ext>
            </a:extLst>
          </p:cNvPr>
          <p:cNvSpPr>
            <a:spLocks noGrp="1"/>
          </p:cNvSpPr>
          <p:nvPr>
            <p:ph type="sldNum" sz="quarter" idx="12"/>
          </p:nvPr>
        </p:nvSpPr>
        <p:spPr/>
        <p:txBody>
          <a:bodyPr/>
          <a:lstStyle/>
          <a:p>
            <a:fld id="{ABEECA18-AC1B-F64B-8059-4917E07D7433}" type="slidenum">
              <a:rPr lang="en-GB" smtClean="0"/>
              <a:t>‹#›</a:t>
            </a:fld>
            <a:endParaRPr lang="en-GB"/>
          </a:p>
        </p:txBody>
      </p:sp>
    </p:spTree>
    <p:extLst>
      <p:ext uri="{BB962C8B-B14F-4D97-AF65-F5344CB8AC3E}">
        <p14:creationId xmlns:p14="http://schemas.microsoft.com/office/powerpoint/2010/main" val="2525673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8A5873"/>
        </a:solid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926F3361-9F1F-40D9-BA07-D9F16844BA27}"/>
              </a:ext>
            </a:extLst>
          </p:cNvPr>
          <p:cNvSpPr>
            <a:spLocks noGrp="1"/>
          </p:cNvSpPr>
          <p:nvPr>
            <p:ph type="body" sz="quarter" idx="10"/>
          </p:nvPr>
        </p:nvSpPr>
        <p:spPr>
          <a:xfrm>
            <a:off x="784225" y="1790700"/>
            <a:ext cx="10636250" cy="4124908"/>
          </a:xfrm>
          <a:prstGeom prst="rect">
            <a:avLst/>
          </a:prstGeom>
        </p:spPr>
        <p:txBody>
          <a:bodyPr/>
          <a:lstStyle>
            <a:lvl1pPr>
              <a:defRPr sz="2400" b="1">
                <a:solidFill>
                  <a:schemeClr val="bg1"/>
                </a:solidFill>
                <a:latin typeface="+mn-lt"/>
              </a:defRPr>
            </a:lvl1pPr>
            <a:lvl2pPr>
              <a:defRPr sz="2400" b="1">
                <a:solidFill>
                  <a:schemeClr val="bg1"/>
                </a:solidFill>
                <a:latin typeface="+mn-lt"/>
              </a:defRPr>
            </a:lvl2pPr>
            <a:lvl3pPr>
              <a:defRPr sz="2400" b="1">
                <a:solidFill>
                  <a:schemeClr val="bg1"/>
                </a:solidFill>
                <a:latin typeface="+mn-lt"/>
              </a:defRPr>
            </a:lvl3pPr>
            <a:lvl4pPr>
              <a:defRPr sz="2400" b="1">
                <a:solidFill>
                  <a:schemeClr val="bg1"/>
                </a:solidFill>
                <a:latin typeface="+mn-lt"/>
              </a:defRPr>
            </a:lvl4pPr>
            <a:lvl5pPr>
              <a:defRPr sz="2400" b="1">
                <a:solidFill>
                  <a:schemeClr val="bg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1">
            <a:extLst>
              <a:ext uri="{FF2B5EF4-FFF2-40B4-BE49-F238E27FC236}">
                <a16:creationId xmlns:a16="http://schemas.microsoft.com/office/drawing/2014/main" id="{F1874924-807A-4A0E-8E01-08BF20E8FECC}"/>
              </a:ext>
            </a:extLst>
          </p:cNvPr>
          <p:cNvSpPr>
            <a:spLocks noGrp="1"/>
          </p:cNvSpPr>
          <p:nvPr>
            <p:ph type="title"/>
          </p:nvPr>
        </p:nvSpPr>
        <p:spPr>
          <a:xfrm>
            <a:off x="784225" y="365125"/>
            <a:ext cx="10636250" cy="1325563"/>
          </a:xfrm>
          <a:prstGeom prst="rect">
            <a:avLst/>
          </a:prstGeom>
        </p:spPr>
        <p:txBody>
          <a:bodyPr/>
          <a:lstStyle>
            <a:lvl1pPr>
              <a:defRPr sz="50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164051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8A5873"/>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E6471FA7-3818-41E3-B76E-BB9FF839682D}"/>
              </a:ext>
            </a:extLst>
          </p:cNvPr>
          <p:cNvSpPr>
            <a:spLocks noGrp="1"/>
          </p:cNvSpPr>
          <p:nvPr>
            <p:ph type="body" sz="quarter" idx="10"/>
          </p:nvPr>
        </p:nvSpPr>
        <p:spPr>
          <a:xfrm>
            <a:off x="784225" y="1790700"/>
            <a:ext cx="10636250" cy="2398713"/>
          </a:xfrm>
          <a:prstGeom prst="rect">
            <a:avLst/>
          </a:prstGeom>
        </p:spPr>
        <p:txBody>
          <a:bodyPr/>
          <a:lstStyle>
            <a:lvl1pPr>
              <a:defRPr sz="2400" b="1">
                <a:solidFill>
                  <a:schemeClr val="bg1"/>
                </a:solidFill>
                <a:latin typeface="+mn-lt"/>
              </a:defRPr>
            </a:lvl1pPr>
            <a:lvl2pPr>
              <a:defRPr sz="2400" b="1">
                <a:solidFill>
                  <a:schemeClr val="bg1"/>
                </a:solidFill>
                <a:latin typeface="+mn-lt"/>
              </a:defRPr>
            </a:lvl2pPr>
            <a:lvl3pPr>
              <a:defRPr sz="2400" b="1">
                <a:solidFill>
                  <a:schemeClr val="bg1"/>
                </a:solidFill>
                <a:latin typeface="+mn-lt"/>
              </a:defRPr>
            </a:lvl3pPr>
            <a:lvl4pPr>
              <a:defRPr sz="2400" b="1">
                <a:solidFill>
                  <a:schemeClr val="bg1"/>
                </a:solidFill>
                <a:latin typeface="+mn-lt"/>
              </a:defRPr>
            </a:lvl4pPr>
            <a:lvl5pPr>
              <a:defRPr sz="2400" b="1">
                <a:solidFill>
                  <a:schemeClr val="bg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11">
            <a:extLst>
              <a:ext uri="{FF2B5EF4-FFF2-40B4-BE49-F238E27FC236}">
                <a16:creationId xmlns:a16="http://schemas.microsoft.com/office/drawing/2014/main" id="{513A2BAB-820F-4BD6-89A5-5CD699043830}"/>
              </a:ext>
            </a:extLst>
          </p:cNvPr>
          <p:cNvSpPr>
            <a:spLocks noGrp="1"/>
          </p:cNvSpPr>
          <p:nvPr>
            <p:ph type="title"/>
          </p:nvPr>
        </p:nvSpPr>
        <p:spPr>
          <a:xfrm>
            <a:off x="784225" y="365125"/>
            <a:ext cx="10636250" cy="1325563"/>
          </a:xfrm>
          <a:prstGeom prst="rect">
            <a:avLst/>
          </a:prstGeom>
        </p:spPr>
        <p:txBody>
          <a:bodyPr/>
          <a:lstStyle>
            <a:lvl1pPr>
              <a:defRPr sz="50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891096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1D78ADA-C4D3-9A46-A8B1-89F9F44D22EF}" type="datetimeFigureOut">
              <a:rPr lang="en-GB" smtClean="0"/>
              <a:t>09/11/2020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EECA18-AC1B-F64B-8059-4917E07D7433}" type="slidenum">
              <a:rPr lang="en-GB" smtClean="0"/>
              <a:t>‹#›</a:t>
            </a:fld>
            <a:endParaRPr lang="en-GB"/>
          </a:p>
        </p:txBody>
      </p:sp>
    </p:spTree>
    <p:extLst>
      <p:ext uri="{BB962C8B-B14F-4D97-AF65-F5344CB8AC3E}">
        <p14:creationId xmlns:p14="http://schemas.microsoft.com/office/powerpoint/2010/main" val="393767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055450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7.xml"/><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69649C6-EC0C-4833-89A0-8A43444F39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9705" y="953609"/>
            <a:ext cx="3073230" cy="2604238"/>
          </a:xfrm>
          <a:prstGeom prst="rect">
            <a:avLst/>
          </a:prstGeom>
        </p:spPr>
      </p:pic>
      <p:pic>
        <p:nvPicPr>
          <p:cNvPr id="14" name="Picture 13">
            <a:extLst>
              <a:ext uri="{FF2B5EF4-FFF2-40B4-BE49-F238E27FC236}">
                <a16:creationId xmlns:a16="http://schemas.microsoft.com/office/drawing/2014/main" id="{E495AD1C-2332-4996-9711-6EDAAB7713C2}"/>
              </a:ext>
            </a:extLst>
          </p:cNvPr>
          <p:cNvPicPr>
            <a:picLocks noChangeAspect="1"/>
          </p:cNvPicPr>
          <p:nvPr userDrawn="1"/>
        </p:nvPicPr>
        <p:blipFill>
          <a:blip r:embed="rId4"/>
          <a:stretch>
            <a:fillRect/>
          </a:stretch>
        </p:blipFill>
        <p:spPr>
          <a:xfrm>
            <a:off x="4676900" y="948490"/>
            <a:ext cx="6816179" cy="4901266"/>
          </a:xfrm>
          <a:prstGeom prst="rect">
            <a:avLst/>
          </a:prstGeom>
        </p:spPr>
      </p:pic>
      <p:pic>
        <p:nvPicPr>
          <p:cNvPr id="2" name="Picture 1">
            <a:extLst>
              <a:ext uri="{FF2B5EF4-FFF2-40B4-BE49-F238E27FC236}">
                <a16:creationId xmlns:a16="http://schemas.microsoft.com/office/drawing/2014/main" id="{FB1239FB-C71E-4FF0-9EA6-1A4A43AEFCB4}"/>
              </a:ext>
            </a:extLst>
          </p:cNvPr>
          <p:cNvPicPr>
            <a:picLocks noChangeAspect="1"/>
          </p:cNvPicPr>
          <p:nvPr userDrawn="1"/>
        </p:nvPicPr>
        <p:blipFill>
          <a:blip r:embed="rId5"/>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256397520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4A8A67-955A-44F8-B433-5592ACA453AF}"/>
              </a:ext>
            </a:extLst>
          </p:cNvPr>
          <p:cNvPicPr>
            <a:picLocks noChangeAspect="1"/>
          </p:cNvPicPr>
          <p:nvPr userDrawn="1"/>
        </p:nvPicPr>
        <p:blipFill>
          <a:blip r:embed="rId6"/>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4046601478"/>
      </p:ext>
    </p:extLst>
  </p:cSld>
  <p:clrMap bg1="lt1" tx1="dk1" bg2="lt2" tx2="dk2" accent1="accent1" accent2="accent2" accent3="accent3" accent4="accent4" accent5="accent5" accent6="accent6" hlink="hlink" folHlink="folHlink"/>
  <p:sldLayoutIdLst>
    <p:sldLayoutId id="2147483677" r:id="rId1"/>
    <p:sldLayoutId id="2147483662" r:id="rId2"/>
    <p:sldLayoutId id="2147483667" r:id="rId3"/>
    <p:sldLayoutId id="214748367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8A587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4758B0-1A83-4467-AF53-6901573133EB}"/>
              </a:ext>
            </a:extLst>
          </p:cNvPr>
          <p:cNvPicPr>
            <a:picLocks noChangeAspect="1"/>
          </p:cNvPicPr>
          <p:nvPr userDrawn="1"/>
        </p:nvPicPr>
        <p:blipFill>
          <a:blip r:embed="rId3"/>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3728423558"/>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8A5873"/>
        </a:solidFill>
        <a:effectLst/>
      </p:bgPr>
    </p:bg>
    <p:spTree>
      <p:nvGrpSpPr>
        <p:cNvPr id="1" name=""/>
        <p:cNvGrpSpPr/>
        <p:nvPr/>
      </p:nvGrpSpPr>
      <p:grpSpPr>
        <a:xfrm>
          <a:off x="0" y="0"/>
          <a:ext cx="0" cy="0"/>
          <a:chOff x="0" y="0"/>
          <a:chExt cx="0" cy="0"/>
        </a:xfrm>
      </p:grpSpPr>
      <p:sp>
        <p:nvSpPr>
          <p:cNvPr id="13" name="Text Placeholder 14">
            <a:extLst>
              <a:ext uri="{FF2B5EF4-FFF2-40B4-BE49-F238E27FC236}">
                <a16:creationId xmlns:a16="http://schemas.microsoft.com/office/drawing/2014/main" id="{A35C66BD-DF0B-467C-B18A-A19D8E0EF143}"/>
              </a:ext>
            </a:extLst>
          </p:cNvPr>
          <p:cNvSpPr txBox="1">
            <a:spLocks/>
          </p:cNvSpPr>
          <p:nvPr userDrawn="1"/>
        </p:nvSpPr>
        <p:spPr>
          <a:xfrm>
            <a:off x="6257970" y="4348738"/>
            <a:ext cx="4058124" cy="838404"/>
          </a:xfrm>
          <a:prstGeom prst="rect">
            <a:avLst/>
          </a:prstGeom>
        </p:spPr>
        <p:txBody>
          <a:bodyPr/>
          <a:lstStyle>
            <a:lvl1pPr marL="390525" indent="-390525" algn="l" defTabSz="520700" rtl="0" eaLnBrk="1" fontAlgn="base" hangingPunct="1">
              <a:spcBef>
                <a:spcPct val="20000"/>
              </a:spcBef>
              <a:spcAft>
                <a:spcPct val="0"/>
              </a:spcAft>
              <a:buFont typeface="Arial" panose="020B0604020202020204" pitchFamily="34" charset="0"/>
              <a:buChar char="•"/>
              <a:defRPr sz="3200" kern="1200">
                <a:solidFill>
                  <a:schemeClr val="tx1"/>
                </a:solidFill>
                <a:latin typeface="Arial MT Lt"/>
                <a:ea typeface="MS PGothic" panose="020B0600070205080204" pitchFamily="34" charset="-128"/>
                <a:cs typeface="Arial MT Lt"/>
              </a:defRPr>
            </a:lvl1pPr>
            <a:lvl2pPr marL="846138" indent="-325438" algn="l" defTabSz="5207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Arial MT Lt"/>
                <a:cs typeface="Arial MT Lt"/>
              </a:defRPr>
            </a:lvl2pPr>
            <a:lvl3pPr marL="1303338" indent="-260350" algn="l" defTabSz="520700" rtl="0" eaLnBrk="1" fontAlgn="base" hangingPunct="1">
              <a:spcBef>
                <a:spcPct val="20000"/>
              </a:spcBef>
              <a:spcAft>
                <a:spcPct val="0"/>
              </a:spcAft>
              <a:buFont typeface="Arial" panose="020B0604020202020204" pitchFamily="34" charset="0"/>
              <a:buChar char="•"/>
              <a:defRPr sz="2700" kern="1200">
                <a:solidFill>
                  <a:schemeClr val="tx1"/>
                </a:solidFill>
                <a:latin typeface="+mn-lt"/>
                <a:ea typeface="Arial MT Lt"/>
                <a:cs typeface="Arial MT Lt"/>
              </a:defRPr>
            </a:lvl3pPr>
            <a:lvl4pPr marL="1824038" indent="-260350" algn="l" defTabSz="520700" rtl="0" eaLnBrk="1" fontAlgn="base" hangingPunct="1">
              <a:spcBef>
                <a:spcPct val="20000"/>
              </a:spcBef>
              <a:spcAft>
                <a:spcPct val="0"/>
              </a:spcAft>
              <a:buFont typeface="Arial" panose="020B0604020202020204" pitchFamily="34" charset="0"/>
              <a:buChar char="–"/>
              <a:defRPr sz="2300" kern="1200">
                <a:solidFill>
                  <a:schemeClr val="tx1"/>
                </a:solidFill>
                <a:latin typeface="+mn-lt"/>
                <a:ea typeface="Arial MT Lt"/>
                <a:cs typeface="Arial MT Lt"/>
              </a:defRPr>
            </a:lvl4pPr>
            <a:lvl5pPr marL="2346325" indent="-260350" algn="l" defTabSz="520700" rtl="0" eaLnBrk="1" fontAlgn="base" hangingPunct="1">
              <a:spcBef>
                <a:spcPct val="20000"/>
              </a:spcBef>
              <a:spcAft>
                <a:spcPct val="0"/>
              </a:spcAft>
              <a:buFont typeface="Arial" panose="020B0604020202020204" pitchFamily="34" charset="0"/>
              <a:buChar char="»"/>
              <a:defRPr sz="2300" kern="1200">
                <a:solidFill>
                  <a:schemeClr val="tx1"/>
                </a:solidFill>
                <a:latin typeface="+mn-lt"/>
                <a:ea typeface="Arial MT Lt"/>
                <a:cs typeface="Arial MT Lt"/>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0" indent="0">
              <a:buFont typeface="Arial" panose="020B0604020202020204" pitchFamily="34" charset="0"/>
              <a:buNone/>
            </a:pPr>
            <a:r>
              <a:rPr lang="en-GB" sz="3200" b="1" dirty="0">
                <a:solidFill>
                  <a:srgbClr val="FFFFFF"/>
                </a:solidFill>
              </a:rPr>
              <a:t>@</a:t>
            </a:r>
            <a:r>
              <a:rPr lang="en-GB" sz="3200" b="1" dirty="0" err="1">
                <a:solidFill>
                  <a:srgbClr val="FFFFFF"/>
                </a:solidFill>
              </a:rPr>
              <a:t>AspireHigherNet</a:t>
            </a:r>
            <a:endParaRPr lang="en-GB" sz="3200" b="1" dirty="0">
              <a:solidFill>
                <a:srgbClr val="FFFFFF"/>
              </a:solidFill>
            </a:endParaRPr>
          </a:p>
        </p:txBody>
      </p:sp>
      <p:pic>
        <p:nvPicPr>
          <p:cNvPr id="14" name="Picture 13">
            <a:extLst>
              <a:ext uri="{FF2B5EF4-FFF2-40B4-BE49-F238E27FC236}">
                <a16:creationId xmlns:a16="http://schemas.microsoft.com/office/drawing/2014/main" id="{8B4E578E-234A-4E9C-B30D-FAB9A1425F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32466" y="3614854"/>
            <a:ext cx="1886988" cy="1886988"/>
          </a:xfrm>
          <a:prstGeom prst="rect">
            <a:avLst/>
          </a:prstGeom>
        </p:spPr>
      </p:pic>
      <p:pic>
        <p:nvPicPr>
          <p:cNvPr id="5" name="Picture 4">
            <a:extLst>
              <a:ext uri="{FF2B5EF4-FFF2-40B4-BE49-F238E27FC236}">
                <a16:creationId xmlns:a16="http://schemas.microsoft.com/office/drawing/2014/main" id="{6460592C-23F3-40D1-A5D6-462863BB8026}"/>
              </a:ext>
            </a:extLst>
          </p:cNvPr>
          <p:cNvPicPr>
            <a:picLocks noChangeAspect="1"/>
          </p:cNvPicPr>
          <p:nvPr userDrawn="1"/>
        </p:nvPicPr>
        <p:blipFill>
          <a:blip r:embed="rId4"/>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255918505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11/9/2020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42909A8D-8171-41B2-A743-EC9428791BFF}"/>
              </a:ext>
            </a:extLst>
          </p:cNvPr>
          <p:cNvPicPr>
            <a:picLocks noChangeAspect="1"/>
          </p:cNvPicPr>
          <p:nvPr userDrawn="1"/>
        </p:nvPicPr>
        <p:blipFill>
          <a:blip r:embed="rId14"/>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64062376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2.jpg"/><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northampton.mediaspace.kaltura.com/media/Personal+Statements/1_m1dbs1e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hyperlink" Target="https://www.theuniguide.co.uk/advice/personal-statements/writing-your-personal-statement" TargetMode="External"/><Relationship Id="rId7" Type="http://schemas.openxmlformats.org/officeDocument/2006/relationships/hyperlink" Target="http://documents.manchester.ac.uk/display.aspx?DocID=20493"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hyperlink" Target="http://www.theuniguide.co.uk/advice/personal-statements/writing-your-personal-statement" TargetMode="External"/><Relationship Id="rId5" Type="http://schemas.openxmlformats.org/officeDocument/2006/relationships/hyperlink" Target="https://www.which.co.uk/money/university-and-student-finance/getting-into-uni/how-to-write-a-personal-statement-a3bfp7h4yv7s#headline_1" TargetMode="External"/><Relationship Id="rId4" Type="http://schemas.openxmlformats.org/officeDocument/2006/relationships/hyperlink" Target="http://www.studential.com/personal-statement-examples"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aspire-higher.co.uk/" TargetMode="External"/><Relationship Id="rId3" Type="http://schemas.openxmlformats.org/officeDocument/2006/relationships/hyperlink" Target="https://northampton.onlinesurveys.ac.uk/online-survey-ah" TargetMode="External"/><Relationship Id="rId7" Type="http://schemas.openxmlformats.org/officeDocument/2006/relationships/hyperlink" Target="https://twitter.com/AspireHigherNet"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8.png"/><Relationship Id="rId4" Type="http://schemas.openxmlformats.org/officeDocument/2006/relationships/image" Target="../media/image30.png"/><Relationship Id="rId9" Type="http://schemas.openxmlformats.org/officeDocument/2006/relationships/image" Target="../media/image32.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northampton.onlinesurveys.ac.uk/online-survey-ah"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DAB3-C95F-4F20-B38B-A4798143F2AF}"/>
              </a:ext>
            </a:extLst>
          </p:cNvPr>
          <p:cNvSpPr>
            <a:spLocks noGrp="1"/>
          </p:cNvSpPr>
          <p:nvPr>
            <p:ph type="title"/>
          </p:nvPr>
        </p:nvSpPr>
        <p:spPr>
          <a:xfrm>
            <a:off x="660918" y="4097370"/>
            <a:ext cx="11171417" cy="1325563"/>
          </a:xfrm>
        </p:spPr>
        <p:txBody>
          <a:bodyPr/>
          <a:lstStyle/>
          <a:p>
            <a:r>
              <a:rPr lang="en-GB" dirty="0"/>
              <a:t>How to write a Personal Statement </a:t>
            </a:r>
          </a:p>
        </p:txBody>
      </p:sp>
    </p:spTree>
    <p:extLst>
      <p:ext uri="{BB962C8B-B14F-4D97-AF65-F5344CB8AC3E}">
        <p14:creationId xmlns:p14="http://schemas.microsoft.com/office/powerpoint/2010/main" val="2266487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B660F8-A7B9-4530-B5A1-AF324C7A2320}"/>
              </a:ext>
            </a:extLst>
          </p:cNvPr>
          <p:cNvSpPr txBox="1">
            <a:spLocks/>
          </p:cNvSpPr>
          <p:nvPr/>
        </p:nvSpPr>
        <p:spPr>
          <a:xfrm>
            <a:off x="804672" y="23161"/>
            <a:ext cx="5907024"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5000" b="1" dirty="0">
                <a:latin typeface="Arial heading"/>
                <a:cs typeface="Arial" panose="020B0604020202020204" pitchFamily="34" charset="0"/>
              </a:rPr>
              <a:t>Why this course?</a:t>
            </a:r>
          </a:p>
        </p:txBody>
      </p:sp>
      <p:pic>
        <p:nvPicPr>
          <p:cNvPr id="3" name="Picture 2" descr="Image of a faceless boy with a question mark">
            <a:extLst>
              <a:ext uri="{FF2B5EF4-FFF2-40B4-BE49-F238E27FC236}">
                <a16:creationId xmlns:a16="http://schemas.microsoft.com/office/drawing/2014/main" id="{7BCD7A0B-4A6D-4F6A-AD7A-EC372690C6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558" y="3171187"/>
            <a:ext cx="2902884" cy="2902884"/>
          </a:xfrm>
          <a:prstGeom prst="rect">
            <a:avLst/>
          </a:prstGeom>
        </p:spPr>
      </p:pic>
      <p:sp>
        <p:nvSpPr>
          <p:cNvPr id="7" name="Rectangle: Rounded Corners 6">
            <a:extLst>
              <a:ext uri="{FF2B5EF4-FFF2-40B4-BE49-F238E27FC236}">
                <a16:creationId xmlns:a16="http://schemas.microsoft.com/office/drawing/2014/main" id="{881FE439-DE70-47E2-8495-77B0D589C88C}"/>
              </a:ext>
            </a:extLst>
          </p:cNvPr>
          <p:cNvSpPr/>
          <p:nvPr/>
        </p:nvSpPr>
        <p:spPr>
          <a:xfrm>
            <a:off x="804672" y="1391920"/>
            <a:ext cx="3231776" cy="1645214"/>
          </a:xfrm>
          <a:prstGeom prst="roundRect">
            <a:avLst/>
          </a:prstGeom>
          <a:solidFill>
            <a:srgbClr val="6B355A"/>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latin typeface="Arial Body"/>
              </a:rPr>
              <a:t>What interests you about the course and why?</a:t>
            </a:r>
          </a:p>
        </p:txBody>
      </p:sp>
      <p:sp>
        <p:nvSpPr>
          <p:cNvPr id="8" name="Rectangle: Rounded Corners 7">
            <a:extLst>
              <a:ext uri="{FF2B5EF4-FFF2-40B4-BE49-F238E27FC236}">
                <a16:creationId xmlns:a16="http://schemas.microsoft.com/office/drawing/2014/main" id="{BFB61DE2-3261-473C-9EF9-CCD9FB15CC26}"/>
              </a:ext>
            </a:extLst>
          </p:cNvPr>
          <p:cNvSpPr/>
          <p:nvPr/>
        </p:nvSpPr>
        <p:spPr>
          <a:xfrm>
            <a:off x="4480112" y="1385755"/>
            <a:ext cx="3231776" cy="1645214"/>
          </a:xfrm>
          <a:prstGeom prst="roundRect">
            <a:avLst/>
          </a:prstGeom>
          <a:solidFill>
            <a:srgbClr val="A53959"/>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latin typeface="Arial Body"/>
              </a:rPr>
              <a:t>What books or articles have you read in the subject area?</a:t>
            </a:r>
          </a:p>
        </p:txBody>
      </p:sp>
      <p:sp>
        <p:nvSpPr>
          <p:cNvPr id="9" name="Rectangle: Rounded Corners 8">
            <a:extLst>
              <a:ext uri="{FF2B5EF4-FFF2-40B4-BE49-F238E27FC236}">
                <a16:creationId xmlns:a16="http://schemas.microsoft.com/office/drawing/2014/main" id="{5DBA2605-8555-445F-AE48-87E2561FA2FC}"/>
              </a:ext>
            </a:extLst>
          </p:cNvPr>
          <p:cNvSpPr/>
          <p:nvPr/>
        </p:nvSpPr>
        <p:spPr>
          <a:xfrm>
            <a:off x="804672" y="3800022"/>
            <a:ext cx="3231776" cy="1645214"/>
          </a:xfrm>
          <a:prstGeom prst="roundRect">
            <a:avLst/>
          </a:prstGeom>
          <a:solidFill>
            <a:srgbClr val="9C5FB5"/>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latin typeface="Arial Body"/>
              </a:rPr>
              <a:t>Have you been to any conferences or lectures in your chosen subject?</a:t>
            </a:r>
          </a:p>
        </p:txBody>
      </p:sp>
      <p:sp>
        <p:nvSpPr>
          <p:cNvPr id="10" name="Rectangle: Rounded Corners 9">
            <a:extLst>
              <a:ext uri="{FF2B5EF4-FFF2-40B4-BE49-F238E27FC236}">
                <a16:creationId xmlns:a16="http://schemas.microsoft.com/office/drawing/2014/main" id="{291BE4EC-1660-40E3-AE3A-7D9ACBB452BB}"/>
              </a:ext>
            </a:extLst>
          </p:cNvPr>
          <p:cNvSpPr/>
          <p:nvPr/>
        </p:nvSpPr>
        <p:spPr>
          <a:xfrm>
            <a:off x="8155552" y="1385755"/>
            <a:ext cx="3231776" cy="1645214"/>
          </a:xfrm>
          <a:prstGeom prst="roundRect">
            <a:avLst/>
          </a:prstGeom>
          <a:solidFill>
            <a:srgbClr val="E93752"/>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latin typeface="Arial Body"/>
              </a:rPr>
              <a:t>Have you completed any relevant voluntary work experience?</a:t>
            </a:r>
          </a:p>
        </p:txBody>
      </p:sp>
      <p:sp>
        <p:nvSpPr>
          <p:cNvPr id="11" name="Rectangle: Rounded Corners 10">
            <a:extLst>
              <a:ext uri="{FF2B5EF4-FFF2-40B4-BE49-F238E27FC236}">
                <a16:creationId xmlns:a16="http://schemas.microsoft.com/office/drawing/2014/main" id="{2DED9567-F403-449E-9C49-292CAE68D338}"/>
              </a:ext>
            </a:extLst>
          </p:cNvPr>
          <p:cNvSpPr/>
          <p:nvPr/>
        </p:nvSpPr>
        <p:spPr>
          <a:xfrm>
            <a:off x="8155552" y="3800022"/>
            <a:ext cx="3231776" cy="1645214"/>
          </a:xfrm>
          <a:prstGeom prst="roundRect">
            <a:avLst/>
          </a:prstGeom>
          <a:solidFill>
            <a:srgbClr val="6B355A"/>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latin typeface="Arial Body"/>
              </a:rPr>
              <a:t>Where do you think the degree will take you in the future?</a:t>
            </a:r>
          </a:p>
        </p:txBody>
      </p:sp>
    </p:spTree>
    <p:extLst>
      <p:ext uri="{BB962C8B-B14F-4D97-AF65-F5344CB8AC3E}">
        <p14:creationId xmlns:p14="http://schemas.microsoft.com/office/powerpoint/2010/main" val="1784972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C692636-4BB3-495F-AD51-0FDC860A841A}"/>
              </a:ext>
            </a:extLst>
          </p:cNvPr>
          <p:cNvSpPr txBox="1">
            <a:spLocks/>
          </p:cNvSpPr>
          <p:nvPr/>
        </p:nvSpPr>
        <p:spPr>
          <a:xfrm>
            <a:off x="2982752" y="5783"/>
            <a:ext cx="6583680"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5000" b="1" dirty="0">
                <a:latin typeface="Arial heading"/>
                <a:cs typeface="Arial" panose="020B0604020202020204" pitchFamily="34" charset="0"/>
              </a:rPr>
              <a:t>Skills and interests</a:t>
            </a:r>
          </a:p>
        </p:txBody>
      </p:sp>
      <p:sp>
        <p:nvSpPr>
          <p:cNvPr id="39" name="Rectangle: Rounded Corners 38">
            <a:extLst>
              <a:ext uri="{FF2B5EF4-FFF2-40B4-BE49-F238E27FC236}">
                <a16:creationId xmlns:a16="http://schemas.microsoft.com/office/drawing/2014/main" id="{26A5C6ED-5A6A-43B4-BE90-C6AED6AA4AD6}"/>
              </a:ext>
            </a:extLst>
          </p:cNvPr>
          <p:cNvSpPr/>
          <p:nvPr/>
        </p:nvSpPr>
        <p:spPr>
          <a:xfrm>
            <a:off x="744002" y="2234313"/>
            <a:ext cx="3231776" cy="1645214"/>
          </a:xfrm>
          <a:prstGeom prst="roundRect">
            <a:avLst/>
          </a:prstGeom>
          <a:solidFill>
            <a:srgbClr val="6B355A"/>
          </a:solidFill>
          <a:ln>
            <a:solidFill>
              <a:srgbClr val="6B355A"/>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latin typeface="Arial Body"/>
              </a:rPr>
              <a:t>Part of a sports team or club?</a:t>
            </a:r>
          </a:p>
        </p:txBody>
      </p:sp>
      <p:sp>
        <p:nvSpPr>
          <p:cNvPr id="40" name="Title 1">
            <a:extLst>
              <a:ext uri="{FF2B5EF4-FFF2-40B4-BE49-F238E27FC236}">
                <a16:creationId xmlns:a16="http://schemas.microsoft.com/office/drawing/2014/main" id="{D06B3438-70C1-481A-95EB-042DA637E1AF}"/>
              </a:ext>
            </a:extLst>
          </p:cNvPr>
          <p:cNvSpPr txBox="1">
            <a:spLocks/>
          </p:cNvSpPr>
          <p:nvPr/>
        </p:nvSpPr>
        <p:spPr>
          <a:xfrm>
            <a:off x="6417733" y="490537"/>
            <a:ext cx="5291663" cy="16287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endParaRPr lang="en-US" sz="4000" spc="-130" dirty="0"/>
          </a:p>
        </p:txBody>
      </p:sp>
      <p:sp>
        <p:nvSpPr>
          <p:cNvPr id="41" name="Title 4">
            <a:extLst>
              <a:ext uri="{FF2B5EF4-FFF2-40B4-BE49-F238E27FC236}">
                <a16:creationId xmlns:a16="http://schemas.microsoft.com/office/drawing/2014/main" id="{5B2194F1-1FEA-4852-A56D-8C805D71355E}"/>
              </a:ext>
            </a:extLst>
          </p:cNvPr>
          <p:cNvSpPr>
            <a:spLocks noGrp="1"/>
          </p:cNvSpPr>
          <p:nvPr>
            <p:ph type="title"/>
          </p:nvPr>
        </p:nvSpPr>
        <p:spPr>
          <a:xfrm>
            <a:off x="839788" y="770849"/>
            <a:ext cx="10869608" cy="1246094"/>
          </a:xfrm>
        </p:spPr>
        <p:txBody>
          <a:bodyPr>
            <a:normAutofit/>
          </a:bodyPr>
          <a:lstStyle/>
          <a:p>
            <a:pPr algn="ctr"/>
            <a:r>
              <a:rPr lang="en-GB" sz="2400" dirty="0">
                <a:latin typeface="Arial Body"/>
              </a:rPr>
              <a:t>How do you stand out from the crowd? Can you link interests to transferable skills?</a:t>
            </a:r>
          </a:p>
        </p:txBody>
      </p:sp>
      <p:pic>
        <p:nvPicPr>
          <p:cNvPr id="42" name="Picture 41" descr="Image of a girl jumping in the air playing volleyball. ">
            <a:extLst>
              <a:ext uri="{FF2B5EF4-FFF2-40B4-BE49-F238E27FC236}">
                <a16:creationId xmlns:a16="http://schemas.microsoft.com/office/drawing/2014/main" id="{7621064F-6F05-4F8F-B3E0-E0FA63CBF2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125" y="2780741"/>
            <a:ext cx="974653" cy="1645214"/>
          </a:xfrm>
          <a:prstGeom prst="rect">
            <a:avLst/>
          </a:prstGeom>
        </p:spPr>
      </p:pic>
      <p:sp>
        <p:nvSpPr>
          <p:cNvPr id="43" name="Rectangle: Rounded Corners 42">
            <a:extLst>
              <a:ext uri="{FF2B5EF4-FFF2-40B4-BE49-F238E27FC236}">
                <a16:creationId xmlns:a16="http://schemas.microsoft.com/office/drawing/2014/main" id="{F71D3CDD-6F09-4A69-8DAC-58D709751157}"/>
              </a:ext>
            </a:extLst>
          </p:cNvPr>
          <p:cNvSpPr/>
          <p:nvPr/>
        </p:nvSpPr>
        <p:spPr>
          <a:xfrm>
            <a:off x="4480112" y="2234313"/>
            <a:ext cx="3231776" cy="1645214"/>
          </a:xfrm>
          <a:prstGeom prst="roundRect">
            <a:avLst/>
          </a:prstGeom>
          <a:solidFill>
            <a:srgbClr val="9C5FB5"/>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latin typeface="Arial Body"/>
              </a:rPr>
              <a:t>Speak any different languages?</a:t>
            </a:r>
          </a:p>
        </p:txBody>
      </p:sp>
      <p:sp>
        <p:nvSpPr>
          <p:cNvPr id="44" name="Rectangle: Rounded Corners 43">
            <a:extLst>
              <a:ext uri="{FF2B5EF4-FFF2-40B4-BE49-F238E27FC236}">
                <a16:creationId xmlns:a16="http://schemas.microsoft.com/office/drawing/2014/main" id="{8866B31F-06F1-451C-A8F1-6D19FC2F201C}"/>
              </a:ext>
            </a:extLst>
          </p:cNvPr>
          <p:cNvSpPr/>
          <p:nvPr/>
        </p:nvSpPr>
        <p:spPr>
          <a:xfrm>
            <a:off x="2542492" y="4108173"/>
            <a:ext cx="3231776" cy="1645214"/>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latin typeface="Arial Body"/>
              </a:rPr>
              <a:t>Completed any charity or voluntary work?</a:t>
            </a:r>
          </a:p>
        </p:txBody>
      </p:sp>
      <p:sp>
        <p:nvSpPr>
          <p:cNvPr id="45" name="Rectangle: Rounded Corners 44">
            <a:extLst>
              <a:ext uri="{FF2B5EF4-FFF2-40B4-BE49-F238E27FC236}">
                <a16:creationId xmlns:a16="http://schemas.microsoft.com/office/drawing/2014/main" id="{F8E204C7-43C7-4E7B-886D-AB1E84CE927C}"/>
              </a:ext>
            </a:extLst>
          </p:cNvPr>
          <p:cNvSpPr/>
          <p:nvPr/>
        </p:nvSpPr>
        <p:spPr>
          <a:xfrm>
            <a:off x="8220276" y="2234313"/>
            <a:ext cx="3231776" cy="1645214"/>
          </a:xfrm>
          <a:prstGeom prst="roundRect">
            <a:avLst/>
          </a:prstGeom>
          <a:solidFill>
            <a:srgbClr val="8A5873"/>
          </a:solidFill>
          <a:ln>
            <a:solidFill>
              <a:srgbClr val="8A5873"/>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latin typeface="Arial Body"/>
              </a:rPr>
              <a:t>Any personal achievements or prizes?</a:t>
            </a:r>
          </a:p>
        </p:txBody>
      </p:sp>
      <p:pic>
        <p:nvPicPr>
          <p:cNvPr id="46" name="Picture 45" descr="Image of a speech bubble with Hola written in it.">
            <a:extLst>
              <a:ext uri="{FF2B5EF4-FFF2-40B4-BE49-F238E27FC236}">
                <a16:creationId xmlns:a16="http://schemas.microsoft.com/office/drawing/2014/main" id="{0A0CD960-337A-45B7-B1DB-1700E31BFB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8380" y="1773363"/>
            <a:ext cx="1294156" cy="882959"/>
          </a:xfrm>
          <a:prstGeom prst="rect">
            <a:avLst/>
          </a:prstGeom>
        </p:spPr>
      </p:pic>
      <p:pic>
        <p:nvPicPr>
          <p:cNvPr id="47" name="Picture 46" descr="Image of raised hands ">
            <a:extLst>
              <a:ext uri="{FF2B5EF4-FFF2-40B4-BE49-F238E27FC236}">
                <a16:creationId xmlns:a16="http://schemas.microsoft.com/office/drawing/2014/main" id="{D78D118B-77A8-41BD-BE5C-81EF4C4D5D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0424" y="5265115"/>
            <a:ext cx="1314123" cy="1320235"/>
          </a:xfrm>
          <a:prstGeom prst="rect">
            <a:avLst/>
          </a:prstGeom>
        </p:spPr>
      </p:pic>
      <p:sp>
        <p:nvSpPr>
          <p:cNvPr id="48" name="Rectangle: Rounded Corners 47">
            <a:extLst>
              <a:ext uri="{FF2B5EF4-FFF2-40B4-BE49-F238E27FC236}">
                <a16:creationId xmlns:a16="http://schemas.microsoft.com/office/drawing/2014/main" id="{D389E4A4-ACE2-4643-9280-95C9F7D6ADB0}"/>
              </a:ext>
            </a:extLst>
          </p:cNvPr>
          <p:cNvSpPr/>
          <p:nvPr/>
        </p:nvSpPr>
        <p:spPr>
          <a:xfrm>
            <a:off x="6417733" y="4096897"/>
            <a:ext cx="3231776" cy="1645214"/>
          </a:xfrm>
          <a:prstGeom prst="roundRect">
            <a:avLst/>
          </a:prstGeom>
          <a:solidFill>
            <a:srgbClr val="A53959"/>
          </a:solidFill>
          <a:ln>
            <a:solidFill>
              <a:srgbClr val="A5395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latin typeface="Arial Body"/>
              </a:rPr>
              <a:t>Play a musical instrument?</a:t>
            </a:r>
          </a:p>
        </p:txBody>
      </p:sp>
      <p:pic>
        <p:nvPicPr>
          <p:cNvPr id="49" name="Picture 48" descr="Image of a man on guitar">
            <a:extLst>
              <a:ext uri="{FF2B5EF4-FFF2-40B4-BE49-F238E27FC236}">
                <a16:creationId xmlns:a16="http://schemas.microsoft.com/office/drawing/2014/main" id="{A6F71957-497B-421A-9602-821D370639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4581" y="5158287"/>
            <a:ext cx="1157384" cy="1167647"/>
          </a:xfrm>
          <a:prstGeom prst="rect">
            <a:avLst/>
          </a:prstGeom>
        </p:spPr>
      </p:pic>
      <p:pic>
        <p:nvPicPr>
          <p:cNvPr id="50" name="Picture 49" descr="Image of a scroll">
            <a:extLst>
              <a:ext uri="{FF2B5EF4-FFF2-40B4-BE49-F238E27FC236}">
                <a16:creationId xmlns:a16="http://schemas.microsoft.com/office/drawing/2014/main" id="{05A184C7-D3BD-48A8-87A2-C3C6035D05D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10763" y="3247432"/>
            <a:ext cx="1110112" cy="1110112"/>
          </a:xfrm>
          <a:prstGeom prst="rect">
            <a:avLst/>
          </a:prstGeom>
        </p:spPr>
      </p:pic>
    </p:spTree>
    <p:extLst>
      <p:ext uri="{BB962C8B-B14F-4D97-AF65-F5344CB8AC3E}">
        <p14:creationId xmlns:p14="http://schemas.microsoft.com/office/powerpoint/2010/main" val="4257235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15B67E-3C72-46BC-857D-90E373026B2A}"/>
              </a:ext>
            </a:extLst>
          </p:cNvPr>
          <p:cNvSpPr txBox="1"/>
          <p:nvPr/>
        </p:nvSpPr>
        <p:spPr>
          <a:xfrm>
            <a:off x="992864" y="761935"/>
            <a:ext cx="9961581" cy="27084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0" cap="none" spc="-12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should </a:t>
            </a:r>
            <a:r>
              <a:rPr lang="en-GB" sz="6000" b="1" kern="0" spc="-120" dirty="0">
                <a:solidFill>
                  <a:prstClr val="white"/>
                </a:solidFill>
                <a:latin typeface="Arial" panose="020B0604020202020204" pitchFamily="34" charset="0"/>
                <a:cs typeface="Arial" panose="020B0604020202020204" pitchFamily="34" charset="0"/>
              </a:rPr>
              <a:t>my personal statement</a:t>
            </a:r>
            <a:r>
              <a:rPr kumimoji="0" lang="en-GB" sz="6000" b="1" i="0" u="none" strike="noStrike" kern="0" cap="none" spc="-12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include?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000" b="1" i="0" u="none" strike="noStrike" kern="1200" cap="none" spc="-13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Rounded Corners 4">
            <a:extLst>
              <a:ext uri="{FF2B5EF4-FFF2-40B4-BE49-F238E27FC236}">
                <a16:creationId xmlns:a16="http://schemas.microsoft.com/office/drawing/2014/main" id="{F93F7F59-0CF3-4BBC-A7AD-4BCC2A3170C8}"/>
              </a:ext>
            </a:extLst>
          </p:cNvPr>
          <p:cNvSpPr/>
          <p:nvPr/>
        </p:nvSpPr>
        <p:spPr>
          <a:xfrm>
            <a:off x="729449" y="3999947"/>
            <a:ext cx="10733102" cy="1152128"/>
          </a:xfrm>
          <a:prstGeom prst="roundRect">
            <a:avLst/>
          </a:prstGeom>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MT Lt"/>
                <a:ea typeface="+mn-ea"/>
                <a:cs typeface="+mn-cs"/>
              </a:rPr>
              <a:t>Let’s break</a:t>
            </a:r>
            <a:r>
              <a:rPr kumimoji="0" lang="en-GB" sz="2400" b="0" i="0" u="none" strike="noStrike" kern="1200" cap="none" spc="0" normalizeH="0" noProof="0" dirty="0">
                <a:ln>
                  <a:noFill/>
                </a:ln>
                <a:solidFill>
                  <a:prstClr val="black"/>
                </a:solidFill>
                <a:effectLst/>
                <a:uLnTx/>
                <a:uFillTx/>
                <a:latin typeface="Arial MT Lt"/>
                <a:ea typeface="+mn-ea"/>
                <a:cs typeface="+mn-cs"/>
              </a:rPr>
              <a:t> it down into smaller pieces!</a:t>
            </a:r>
            <a:endParaRPr kumimoji="0" lang="en-GB" sz="2400" b="0" i="0" u="none" strike="noStrike" kern="1200" cap="none" spc="0" normalizeH="0" baseline="0" noProof="0" dirty="0">
              <a:ln>
                <a:noFill/>
              </a:ln>
              <a:solidFill>
                <a:prstClr val="black"/>
              </a:solidFill>
              <a:effectLst/>
              <a:uLnTx/>
              <a:uFillTx/>
              <a:latin typeface="Arial MT Lt"/>
              <a:ea typeface="+mn-ea"/>
              <a:cs typeface="+mn-cs"/>
            </a:endParaRPr>
          </a:p>
        </p:txBody>
      </p:sp>
    </p:spTree>
    <p:extLst>
      <p:ext uri="{BB962C8B-B14F-4D97-AF65-F5344CB8AC3E}">
        <p14:creationId xmlns:p14="http://schemas.microsoft.com/office/powerpoint/2010/main" val="263649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4C626EBB-BAAA-4858-AFAC-E395EBEFDDD8}"/>
              </a:ext>
            </a:extLst>
          </p:cNvPr>
          <p:cNvSpPr>
            <a:spLocks noGrp="1"/>
          </p:cNvSpPr>
          <p:nvPr>
            <p:ph type="title"/>
          </p:nvPr>
        </p:nvSpPr>
        <p:spPr>
          <a:xfrm>
            <a:off x="838200" y="374647"/>
            <a:ext cx="10515600" cy="1325563"/>
          </a:xfrm>
          <a:solidFill>
            <a:schemeClr val="bg1"/>
          </a:solidFill>
        </p:spPr>
        <p:txBody>
          <a:bodyPr anchor="ctr"/>
          <a:lstStyle/>
          <a:p>
            <a:pPr algn="ctr"/>
            <a:r>
              <a:rPr lang="en-GB" dirty="0"/>
              <a:t>Structure </a:t>
            </a:r>
          </a:p>
        </p:txBody>
      </p:sp>
      <p:sp>
        <p:nvSpPr>
          <p:cNvPr id="15" name="Rectangle: Rounded Corners 14">
            <a:extLst>
              <a:ext uri="{FF2B5EF4-FFF2-40B4-BE49-F238E27FC236}">
                <a16:creationId xmlns:a16="http://schemas.microsoft.com/office/drawing/2014/main" id="{A4BE0FBD-4596-46F3-B274-99A428A7FDE0}"/>
              </a:ext>
            </a:extLst>
          </p:cNvPr>
          <p:cNvSpPr/>
          <p:nvPr/>
        </p:nvSpPr>
        <p:spPr>
          <a:xfrm>
            <a:off x="862868" y="2726110"/>
            <a:ext cx="2860170" cy="1354981"/>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wrap="square" rtlCol="0" anchor="ctr">
            <a:normAutofit/>
          </a:bodyPr>
          <a:lstStyle/>
          <a:p>
            <a:pPr algn="ctr">
              <a:spcAft>
                <a:spcPts val="600"/>
              </a:spcAft>
            </a:pPr>
            <a:r>
              <a:rPr lang="en-GB" sz="2800" dirty="0">
                <a:solidFill>
                  <a:schemeClr val="bg1"/>
                </a:solidFill>
                <a:latin typeface="Arial" panose="020B0604020202020204" pitchFamily="34" charset="0"/>
                <a:cs typeface="Arial" panose="020B0604020202020204" pitchFamily="34" charset="0"/>
              </a:rPr>
              <a:t>Introduction</a:t>
            </a:r>
          </a:p>
        </p:txBody>
      </p:sp>
      <p:sp>
        <p:nvSpPr>
          <p:cNvPr id="17" name="Rectangle: Rounded Corners 16">
            <a:extLst>
              <a:ext uri="{FF2B5EF4-FFF2-40B4-BE49-F238E27FC236}">
                <a16:creationId xmlns:a16="http://schemas.microsoft.com/office/drawing/2014/main" id="{EADC1423-037A-4C57-B023-BD28B59BA311}"/>
              </a:ext>
            </a:extLst>
          </p:cNvPr>
          <p:cNvSpPr/>
          <p:nvPr/>
        </p:nvSpPr>
        <p:spPr>
          <a:xfrm>
            <a:off x="4678249" y="2739916"/>
            <a:ext cx="2860170" cy="1346558"/>
          </a:xfrm>
          <a:prstGeom prst="roundRect">
            <a:avLst/>
          </a:prstGeom>
          <a:solidFill>
            <a:srgbClr val="6B355A"/>
          </a:solidFill>
          <a:ln>
            <a:solidFill>
              <a:srgbClr val="6B355A"/>
            </a:solidFill>
          </a:ln>
        </p:spPr>
        <p:style>
          <a:lnRef idx="2">
            <a:schemeClr val="accent2"/>
          </a:lnRef>
          <a:fillRef idx="1">
            <a:schemeClr val="lt1"/>
          </a:fillRef>
          <a:effectRef idx="0">
            <a:schemeClr val="accent2"/>
          </a:effectRef>
          <a:fontRef idx="minor">
            <a:schemeClr val="dk1"/>
          </a:fontRef>
        </p:style>
        <p:txBody>
          <a:bodyPr wrap="square" rtlCol="0" anchor="ctr">
            <a:normAutofit/>
          </a:bodyPr>
          <a:lstStyle/>
          <a:p>
            <a:pPr algn="ctr">
              <a:spcAft>
                <a:spcPts val="600"/>
              </a:spcAft>
            </a:pPr>
            <a:r>
              <a:rPr lang="en-GB" sz="2800" dirty="0">
                <a:solidFill>
                  <a:schemeClr val="bg1"/>
                </a:solidFill>
                <a:latin typeface="Arial" panose="020B0604020202020204" pitchFamily="34" charset="0"/>
                <a:cs typeface="Arial" panose="020B0604020202020204" pitchFamily="34" charset="0"/>
              </a:rPr>
              <a:t>Academics</a:t>
            </a:r>
          </a:p>
        </p:txBody>
      </p:sp>
      <p:sp>
        <p:nvSpPr>
          <p:cNvPr id="18" name="Rectangle: Rounded Corners 17">
            <a:extLst>
              <a:ext uri="{FF2B5EF4-FFF2-40B4-BE49-F238E27FC236}">
                <a16:creationId xmlns:a16="http://schemas.microsoft.com/office/drawing/2014/main" id="{18D9E8EE-CBFE-4672-BD78-B18E98A8CD0F}"/>
              </a:ext>
            </a:extLst>
          </p:cNvPr>
          <p:cNvSpPr/>
          <p:nvPr/>
        </p:nvSpPr>
        <p:spPr>
          <a:xfrm>
            <a:off x="8493630" y="2685360"/>
            <a:ext cx="2860170" cy="1395731"/>
          </a:xfrm>
          <a:prstGeom prst="roundRect">
            <a:avLst/>
          </a:prstGeom>
          <a:solidFill>
            <a:srgbClr val="A53959"/>
          </a:solidFill>
          <a:ln>
            <a:solidFill>
              <a:srgbClr val="A53959"/>
            </a:solidFill>
          </a:ln>
        </p:spPr>
        <p:style>
          <a:lnRef idx="2">
            <a:schemeClr val="accent2"/>
          </a:lnRef>
          <a:fillRef idx="1">
            <a:schemeClr val="lt1"/>
          </a:fillRef>
          <a:effectRef idx="0">
            <a:schemeClr val="accent2"/>
          </a:effectRef>
          <a:fontRef idx="minor">
            <a:schemeClr val="dk1"/>
          </a:fontRef>
        </p:style>
        <p:txBody>
          <a:bodyPr wrap="square" rtlCol="0" anchor="ctr">
            <a:normAutofit/>
          </a:bodyPr>
          <a:lstStyle/>
          <a:p>
            <a:pPr algn="ctr">
              <a:spcAft>
                <a:spcPts val="600"/>
              </a:spcAft>
            </a:pPr>
            <a:r>
              <a:rPr lang="en-GB" sz="2800" dirty="0">
                <a:solidFill>
                  <a:schemeClr val="bg1"/>
                </a:solidFill>
                <a:latin typeface="Arial" panose="020B0604020202020204" pitchFamily="34" charset="0"/>
                <a:cs typeface="Arial" panose="020B0604020202020204" pitchFamily="34" charset="0"/>
              </a:rPr>
              <a:t>Beyond the Classroom</a:t>
            </a:r>
          </a:p>
        </p:txBody>
      </p:sp>
      <p:sp>
        <p:nvSpPr>
          <p:cNvPr id="19" name="Rectangle 18">
            <a:extLst>
              <a:ext uri="{FF2B5EF4-FFF2-40B4-BE49-F238E27FC236}">
                <a16:creationId xmlns:a16="http://schemas.microsoft.com/office/drawing/2014/main" id="{6BBEC727-D971-4853-A1C9-79F149C066F9}"/>
              </a:ext>
            </a:extLst>
          </p:cNvPr>
          <p:cNvSpPr/>
          <p:nvPr/>
        </p:nvSpPr>
        <p:spPr>
          <a:xfrm>
            <a:off x="838200" y="1537075"/>
            <a:ext cx="10515600" cy="830997"/>
          </a:xfrm>
          <a:prstGeom prst="rect">
            <a:avLst/>
          </a:prstGeom>
        </p:spPr>
        <p:txBody>
          <a:bodyPr wrap="square">
            <a:spAutoFit/>
          </a:bodyPr>
          <a:lstStyle/>
          <a:p>
            <a:pPr algn="ctr"/>
            <a:r>
              <a:rPr lang="en-GB" sz="2400" dirty="0"/>
              <a:t>There are lots of proformas available online to help you with a suitable structure but here is an example.</a:t>
            </a:r>
          </a:p>
        </p:txBody>
      </p:sp>
      <p:sp>
        <p:nvSpPr>
          <p:cNvPr id="21" name="Arrow: Right 20">
            <a:extLst>
              <a:ext uri="{FF2B5EF4-FFF2-40B4-BE49-F238E27FC236}">
                <a16:creationId xmlns:a16="http://schemas.microsoft.com/office/drawing/2014/main" id="{99E3DBF4-747E-483C-BDF6-49D7C38DF182}"/>
              </a:ext>
            </a:extLst>
          </p:cNvPr>
          <p:cNvSpPr/>
          <p:nvPr/>
        </p:nvSpPr>
        <p:spPr>
          <a:xfrm>
            <a:off x="3947879" y="3249739"/>
            <a:ext cx="412376" cy="271868"/>
          </a:xfrm>
          <a:prstGeom prst="rightArrow">
            <a:avLst/>
          </a:prstGeom>
          <a:solidFill>
            <a:srgbClr val="8A5873"/>
          </a:solidFill>
          <a:ln>
            <a:solidFill>
              <a:srgbClr val="8A5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Right 22">
            <a:extLst>
              <a:ext uri="{FF2B5EF4-FFF2-40B4-BE49-F238E27FC236}">
                <a16:creationId xmlns:a16="http://schemas.microsoft.com/office/drawing/2014/main" id="{D68C12C9-03C2-4E56-95E5-4A03C71AA57A}"/>
              </a:ext>
            </a:extLst>
          </p:cNvPr>
          <p:cNvSpPr/>
          <p:nvPr/>
        </p:nvSpPr>
        <p:spPr>
          <a:xfrm>
            <a:off x="7856413" y="3247291"/>
            <a:ext cx="412376" cy="271868"/>
          </a:xfrm>
          <a:prstGeom prst="rightArrow">
            <a:avLst/>
          </a:prstGeom>
          <a:solidFill>
            <a:srgbClr val="8A5873"/>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descr="A picture containing drawing&#10;&#10;Description automatically generated">
            <a:extLst>
              <a:ext uri="{FF2B5EF4-FFF2-40B4-BE49-F238E27FC236}">
                <a16:creationId xmlns:a16="http://schemas.microsoft.com/office/drawing/2014/main" id="{F1CF91DF-F51A-478C-A722-25872FF9F4E8}"/>
              </a:ext>
            </a:extLst>
          </p:cNvPr>
          <p:cNvPicPr>
            <a:picLocks noChangeAspect="1"/>
          </p:cNvPicPr>
          <p:nvPr/>
        </p:nvPicPr>
        <p:blipFill rotWithShape="1">
          <a:blip r:embed="rId3">
            <a:extLst>
              <a:ext uri="{28A0092B-C50C-407E-A947-70E740481C1C}">
                <a14:useLocalDpi xmlns:a14="http://schemas.microsoft.com/office/drawing/2010/main" val="0"/>
              </a:ext>
            </a:extLst>
          </a:blip>
          <a:srcRect l="20627" t="3930" r="16999" b="8283"/>
          <a:stretch/>
        </p:blipFill>
        <p:spPr>
          <a:xfrm>
            <a:off x="1442231" y="4472794"/>
            <a:ext cx="1551150" cy="1587734"/>
          </a:xfrm>
          <a:prstGeom prst="rect">
            <a:avLst/>
          </a:prstGeom>
          <a:effectLst>
            <a:outerShdw dist="50800" dir="5400000" sx="11000" sy="11000" algn="ctr" rotWithShape="0">
              <a:srgbClr val="000000">
                <a:alpha val="0"/>
              </a:srgbClr>
            </a:outerShdw>
          </a:effectLst>
        </p:spPr>
      </p:pic>
      <p:pic>
        <p:nvPicPr>
          <p:cNvPr id="25" name="Picture 24" descr="Image of headphones resting on an open book.">
            <a:extLst>
              <a:ext uri="{FF2B5EF4-FFF2-40B4-BE49-F238E27FC236}">
                <a16:creationId xmlns:a16="http://schemas.microsoft.com/office/drawing/2014/main" id="{0DA76B76-FD0E-414B-887A-B2842C342010}"/>
              </a:ext>
            </a:extLst>
          </p:cNvPr>
          <p:cNvPicPr>
            <a:picLocks noChangeAspect="1"/>
          </p:cNvPicPr>
          <p:nvPr/>
        </p:nvPicPr>
        <p:blipFill rotWithShape="1">
          <a:blip r:embed="rId4">
            <a:extLst>
              <a:ext uri="{28A0092B-C50C-407E-A947-70E740481C1C}">
                <a14:useLocalDpi xmlns:a14="http://schemas.microsoft.com/office/drawing/2010/main" val="0"/>
              </a:ext>
            </a:extLst>
          </a:blip>
          <a:srcRect l="9213" r="9632"/>
          <a:stretch/>
        </p:blipFill>
        <p:spPr>
          <a:xfrm>
            <a:off x="8757138" y="4398378"/>
            <a:ext cx="2321170" cy="1662150"/>
          </a:xfrm>
          <a:prstGeom prst="rect">
            <a:avLst/>
          </a:prstGeom>
        </p:spPr>
      </p:pic>
      <p:pic>
        <p:nvPicPr>
          <p:cNvPr id="26" name="Picture 25" descr="Love Learning ">
            <a:extLst>
              <a:ext uri="{FF2B5EF4-FFF2-40B4-BE49-F238E27FC236}">
                <a16:creationId xmlns:a16="http://schemas.microsoft.com/office/drawing/2014/main" id="{C487568A-FA44-4A8A-B492-6595E6FE4B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9606" y="4398379"/>
            <a:ext cx="1812787" cy="1662150"/>
          </a:xfrm>
          <a:prstGeom prst="rect">
            <a:avLst/>
          </a:prstGeom>
        </p:spPr>
      </p:pic>
    </p:spTree>
    <p:extLst>
      <p:ext uri="{BB962C8B-B14F-4D97-AF65-F5344CB8AC3E}">
        <p14:creationId xmlns:p14="http://schemas.microsoft.com/office/powerpoint/2010/main" val="1538155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BE45E1EA-AE0B-4A47-A576-FA963E40DF98}"/>
              </a:ext>
            </a:extLst>
          </p:cNvPr>
          <p:cNvSpPr/>
          <p:nvPr/>
        </p:nvSpPr>
        <p:spPr>
          <a:xfrm>
            <a:off x="883423" y="1999905"/>
            <a:ext cx="2860170" cy="1354981"/>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wrap="square" rtlCol="0" anchor="ctr">
            <a:normAutofit/>
          </a:bodyPr>
          <a:lstStyle/>
          <a:p>
            <a:pPr algn="ctr">
              <a:spcAft>
                <a:spcPts val="600"/>
              </a:spcAft>
            </a:pPr>
            <a:r>
              <a:rPr lang="en-GB" sz="2800" dirty="0">
                <a:solidFill>
                  <a:schemeClr val="bg1"/>
                </a:solidFill>
                <a:latin typeface="Arial" panose="020B0604020202020204" pitchFamily="34" charset="0"/>
                <a:cs typeface="Arial" panose="020B0604020202020204" pitchFamily="34" charset="0"/>
              </a:rPr>
              <a:t>Work Experience</a:t>
            </a:r>
          </a:p>
        </p:txBody>
      </p:sp>
      <p:sp>
        <p:nvSpPr>
          <p:cNvPr id="13" name="Rectangle: Rounded Corners 12">
            <a:extLst>
              <a:ext uri="{FF2B5EF4-FFF2-40B4-BE49-F238E27FC236}">
                <a16:creationId xmlns:a16="http://schemas.microsoft.com/office/drawing/2014/main" id="{C8DF1DE0-0DF3-460A-9AE7-2FF7A5F67BD9}"/>
              </a:ext>
            </a:extLst>
          </p:cNvPr>
          <p:cNvSpPr/>
          <p:nvPr/>
        </p:nvSpPr>
        <p:spPr>
          <a:xfrm>
            <a:off x="4665915" y="1999905"/>
            <a:ext cx="2860170" cy="1346558"/>
          </a:xfrm>
          <a:prstGeom prst="roundRect">
            <a:avLst/>
          </a:prstGeom>
          <a:solidFill>
            <a:srgbClr val="6B355A"/>
          </a:solidFill>
          <a:ln>
            <a:solidFill>
              <a:srgbClr val="6B355A"/>
            </a:solidFill>
          </a:ln>
        </p:spPr>
        <p:style>
          <a:lnRef idx="2">
            <a:schemeClr val="accent2"/>
          </a:lnRef>
          <a:fillRef idx="1">
            <a:schemeClr val="lt1"/>
          </a:fillRef>
          <a:effectRef idx="0">
            <a:schemeClr val="accent2"/>
          </a:effectRef>
          <a:fontRef idx="minor">
            <a:schemeClr val="dk1"/>
          </a:fontRef>
        </p:style>
        <p:txBody>
          <a:bodyPr wrap="square" rtlCol="0" anchor="ctr">
            <a:normAutofit/>
          </a:bodyPr>
          <a:lstStyle/>
          <a:p>
            <a:pPr algn="ctr">
              <a:spcAft>
                <a:spcPts val="600"/>
              </a:spcAft>
            </a:pPr>
            <a:r>
              <a:rPr lang="en-GB" sz="2800" dirty="0">
                <a:solidFill>
                  <a:schemeClr val="bg1"/>
                </a:solidFill>
                <a:latin typeface="Arial" panose="020B0604020202020204" pitchFamily="34" charset="0"/>
                <a:cs typeface="Arial" panose="020B0604020202020204" pitchFamily="34" charset="0"/>
              </a:rPr>
              <a:t>Hobbies &amp; Interests</a:t>
            </a:r>
          </a:p>
        </p:txBody>
      </p:sp>
      <p:sp>
        <p:nvSpPr>
          <p:cNvPr id="14" name="Rectangle: Rounded Corners 13">
            <a:extLst>
              <a:ext uri="{FF2B5EF4-FFF2-40B4-BE49-F238E27FC236}">
                <a16:creationId xmlns:a16="http://schemas.microsoft.com/office/drawing/2014/main" id="{7C7BA760-1886-4D20-BBCE-BE2185965144}"/>
              </a:ext>
            </a:extLst>
          </p:cNvPr>
          <p:cNvSpPr/>
          <p:nvPr/>
        </p:nvSpPr>
        <p:spPr>
          <a:xfrm>
            <a:off x="8443811" y="1950732"/>
            <a:ext cx="2860170" cy="1395731"/>
          </a:xfrm>
          <a:prstGeom prst="roundRect">
            <a:avLst/>
          </a:prstGeom>
          <a:solidFill>
            <a:srgbClr val="A53959"/>
          </a:solidFill>
          <a:ln>
            <a:solidFill>
              <a:srgbClr val="A53959"/>
            </a:solidFill>
          </a:ln>
        </p:spPr>
        <p:style>
          <a:lnRef idx="2">
            <a:schemeClr val="accent2"/>
          </a:lnRef>
          <a:fillRef idx="1">
            <a:schemeClr val="lt1"/>
          </a:fillRef>
          <a:effectRef idx="0">
            <a:schemeClr val="accent2"/>
          </a:effectRef>
          <a:fontRef idx="minor">
            <a:schemeClr val="dk1"/>
          </a:fontRef>
        </p:style>
        <p:txBody>
          <a:bodyPr wrap="square" rtlCol="0" anchor="ctr">
            <a:normAutofit/>
          </a:bodyPr>
          <a:lstStyle/>
          <a:p>
            <a:pPr algn="ctr">
              <a:spcAft>
                <a:spcPts val="600"/>
              </a:spcAft>
            </a:pPr>
            <a:r>
              <a:rPr lang="en-GB" sz="2800" dirty="0">
                <a:solidFill>
                  <a:schemeClr val="bg1"/>
                </a:solidFill>
                <a:latin typeface="Arial" panose="020B0604020202020204" pitchFamily="34" charset="0"/>
                <a:cs typeface="Arial" panose="020B0604020202020204" pitchFamily="34" charset="0"/>
              </a:rPr>
              <a:t>Conclusion</a:t>
            </a:r>
          </a:p>
        </p:txBody>
      </p:sp>
      <p:sp>
        <p:nvSpPr>
          <p:cNvPr id="16" name="Arrow: Right 15">
            <a:extLst>
              <a:ext uri="{FF2B5EF4-FFF2-40B4-BE49-F238E27FC236}">
                <a16:creationId xmlns:a16="http://schemas.microsoft.com/office/drawing/2014/main" id="{F923CA21-EC21-4033-8AEF-DC6D9F6AA4FD}"/>
              </a:ext>
            </a:extLst>
          </p:cNvPr>
          <p:cNvSpPr/>
          <p:nvPr/>
        </p:nvSpPr>
        <p:spPr>
          <a:xfrm>
            <a:off x="7778760" y="2547389"/>
            <a:ext cx="412376" cy="271868"/>
          </a:xfrm>
          <a:prstGeom prst="rightArrow">
            <a:avLst/>
          </a:prstGeom>
          <a:solidFill>
            <a:srgbClr val="8A5873"/>
          </a:solidFill>
          <a:ln>
            <a:solidFill>
              <a:srgbClr val="8A5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Right 16">
            <a:extLst>
              <a:ext uri="{FF2B5EF4-FFF2-40B4-BE49-F238E27FC236}">
                <a16:creationId xmlns:a16="http://schemas.microsoft.com/office/drawing/2014/main" id="{2423DAEF-4B92-436E-8039-4C55B8C91986}"/>
              </a:ext>
            </a:extLst>
          </p:cNvPr>
          <p:cNvSpPr/>
          <p:nvPr/>
        </p:nvSpPr>
        <p:spPr>
          <a:xfrm>
            <a:off x="4000864" y="2537250"/>
            <a:ext cx="412376" cy="271868"/>
          </a:xfrm>
          <a:prstGeom prst="rightArrow">
            <a:avLst/>
          </a:prstGeom>
          <a:solidFill>
            <a:srgbClr val="8A5873"/>
          </a:solidFill>
          <a:ln>
            <a:solidFill>
              <a:srgbClr val="8A5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4">
            <a:extLst>
              <a:ext uri="{FF2B5EF4-FFF2-40B4-BE49-F238E27FC236}">
                <a16:creationId xmlns:a16="http://schemas.microsoft.com/office/drawing/2014/main" id="{237B2853-6465-4C92-9D46-50AF1644840E}"/>
              </a:ext>
            </a:extLst>
          </p:cNvPr>
          <p:cNvSpPr>
            <a:spLocks noGrp="1"/>
          </p:cNvSpPr>
          <p:nvPr>
            <p:ph type="title"/>
          </p:nvPr>
        </p:nvSpPr>
        <p:spPr>
          <a:xfrm>
            <a:off x="883423" y="200971"/>
            <a:ext cx="10515600" cy="1325563"/>
          </a:xfrm>
          <a:solidFill>
            <a:schemeClr val="bg1"/>
          </a:solidFill>
        </p:spPr>
        <p:txBody>
          <a:bodyPr anchor="ctr"/>
          <a:lstStyle/>
          <a:p>
            <a:pPr algn="ctr"/>
            <a:r>
              <a:rPr lang="en-GB" dirty="0"/>
              <a:t>Structure continued</a:t>
            </a:r>
          </a:p>
        </p:txBody>
      </p:sp>
      <p:pic>
        <p:nvPicPr>
          <p:cNvPr id="19" name="Picture 18" descr="A close up of a sign with the words Experience on it.">
            <a:extLst>
              <a:ext uri="{FF2B5EF4-FFF2-40B4-BE49-F238E27FC236}">
                <a16:creationId xmlns:a16="http://schemas.microsoft.com/office/drawing/2014/main" id="{5466B3F6-887D-4A79-A615-FFBA75CA97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164" y="3868614"/>
            <a:ext cx="2666688" cy="1736847"/>
          </a:xfrm>
          <a:prstGeom prst="rect">
            <a:avLst/>
          </a:prstGeom>
        </p:spPr>
      </p:pic>
      <p:pic>
        <p:nvPicPr>
          <p:cNvPr id="20" name="Picture 6" descr="Images for extracurricular activites: Paint, camera, Theatre masks, Ballet shoes, foot ball, rugby ball,  tennis ball, baseball, basketball, laptop, pencils, chess piece, music note, shuttlecock, weights, keyboard ">
            <a:extLst>
              <a:ext uri="{FF2B5EF4-FFF2-40B4-BE49-F238E27FC236}">
                <a16:creationId xmlns:a16="http://schemas.microsoft.com/office/drawing/2014/main" id="{21015966-817F-4A93-959E-396C380A5EB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7089"/>
          <a:stretch/>
        </p:blipFill>
        <p:spPr bwMode="auto">
          <a:xfrm>
            <a:off x="4762656" y="3868614"/>
            <a:ext cx="2666688" cy="173684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Let&quot;s Sum It Up - Cartoon , Transparent Cartoon, Free Cliparts ...">
            <a:extLst>
              <a:ext uri="{FF2B5EF4-FFF2-40B4-BE49-F238E27FC236}">
                <a16:creationId xmlns:a16="http://schemas.microsoft.com/office/drawing/2014/main" id="{8FDC10BA-FB81-4BD2-968C-24552CBCAC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28497" y="3868614"/>
            <a:ext cx="2490798" cy="1736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163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9213A83-B8D2-476D-AB45-B416E750B012}"/>
              </a:ext>
            </a:extLst>
          </p:cNvPr>
          <p:cNvSpPr>
            <a:spLocks noGrp="1"/>
          </p:cNvSpPr>
          <p:nvPr>
            <p:ph type="title"/>
          </p:nvPr>
        </p:nvSpPr>
        <p:spPr>
          <a:xfrm>
            <a:off x="838200" y="679590"/>
            <a:ext cx="10515600" cy="1305243"/>
          </a:xfrm>
          <a:solidFill>
            <a:schemeClr val="bg1"/>
          </a:solidFill>
        </p:spPr>
        <p:txBody>
          <a:bodyPr anchor="ctr">
            <a:normAutofit fontScale="90000"/>
          </a:bodyPr>
          <a:lstStyle/>
          <a:p>
            <a:pPr algn="ctr"/>
            <a:r>
              <a:rPr lang="en-GB" sz="5600" dirty="0">
                <a:latin typeface="Arial" panose="020B0604020202020204" pitchFamily="34" charset="0"/>
                <a:cs typeface="Arial" panose="020B0604020202020204" pitchFamily="34" charset="0"/>
              </a:rPr>
              <a:t>Activity</a:t>
            </a:r>
            <a:br>
              <a:rPr lang="en-GB" dirty="0">
                <a:latin typeface="Arial" panose="020B0604020202020204" pitchFamily="34" charset="0"/>
                <a:cs typeface="Arial" panose="020B0604020202020204" pitchFamily="34" charset="0"/>
              </a:rPr>
            </a:br>
            <a:r>
              <a:rPr lang="en-GB" sz="2700" b="0" dirty="0">
                <a:latin typeface="Arial" panose="020B0604020202020204" pitchFamily="34" charset="0"/>
                <a:cs typeface="Arial" panose="020B0604020202020204" pitchFamily="34" charset="0"/>
              </a:rPr>
              <a:t>Now lets have a look at all the do’s and do nots. Let’s see if you can guess which is True or False. </a:t>
            </a:r>
            <a:br>
              <a:rPr lang="en-GB" sz="5400" b="0"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124F81C1-80D5-46AB-B5CA-B94CBEA5D0FB}"/>
              </a:ext>
            </a:extLst>
          </p:cNvPr>
          <p:cNvSpPr/>
          <p:nvPr/>
        </p:nvSpPr>
        <p:spPr>
          <a:xfrm>
            <a:off x="1044420" y="2487220"/>
            <a:ext cx="4493249" cy="1996709"/>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wrap="square" rtlCol="0" anchor="ctr">
            <a:normAutofit/>
          </a:bodyPr>
          <a:lstStyle/>
          <a:p>
            <a:pPr algn="ctr">
              <a:spcAft>
                <a:spcPts val="600"/>
              </a:spcAft>
            </a:pPr>
            <a:r>
              <a:rPr lang="en-GB" sz="2400" b="1" dirty="0">
                <a:solidFill>
                  <a:schemeClr val="bg1"/>
                </a:solidFill>
                <a:latin typeface="Arial" panose="020B0604020202020204" pitchFamily="34" charset="0"/>
                <a:cs typeface="Arial" panose="020B0604020202020204" pitchFamily="34" charset="0"/>
              </a:rPr>
              <a:t>Rules:</a:t>
            </a:r>
          </a:p>
          <a:p>
            <a:pPr algn="ctr">
              <a:spcAft>
                <a:spcPts val="600"/>
              </a:spcAft>
            </a:pPr>
            <a:r>
              <a:rPr lang="en-GB" sz="2400" dirty="0">
                <a:solidFill>
                  <a:schemeClr val="bg1"/>
                </a:solidFill>
                <a:latin typeface="Arial" panose="020B0604020202020204" pitchFamily="34" charset="0"/>
                <a:cs typeface="Arial" panose="020B0604020202020204" pitchFamily="34" charset="0"/>
              </a:rPr>
              <a:t>Silence at all times</a:t>
            </a:r>
          </a:p>
          <a:p>
            <a:pPr algn="ctr">
              <a:spcAft>
                <a:spcPts val="600"/>
              </a:spcAft>
            </a:pPr>
            <a:r>
              <a:rPr lang="en-GB" sz="2400" dirty="0">
                <a:solidFill>
                  <a:schemeClr val="bg1"/>
                </a:solidFill>
                <a:latin typeface="Arial" panose="020B0604020202020204" pitchFamily="34" charset="0"/>
                <a:cs typeface="Arial" panose="020B0604020202020204" pitchFamily="34" charset="0"/>
              </a:rPr>
              <a:t>Show of hands for the correct answer</a:t>
            </a:r>
          </a:p>
        </p:txBody>
      </p:sp>
      <p:pic>
        <p:nvPicPr>
          <p:cNvPr id="5" name="Picture 4">
            <a:extLst>
              <a:ext uri="{FF2B5EF4-FFF2-40B4-BE49-F238E27FC236}">
                <a16:creationId xmlns:a16="http://schemas.microsoft.com/office/drawing/2014/main" id="{20884525-04F0-499E-9D2E-1417E6479E00}"/>
              </a:ext>
            </a:extLst>
          </p:cNvPr>
          <p:cNvPicPr>
            <a:picLocks noChangeAspect="1"/>
          </p:cNvPicPr>
          <p:nvPr/>
        </p:nvPicPr>
        <p:blipFill>
          <a:blip r:embed="rId3"/>
          <a:stretch>
            <a:fillRect/>
          </a:stretch>
        </p:blipFill>
        <p:spPr>
          <a:xfrm>
            <a:off x="2335060" y="4242765"/>
            <a:ext cx="1911967" cy="1935645"/>
          </a:xfrm>
          <a:prstGeom prst="rect">
            <a:avLst/>
          </a:prstGeom>
        </p:spPr>
      </p:pic>
      <p:pic>
        <p:nvPicPr>
          <p:cNvPr id="3" name="Picture 2" descr="True or false in colourful toy letters on wood background">
            <a:extLst>
              <a:ext uri="{FF2B5EF4-FFF2-40B4-BE49-F238E27FC236}">
                <a16:creationId xmlns:a16="http://schemas.microsoft.com/office/drawing/2014/main" id="{CA1EBA29-9988-4C84-A803-BBEA622736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4025" y="2340864"/>
            <a:ext cx="4503555" cy="3152489"/>
          </a:xfrm>
          <a:prstGeom prst="rect">
            <a:avLst/>
          </a:prstGeom>
        </p:spPr>
      </p:pic>
    </p:spTree>
    <p:extLst>
      <p:ext uri="{BB962C8B-B14F-4D97-AF65-F5344CB8AC3E}">
        <p14:creationId xmlns:p14="http://schemas.microsoft.com/office/powerpoint/2010/main" val="379118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BD12EA-B0EF-4C15-92C4-5AF0ABB98179}"/>
              </a:ext>
            </a:extLst>
          </p:cNvPr>
          <p:cNvSpPr/>
          <p:nvPr/>
        </p:nvSpPr>
        <p:spPr>
          <a:xfrm>
            <a:off x="1066800" y="258901"/>
            <a:ext cx="10058400" cy="3170099"/>
          </a:xfrm>
          <a:prstGeom prst="rect">
            <a:avLst/>
          </a:prstGeom>
          <a:noFill/>
        </p:spPr>
        <p:txBody>
          <a:bodyPr wrap="square">
            <a:spAutoFit/>
          </a:bodyPr>
          <a:lstStyle/>
          <a:p>
            <a:pPr algn="ctr"/>
            <a:r>
              <a:rPr lang="en-GB" sz="5000" b="1" dirty="0">
                <a:latin typeface="Arial" panose="020B0604020202020204" pitchFamily="34" charset="0"/>
                <a:cs typeface="Arial" panose="020B0604020202020204" pitchFamily="34" charset="0"/>
              </a:rPr>
              <a:t>Question 1 </a:t>
            </a:r>
          </a:p>
          <a:p>
            <a:pPr algn="ctr"/>
            <a:r>
              <a:rPr lang="en-GB" sz="5000" dirty="0">
                <a:latin typeface="Arial" panose="020B0604020202020204" pitchFamily="34" charset="0"/>
                <a:cs typeface="Arial" panose="020B0604020202020204" pitchFamily="34" charset="0"/>
              </a:rPr>
              <a:t>Don’t worry about making spelling and grammar mistake - everyone makes them.</a:t>
            </a:r>
          </a:p>
        </p:txBody>
      </p:sp>
      <p:pic>
        <p:nvPicPr>
          <p:cNvPr id="1026" name="Picture 2" descr="The word false in a blue diamond">
            <a:extLst>
              <a:ext uri="{FF2B5EF4-FFF2-40B4-BE49-F238E27FC236}">
                <a16:creationId xmlns:a16="http://schemas.microsoft.com/office/drawing/2014/main" id="{59AEB06C-EB2F-42A0-85E1-AB02A32EEF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8288" y="3428999"/>
            <a:ext cx="3155423" cy="3170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239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B655307-A90A-4A60-AAFA-5EE4493CDE2D}"/>
              </a:ext>
            </a:extLst>
          </p:cNvPr>
          <p:cNvSpPr/>
          <p:nvPr/>
        </p:nvSpPr>
        <p:spPr>
          <a:xfrm>
            <a:off x="1066799" y="258902"/>
            <a:ext cx="10058400" cy="2400657"/>
          </a:xfrm>
          <a:prstGeom prst="rect">
            <a:avLst/>
          </a:prstGeom>
          <a:noFill/>
        </p:spPr>
        <p:txBody>
          <a:bodyPr wrap="square">
            <a:spAutoFit/>
          </a:bodyPr>
          <a:lstStyle/>
          <a:p>
            <a:pPr algn="ctr"/>
            <a:r>
              <a:rPr lang="en-GB" sz="5000" b="1" dirty="0">
                <a:latin typeface="Arial" panose="020B0604020202020204" pitchFamily="34" charset="0"/>
                <a:cs typeface="Arial" panose="020B0604020202020204" pitchFamily="34" charset="0"/>
              </a:rPr>
              <a:t>Question 2 </a:t>
            </a:r>
          </a:p>
          <a:p>
            <a:pPr algn="ctr"/>
            <a:r>
              <a:rPr lang="en-GB" sz="5000" dirty="0">
                <a:latin typeface="Arial" panose="020B0604020202020204" pitchFamily="34" charset="0"/>
                <a:cs typeface="Arial" panose="020B0604020202020204" pitchFamily="34" charset="0"/>
              </a:rPr>
              <a:t>Do exaggerate the truth, they won’t find out.</a:t>
            </a:r>
          </a:p>
        </p:txBody>
      </p:sp>
      <p:pic>
        <p:nvPicPr>
          <p:cNvPr id="5" name="Picture 2" descr="The word false in a blue diamond">
            <a:extLst>
              <a:ext uri="{FF2B5EF4-FFF2-40B4-BE49-F238E27FC236}">
                <a16:creationId xmlns:a16="http://schemas.microsoft.com/office/drawing/2014/main" id="{4AEE2FAE-D30F-45C6-A7A1-3312D1D1FB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8287" y="3099815"/>
            <a:ext cx="3155423" cy="3170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960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7183A78-F3E3-45EF-8EEC-3A4789C9E00C}"/>
              </a:ext>
            </a:extLst>
          </p:cNvPr>
          <p:cNvSpPr/>
          <p:nvPr/>
        </p:nvSpPr>
        <p:spPr>
          <a:xfrm>
            <a:off x="1066799" y="183873"/>
            <a:ext cx="10058400" cy="2400657"/>
          </a:xfrm>
          <a:prstGeom prst="rect">
            <a:avLst/>
          </a:prstGeom>
          <a:noFill/>
        </p:spPr>
        <p:txBody>
          <a:bodyPr wrap="square">
            <a:spAutoFit/>
          </a:bodyPr>
          <a:lstStyle/>
          <a:p>
            <a:pPr algn="ctr"/>
            <a:r>
              <a:rPr lang="en-GB" sz="5000" b="1" dirty="0">
                <a:latin typeface="Arial" panose="020B0604020202020204" pitchFamily="34" charset="0"/>
                <a:cs typeface="Arial" panose="020B0604020202020204" pitchFamily="34" charset="0"/>
              </a:rPr>
              <a:t>Question 3 </a:t>
            </a:r>
          </a:p>
          <a:p>
            <a:pPr algn="ctr"/>
            <a:r>
              <a:rPr lang="en-GB" sz="5000" dirty="0">
                <a:latin typeface="Arial" panose="020B0604020202020204" pitchFamily="34" charset="0"/>
                <a:cs typeface="Arial" panose="020B0604020202020204" pitchFamily="34" charset="0"/>
              </a:rPr>
              <a:t>Do try to show that you are enthusiastic about the course.</a:t>
            </a:r>
          </a:p>
        </p:txBody>
      </p:sp>
      <p:pic>
        <p:nvPicPr>
          <p:cNvPr id="2050" name="Picture 2" descr="The word true in a blue diamond">
            <a:extLst>
              <a:ext uri="{FF2B5EF4-FFF2-40B4-BE49-F238E27FC236}">
                <a16:creationId xmlns:a16="http://schemas.microsoft.com/office/drawing/2014/main" id="{5FB047AD-8012-4357-AA5D-D367FB8A2B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9911" y="2841998"/>
            <a:ext cx="3432175" cy="3429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455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054D53-6E6F-4CCA-84CA-2122977AC4C7}"/>
              </a:ext>
            </a:extLst>
          </p:cNvPr>
          <p:cNvSpPr/>
          <p:nvPr/>
        </p:nvSpPr>
        <p:spPr>
          <a:xfrm>
            <a:off x="1066800" y="258900"/>
            <a:ext cx="10058400" cy="3170099"/>
          </a:xfrm>
          <a:prstGeom prst="rect">
            <a:avLst/>
          </a:prstGeom>
          <a:noFill/>
        </p:spPr>
        <p:txBody>
          <a:bodyPr wrap="square">
            <a:spAutoFit/>
          </a:bodyPr>
          <a:lstStyle/>
          <a:p>
            <a:pPr algn="ctr"/>
            <a:r>
              <a:rPr lang="en-GB" sz="5000" b="1" dirty="0">
                <a:latin typeface="Arial" panose="020B0604020202020204" pitchFamily="34" charset="0"/>
                <a:cs typeface="Arial" panose="020B0604020202020204" pitchFamily="34" charset="0"/>
              </a:rPr>
              <a:t>Question 4 </a:t>
            </a:r>
          </a:p>
          <a:p>
            <a:pPr algn="ctr"/>
            <a:r>
              <a:rPr lang="en-GB" sz="5000" dirty="0">
                <a:latin typeface="Arial" panose="020B0604020202020204" pitchFamily="34" charset="0"/>
                <a:cs typeface="Arial" panose="020B0604020202020204" pitchFamily="34" charset="0"/>
              </a:rPr>
              <a:t>Don’t worry about writing your own personal statement, you can just find one online.</a:t>
            </a:r>
          </a:p>
        </p:txBody>
      </p:sp>
      <p:pic>
        <p:nvPicPr>
          <p:cNvPr id="6" name="Picture 2" descr="The word false in a blue diamond">
            <a:extLst>
              <a:ext uri="{FF2B5EF4-FFF2-40B4-BE49-F238E27FC236}">
                <a16:creationId xmlns:a16="http://schemas.microsoft.com/office/drawing/2014/main" id="{4387C0CA-0126-4CDA-91F1-631F7D53DD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8288" y="3282695"/>
            <a:ext cx="3155423" cy="3170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99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DAB3-C95F-4F20-B38B-A4798143F2AF}"/>
              </a:ext>
            </a:extLst>
          </p:cNvPr>
          <p:cNvSpPr>
            <a:spLocks noGrp="1"/>
          </p:cNvSpPr>
          <p:nvPr>
            <p:ph type="title"/>
          </p:nvPr>
        </p:nvSpPr>
        <p:spPr>
          <a:xfrm>
            <a:off x="388620" y="648465"/>
            <a:ext cx="11465560" cy="1325563"/>
          </a:xfrm>
        </p:spPr>
        <p:txBody>
          <a:bodyPr/>
          <a:lstStyle/>
          <a:p>
            <a:pPr algn="ctr"/>
            <a:r>
              <a:rPr lang="en-GB" kern="0" spc="-120" dirty="0">
                <a:latin typeface="Arial" panose="020B0604020202020204" pitchFamily="34" charset="0"/>
                <a:cs typeface="Arial" panose="020B0604020202020204" pitchFamily="34" charset="0"/>
              </a:rPr>
              <a:t>Want this resource in another format?</a:t>
            </a:r>
            <a:endParaRPr lang="en-GB" dirty="0"/>
          </a:p>
        </p:txBody>
      </p:sp>
      <p:sp>
        <p:nvSpPr>
          <p:cNvPr id="3" name="Rectangle 2">
            <a:extLst>
              <a:ext uri="{FF2B5EF4-FFF2-40B4-BE49-F238E27FC236}">
                <a16:creationId xmlns:a16="http://schemas.microsoft.com/office/drawing/2014/main" id="{2627C4DF-7D3D-41F4-A6D5-269C4509A0BD}"/>
              </a:ext>
            </a:extLst>
          </p:cNvPr>
          <p:cNvSpPr/>
          <p:nvPr/>
        </p:nvSpPr>
        <p:spPr>
          <a:xfrm>
            <a:off x="5085467" y="3244334"/>
            <a:ext cx="2021066" cy="369332"/>
          </a:xfrm>
          <a:prstGeom prst="rect">
            <a:avLst/>
          </a:prstGeom>
        </p:spPr>
        <p:txBody>
          <a:bodyPr wrap="none">
            <a:spAutoFit/>
          </a:bodyPr>
          <a:lstStyle/>
          <a:p>
            <a:pPr lvl="0" algn="ctr">
              <a:defRPr/>
            </a:pPr>
            <a:r>
              <a:rPr lang="en-GB" b="1" kern="0" spc="-120" dirty="0">
                <a:solidFill>
                  <a:prstClr val="white"/>
                </a:solidFill>
                <a:latin typeface="Arial" panose="020B0604020202020204" pitchFamily="34" charset="0"/>
                <a:cs typeface="Arial" panose="020B0604020202020204" pitchFamily="34" charset="0"/>
              </a:rPr>
              <a:t>Help us to help you</a:t>
            </a:r>
          </a:p>
        </p:txBody>
      </p:sp>
      <p:sp>
        <p:nvSpPr>
          <p:cNvPr id="4" name="Rectangle 3">
            <a:extLst>
              <a:ext uri="{FF2B5EF4-FFF2-40B4-BE49-F238E27FC236}">
                <a16:creationId xmlns:a16="http://schemas.microsoft.com/office/drawing/2014/main" id="{2DD1FD14-F2C2-438B-BF71-292801EFC4B8}"/>
              </a:ext>
            </a:extLst>
          </p:cNvPr>
          <p:cNvSpPr/>
          <p:nvPr/>
        </p:nvSpPr>
        <p:spPr>
          <a:xfrm>
            <a:off x="1737360" y="1558529"/>
            <a:ext cx="8717280" cy="830997"/>
          </a:xfrm>
          <a:prstGeom prst="rect">
            <a:avLst/>
          </a:prstGeom>
        </p:spPr>
        <p:txBody>
          <a:bodyPr wrap="square">
            <a:spAutoFit/>
          </a:bodyPr>
          <a:lstStyle/>
          <a:p>
            <a:pPr algn="ctr"/>
            <a:r>
              <a:rPr lang="en-GB" sz="2400" dirty="0"/>
              <a:t>If you require this presentation with an audio voiceover and subtitles, click the link below.</a:t>
            </a:r>
          </a:p>
        </p:txBody>
      </p:sp>
      <p:sp>
        <p:nvSpPr>
          <p:cNvPr id="5" name="Rectangle: Rounded Corners 4" descr="a box with rounded corners that contains the hyperlink to the Aspire Higher survey">
            <a:extLst>
              <a:ext uri="{FF2B5EF4-FFF2-40B4-BE49-F238E27FC236}">
                <a16:creationId xmlns:a16="http://schemas.microsoft.com/office/drawing/2014/main" id="{483F341A-5BC0-4E86-89F3-D457EDCC2C78}"/>
              </a:ext>
            </a:extLst>
          </p:cNvPr>
          <p:cNvSpPr/>
          <p:nvPr/>
        </p:nvSpPr>
        <p:spPr>
          <a:xfrm>
            <a:off x="821466" y="2849505"/>
            <a:ext cx="10549068" cy="711438"/>
          </a:xfrm>
          <a:prstGeom prst="roundRect">
            <a:avLst/>
          </a:prstGeom>
          <a:solidFill>
            <a:srgbClr val="E93752"/>
          </a:solidFill>
          <a:ln w="76200">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GB" sz="2400" u="sng" dirty="0">
                <a:solidFill>
                  <a:schemeClr val="bg1"/>
                </a:solidFill>
                <a:hlinkClick r:id="rId3">
                  <a:extLst>
                    <a:ext uri="{A12FA001-AC4F-418D-AE19-62706E023703}">
                      <ahyp:hlinkClr xmlns:ahyp="http://schemas.microsoft.com/office/drawing/2018/hyperlinkcolor" val="tx"/>
                    </a:ext>
                  </a:extLst>
                </a:hlinkClick>
              </a:rPr>
              <a:t>Click Here for Personal Statement Presentation with Subtitles and Audio - No Activities</a:t>
            </a:r>
            <a:endParaRPr lang="en-GB" sz="3200" b="1" u="sng" dirty="0">
              <a:solidFill>
                <a:schemeClr val="bg1"/>
              </a:solidFill>
            </a:endParaRPr>
          </a:p>
        </p:txBody>
      </p:sp>
      <p:pic>
        <p:nvPicPr>
          <p:cNvPr id="1026" name="Picture 2" descr="See the source image">
            <a:extLst>
              <a:ext uri="{FF2B5EF4-FFF2-40B4-BE49-F238E27FC236}">
                <a16:creationId xmlns:a16="http://schemas.microsoft.com/office/drawing/2014/main" id="{03F8A590-EE4B-4B6F-A725-7257940B7B6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075" b="9783"/>
          <a:stretch/>
        </p:blipFill>
        <p:spPr bwMode="auto">
          <a:xfrm>
            <a:off x="3268153" y="3660225"/>
            <a:ext cx="1305411" cy="10722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ECF02244-299B-4498-BA31-BB67AEEAEAD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1744" b="12557"/>
          <a:stretch/>
        </p:blipFill>
        <p:spPr bwMode="auto">
          <a:xfrm>
            <a:off x="7618438" y="3701839"/>
            <a:ext cx="1361540" cy="103067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9" descr="a box with rounded corners that contains the hyperlink to the Aspire Higher survey">
            <a:extLst>
              <a:ext uri="{FF2B5EF4-FFF2-40B4-BE49-F238E27FC236}">
                <a16:creationId xmlns:a16="http://schemas.microsoft.com/office/drawing/2014/main" id="{8E48B07E-4409-4196-A72E-64F97926A640}"/>
              </a:ext>
            </a:extLst>
          </p:cNvPr>
          <p:cNvSpPr/>
          <p:nvPr/>
        </p:nvSpPr>
        <p:spPr>
          <a:xfrm>
            <a:off x="2735580" y="5118092"/>
            <a:ext cx="6720840" cy="645564"/>
          </a:xfrm>
          <a:prstGeom prst="roundRect">
            <a:avLst/>
          </a:prstGeom>
          <a:solidFill>
            <a:srgbClr val="6B355A"/>
          </a:solidFill>
          <a:ln w="76200">
            <a:solidFill>
              <a:srgbClr val="6B355A"/>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GB" sz="2400" dirty="0">
                <a:solidFill>
                  <a:schemeClr val="bg1"/>
                </a:solidFill>
              </a:rPr>
              <a:t>Use  the       button to adjust subtitle options </a:t>
            </a:r>
          </a:p>
        </p:txBody>
      </p:sp>
      <p:pic>
        <p:nvPicPr>
          <p:cNvPr id="6" name="Picture 5">
            <a:extLst>
              <a:ext uri="{FF2B5EF4-FFF2-40B4-BE49-F238E27FC236}">
                <a16:creationId xmlns:a16="http://schemas.microsoft.com/office/drawing/2014/main" id="{FC5E098D-910A-41C2-B24A-F947EE8939A9}"/>
              </a:ext>
            </a:extLst>
          </p:cNvPr>
          <p:cNvPicPr>
            <a:picLocks noChangeAspect="1"/>
          </p:cNvPicPr>
          <p:nvPr/>
        </p:nvPicPr>
        <p:blipFill>
          <a:blip r:embed="rId6"/>
          <a:stretch>
            <a:fillRect/>
          </a:stretch>
        </p:blipFill>
        <p:spPr>
          <a:xfrm>
            <a:off x="4390134" y="5257444"/>
            <a:ext cx="366859" cy="366859"/>
          </a:xfrm>
          <a:prstGeom prst="rect">
            <a:avLst/>
          </a:prstGeom>
        </p:spPr>
      </p:pic>
    </p:spTree>
    <p:extLst>
      <p:ext uri="{BB962C8B-B14F-4D97-AF65-F5344CB8AC3E}">
        <p14:creationId xmlns:p14="http://schemas.microsoft.com/office/powerpoint/2010/main" val="4213740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1EE7DD-C3EB-405C-8AAD-CA1A8638E0DA}"/>
              </a:ext>
            </a:extLst>
          </p:cNvPr>
          <p:cNvSpPr/>
          <p:nvPr/>
        </p:nvSpPr>
        <p:spPr>
          <a:xfrm>
            <a:off x="1066800" y="258900"/>
            <a:ext cx="10058400" cy="3170099"/>
          </a:xfrm>
          <a:prstGeom prst="rect">
            <a:avLst/>
          </a:prstGeom>
          <a:noFill/>
        </p:spPr>
        <p:txBody>
          <a:bodyPr wrap="square">
            <a:spAutoFit/>
          </a:bodyPr>
          <a:lstStyle/>
          <a:p>
            <a:pPr algn="ctr"/>
            <a:r>
              <a:rPr lang="en-GB" sz="5000" b="1" dirty="0">
                <a:latin typeface="Arial" panose="020B0604020202020204" pitchFamily="34" charset="0"/>
                <a:cs typeface="Arial" panose="020B0604020202020204" pitchFamily="34" charset="0"/>
              </a:rPr>
              <a:t>Question 5</a:t>
            </a:r>
          </a:p>
          <a:p>
            <a:pPr algn="ctr"/>
            <a:r>
              <a:rPr lang="en-GB" sz="5000" dirty="0">
                <a:latin typeface="Arial" panose="020B0604020202020204" pitchFamily="34" charset="0"/>
                <a:cs typeface="Arial" panose="020B0604020202020204" pitchFamily="34" charset="0"/>
              </a:rPr>
              <a:t>Don’t worry about spending hours on it. It shouldn’t take longer than half an hour!</a:t>
            </a:r>
          </a:p>
        </p:txBody>
      </p:sp>
      <p:pic>
        <p:nvPicPr>
          <p:cNvPr id="6" name="Picture 2" descr="The word false in a blue diamond">
            <a:extLst>
              <a:ext uri="{FF2B5EF4-FFF2-40B4-BE49-F238E27FC236}">
                <a16:creationId xmlns:a16="http://schemas.microsoft.com/office/drawing/2014/main" id="{D8728D82-2A32-49A2-89F1-CEF2DE2F8F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8288" y="3428999"/>
            <a:ext cx="3155423" cy="3170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970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08F9C9-090C-4A90-A271-1AC8252A8A99}"/>
              </a:ext>
            </a:extLst>
          </p:cNvPr>
          <p:cNvSpPr/>
          <p:nvPr/>
        </p:nvSpPr>
        <p:spPr>
          <a:xfrm>
            <a:off x="1066800" y="331613"/>
            <a:ext cx="10058400" cy="2400657"/>
          </a:xfrm>
          <a:prstGeom prst="rect">
            <a:avLst/>
          </a:prstGeom>
          <a:noFill/>
        </p:spPr>
        <p:txBody>
          <a:bodyPr wrap="square">
            <a:spAutoFit/>
          </a:bodyPr>
          <a:lstStyle/>
          <a:p>
            <a:pPr algn="ctr"/>
            <a:r>
              <a:rPr lang="en-GB" sz="5000" b="1" dirty="0">
                <a:latin typeface="Arial" panose="020B0604020202020204" pitchFamily="34" charset="0"/>
                <a:cs typeface="Arial" panose="020B0604020202020204" pitchFamily="34" charset="0"/>
              </a:rPr>
              <a:t>Question 6 </a:t>
            </a:r>
          </a:p>
          <a:p>
            <a:pPr algn="ctr"/>
            <a:r>
              <a:rPr lang="en-GB" sz="5000" dirty="0">
                <a:latin typeface="Arial" panose="020B0604020202020204" pitchFamily="34" charset="0"/>
                <a:cs typeface="Arial" panose="020B0604020202020204" pitchFamily="34" charset="0"/>
              </a:rPr>
              <a:t>Do try and be funny – everyone likes a good joke.</a:t>
            </a:r>
          </a:p>
        </p:txBody>
      </p:sp>
      <p:pic>
        <p:nvPicPr>
          <p:cNvPr id="5" name="Picture 2" descr="The word false in a blue diamond">
            <a:extLst>
              <a:ext uri="{FF2B5EF4-FFF2-40B4-BE49-F238E27FC236}">
                <a16:creationId xmlns:a16="http://schemas.microsoft.com/office/drawing/2014/main" id="{433E2EFA-3B58-4087-A72C-28788D123F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8287" y="3099815"/>
            <a:ext cx="3155423" cy="3170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004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D32D96-F71D-4176-9CAE-ECF52D7C5E36}"/>
              </a:ext>
            </a:extLst>
          </p:cNvPr>
          <p:cNvSpPr/>
          <p:nvPr/>
        </p:nvSpPr>
        <p:spPr>
          <a:xfrm>
            <a:off x="1066800" y="258900"/>
            <a:ext cx="10058400" cy="3170099"/>
          </a:xfrm>
          <a:prstGeom prst="rect">
            <a:avLst/>
          </a:prstGeom>
          <a:noFill/>
        </p:spPr>
        <p:txBody>
          <a:bodyPr wrap="square">
            <a:spAutoFit/>
          </a:bodyPr>
          <a:lstStyle/>
          <a:p>
            <a:pPr algn="ctr"/>
            <a:r>
              <a:rPr lang="en-GB" sz="5000" b="1" dirty="0">
                <a:latin typeface="Arial" panose="020B0604020202020204" pitchFamily="34" charset="0"/>
                <a:cs typeface="Arial" panose="020B0604020202020204" pitchFamily="34" charset="0"/>
              </a:rPr>
              <a:t>Question 7</a:t>
            </a:r>
          </a:p>
          <a:p>
            <a:pPr algn="ctr"/>
            <a:r>
              <a:rPr lang="en-GB" sz="5000" dirty="0">
                <a:latin typeface="Arial" panose="020B0604020202020204" pitchFamily="34" charset="0"/>
                <a:cs typeface="Arial" panose="020B0604020202020204" pitchFamily="34" charset="0"/>
              </a:rPr>
              <a:t>Do write your statement so that it applies to all the universities you are applying for?</a:t>
            </a:r>
          </a:p>
        </p:txBody>
      </p:sp>
      <p:pic>
        <p:nvPicPr>
          <p:cNvPr id="6" name="Picture 2" descr="The word true in a blue diamond">
            <a:extLst>
              <a:ext uri="{FF2B5EF4-FFF2-40B4-BE49-F238E27FC236}">
                <a16:creationId xmlns:a16="http://schemas.microsoft.com/office/drawing/2014/main" id="{38D84234-7013-47F5-8F69-2DE146C018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9913" y="3373444"/>
            <a:ext cx="3227896" cy="3225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543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2C1E145-160B-4E85-8112-8DE41F60EF7B}"/>
              </a:ext>
            </a:extLst>
          </p:cNvPr>
          <p:cNvSpPr/>
          <p:nvPr/>
        </p:nvSpPr>
        <p:spPr>
          <a:xfrm>
            <a:off x="1066800" y="258900"/>
            <a:ext cx="10058400" cy="3170099"/>
          </a:xfrm>
          <a:prstGeom prst="rect">
            <a:avLst/>
          </a:prstGeom>
          <a:noFill/>
        </p:spPr>
        <p:txBody>
          <a:bodyPr wrap="square">
            <a:spAutoFit/>
          </a:bodyPr>
          <a:lstStyle/>
          <a:p>
            <a:pPr algn="ctr"/>
            <a:r>
              <a:rPr lang="en-GB" sz="5000" b="1" dirty="0">
                <a:latin typeface="Arial" panose="020B0604020202020204" pitchFamily="34" charset="0"/>
                <a:cs typeface="Arial" panose="020B0604020202020204" pitchFamily="34" charset="0"/>
              </a:rPr>
              <a:t>Question 8</a:t>
            </a:r>
            <a:endParaRPr lang="en-GB" sz="5000" dirty="0">
              <a:latin typeface="Arial" panose="020B0604020202020204" pitchFamily="34" charset="0"/>
              <a:cs typeface="Arial" panose="020B0604020202020204" pitchFamily="34" charset="0"/>
            </a:endParaRPr>
          </a:p>
          <a:p>
            <a:pPr algn="ctr"/>
            <a:r>
              <a:rPr lang="en-GB" sz="5000" dirty="0">
                <a:latin typeface="Arial" panose="020B0604020202020204" pitchFamily="34" charset="0"/>
                <a:cs typeface="Arial" panose="020B0604020202020204" pitchFamily="34" charset="0"/>
              </a:rPr>
              <a:t>Do refer to experiences that took place before your GCSE’s because everything is relevant.</a:t>
            </a:r>
          </a:p>
        </p:txBody>
      </p:sp>
      <p:pic>
        <p:nvPicPr>
          <p:cNvPr id="4" name="Picture 2" descr="The word false in a blue diamond">
            <a:extLst>
              <a:ext uri="{FF2B5EF4-FFF2-40B4-BE49-F238E27FC236}">
                <a16:creationId xmlns:a16="http://schemas.microsoft.com/office/drawing/2014/main" id="{81E72101-02BC-4B4E-A2A9-0932E339E8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8288" y="3428999"/>
            <a:ext cx="3155423" cy="3170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575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5696744-9426-479F-85F2-86C540EA5D42}"/>
              </a:ext>
            </a:extLst>
          </p:cNvPr>
          <p:cNvSpPr/>
          <p:nvPr/>
        </p:nvSpPr>
        <p:spPr>
          <a:xfrm>
            <a:off x="1066800" y="258901"/>
            <a:ext cx="10058400" cy="3170099"/>
          </a:xfrm>
          <a:prstGeom prst="rect">
            <a:avLst/>
          </a:prstGeom>
          <a:noFill/>
        </p:spPr>
        <p:txBody>
          <a:bodyPr wrap="square">
            <a:spAutoFit/>
          </a:bodyPr>
          <a:lstStyle/>
          <a:p>
            <a:pPr algn="ctr"/>
            <a:r>
              <a:rPr lang="en-GB" sz="5000" b="1" dirty="0">
                <a:latin typeface="Arial" panose="020B0604020202020204" pitchFamily="34" charset="0"/>
                <a:cs typeface="Arial" panose="020B0604020202020204" pitchFamily="34" charset="0"/>
              </a:rPr>
              <a:t>Question 9</a:t>
            </a:r>
          </a:p>
          <a:p>
            <a:pPr algn="ctr"/>
            <a:r>
              <a:rPr lang="en-GB" sz="5000" dirty="0">
                <a:latin typeface="Arial" panose="020B0604020202020204" pitchFamily="34" charset="0"/>
                <a:cs typeface="Arial" panose="020B0604020202020204" pitchFamily="34" charset="0"/>
              </a:rPr>
              <a:t>Do explain exactly which work, topics and activities you have taken part in and enjoyed.</a:t>
            </a:r>
          </a:p>
        </p:txBody>
      </p:sp>
      <p:pic>
        <p:nvPicPr>
          <p:cNvPr id="4" name="Picture 2" descr="The word true in a blue diamond">
            <a:extLst>
              <a:ext uri="{FF2B5EF4-FFF2-40B4-BE49-F238E27FC236}">
                <a16:creationId xmlns:a16="http://schemas.microsoft.com/office/drawing/2014/main" id="{25FC82B7-37E6-4F12-A2B8-EDD3C1EFE1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9913" y="3373444"/>
            <a:ext cx="3227896" cy="3225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959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FC189C0-1917-4BDC-8C8B-A452B423728D}"/>
              </a:ext>
            </a:extLst>
          </p:cNvPr>
          <p:cNvSpPr/>
          <p:nvPr/>
        </p:nvSpPr>
        <p:spPr>
          <a:xfrm>
            <a:off x="454152" y="442675"/>
            <a:ext cx="11283696" cy="3170099"/>
          </a:xfrm>
          <a:prstGeom prst="rect">
            <a:avLst/>
          </a:prstGeom>
          <a:noFill/>
        </p:spPr>
        <p:txBody>
          <a:bodyPr wrap="square">
            <a:spAutoFit/>
          </a:bodyPr>
          <a:lstStyle/>
          <a:p>
            <a:pPr algn="ctr"/>
            <a:r>
              <a:rPr lang="en-GB" sz="5000" b="1" dirty="0">
                <a:latin typeface="Arial" panose="020B0604020202020204" pitchFamily="34" charset="0"/>
                <a:cs typeface="Arial" panose="020B0604020202020204" pitchFamily="34" charset="0"/>
              </a:rPr>
              <a:t>Question 10</a:t>
            </a:r>
          </a:p>
          <a:p>
            <a:pPr algn="ctr"/>
            <a:r>
              <a:rPr lang="en-GB" sz="5000" dirty="0">
                <a:latin typeface="Arial" panose="020B0604020202020204" pitchFamily="34" charset="0"/>
                <a:cs typeface="Arial" panose="020B0604020202020204" pitchFamily="34" charset="0"/>
              </a:rPr>
              <a:t>Do share realistic long term career plans and make links between that and the course you have chosen to study.</a:t>
            </a:r>
          </a:p>
        </p:txBody>
      </p:sp>
      <p:pic>
        <p:nvPicPr>
          <p:cNvPr id="4" name="Picture 2" descr="The word true in a blue diamond">
            <a:extLst>
              <a:ext uri="{FF2B5EF4-FFF2-40B4-BE49-F238E27FC236}">
                <a16:creationId xmlns:a16="http://schemas.microsoft.com/office/drawing/2014/main" id="{F0BE2FCF-A4E5-4449-B08D-1A56212188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2052" y="3429000"/>
            <a:ext cx="3227896" cy="3225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870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a:extLst>
              <a:ext uri="{FF2B5EF4-FFF2-40B4-BE49-F238E27FC236}">
                <a16:creationId xmlns:a16="http://schemas.microsoft.com/office/drawing/2014/main" id="{DCEE227F-0A98-4A8E-B2C1-22E323627671}"/>
              </a:ext>
            </a:extLst>
          </p:cNvPr>
          <p:cNvSpPr>
            <a:spLocks noGrp="1"/>
          </p:cNvSpPr>
          <p:nvPr>
            <p:ph type="title"/>
          </p:nvPr>
        </p:nvSpPr>
        <p:spPr>
          <a:xfrm>
            <a:off x="68580" y="533506"/>
            <a:ext cx="12054840" cy="1325563"/>
          </a:xfrm>
          <a:solidFill>
            <a:schemeClr val="bg1"/>
          </a:solidFill>
        </p:spPr>
        <p:txBody>
          <a:bodyPr anchor="ctr"/>
          <a:lstStyle/>
          <a:p>
            <a:pPr algn="ctr"/>
            <a:r>
              <a:rPr lang="en-GB" dirty="0"/>
              <a:t>Useful</a:t>
            </a:r>
            <a:r>
              <a:rPr lang="en-GB" dirty="0">
                <a:solidFill>
                  <a:schemeClr val="bg1"/>
                </a:solidFill>
              </a:rPr>
              <a:t> </a:t>
            </a:r>
            <a:r>
              <a:rPr lang="en-GB" dirty="0"/>
              <a:t>Links</a:t>
            </a:r>
            <a:br>
              <a:rPr lang="en-GB" dirty="0"/>
            </a:br>
            <a:r>
              <a:rPr lang="en-GB" sz="2400" b="0" dirty="0">
                <a:latin typeface="Arial" panose="020B0604020202020204" pitchFamily="34" charset="0"/>
                <a:cs typeface="Arial" panose="020B0604020202020204" pitchFamily="34" charset="0"/>
              </a:rPr>
              <a:t>Here are some useful links for further research</a:t>
            </a:r>
            <a:br>
              <a:rPr lang="en-GB" sz="5400" dirty="0">
                <a:latin typeface="Arial" panose="020B0604020202020204" pitchFamily="34" charset="0"/>
                <a:cs typeface="Arial" panose="020B0604020202020204" pitchFamily="34" charset="0"/>
              </a:rPr>
            </a:br>
            <a:endParaRPr lang="en-GB" dirty="0"/>
          </a:p>
        </p:txBody>
      </p:sp>
      <p:sp>
        <p:nvSpPr>
          <p:cNvPr id="16" name="Text Placeholder 3">
            <a:extLst>
              <a:ext uri="{FF2B5EF4-FFF2-40B4-BE49-F238E27FC236}">
                <a16:creationId xmlns:a16="http://schemas.microsoft.com/office/drawing/2014/main" id="{939F52CE-7345-4B71-B9D8-2EFBDFC506B8}"/>
              </a:ext>
            </a:extLst>
          </p:cNvPr>
          <p:cNvSpPr>
            <a:spLocks noGrp="1"/>
          </p:cNvSpPr>
          <p:nvPr>
            <p:ph type="body" sz="quarter" idx="10"/>
          </p:nvPr>
        </p:nvSpPr>
        <p:spPr>
          <a:xfrm>
            <a:off x="838200" y="1948814"/>
            <a:ext cx="10515600" cy="4909185"/>
          </a:xfrm>
        </p:spPr>
        <p:txBody>
          <a:bodyPr/>
          <a:lstStyle/>
          <a:p>
            <a:pPr algn="ctr"/>
            <a:endParaRPr lang="en-GB" dirty="0"/>
          </a:p>
          <a:p>
            <a:pPr marL="0" indent="0" algn="ctr">
              <a:buNone/>
            </a:pPr>
            <a:endParaRPr lang="en-GB" dirty="0">
              <a:hlinkClick r:id="rId3"/>
            </a:endParaRPr>
          </a:p>
          <a:p>
            <a:pPr algn="ctr"/>
            <a:endParaRPr lang="en-GB" dirty="0"/>
          </a:p>
          <a:p>
            <a:pPr algn="ctr"/>
            <a:endParaRPr lang="en-GB" dirty="0"/>
          </a:p>
        </p:txBody>
      </p:sp>
      <p:sp>
        <p:nvSpPr>
          <p:cNvPr id="17" name="Rectangle: Rounded Corners 16">
            <a:extLst>
              <a:ext uri="{FF2B5EF4-FFF2-40B4-BE49-F238E27FC236}">
                <a16:creationId xmlns:a16="http://schemas.microsoft.com/office/drawing/2014/main" id="{763584BC-AF52-4CFD-BB11-01DED7697CD7}"/>
              </a:ext>
            </a:extLst>
          </p:cNvPr>
          <p:cNvSpPr/>
          <p:nvPr/>
        </p:nvSpPr>
        <p:spPr>
          <a:xfrm>
            <a:off x="838200" y="1630590"/>
            <a:ext cx="10750012" cy="862204"/>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wrap="square" rtlCol="0" anchor="ctr">
            <a:normAutofit/>
          </a:bodyPr>
          <a:lstStyle/>
          <a:p>
            <a:pPr algn="ctr"/>
            <a:r>
              <a:rPr lang="en-GB" sz="2800" b="1" dirty="0">
                <a:solidFill>
                  <a:schemeClr val="tx2">
                    <a:lumMod val="40000"/>
                    <a:lumOff val="60000"/>
                  </a:schemeClr>
                </a:solidFill>
                <a:hlinkClick r:id="rId4">
                  <a:extLst>
                    <a:ext uri="{A12FA001-AC4F-418D-AE19-62706E023703}">
                      <ahyp:hlinkClr xmlns:ahyp="http://schemas.microsoft.com/office/drawing/2018/hyperlinkcolor" val="tx"/>
                    </a:ext>
                  </a:extLst>
                </a:hlinkClick>
              </a:rPr>
              <a:t>www.studential.com/personal-statement-examples</a:t>
            </a:r>
            <a:endParaRPr lang="en-GB" sz="2800" b="1" dirty="0">
              <a:solidFill>
                <a:schemeClr val="tx2">
                  <a:lumMod val="40000"/>
                  <a:lumOff val="60000"/>
                </a:schemeClr>
              </a:solidFill>
            </a:endParaRPr>
          </a:p>
        </p:txBody>
      </p:sp>
      <p:sp>
        <p:nvSpPr>
          <p:cNvPr id="18" name="Rectangle: Rounded Corners 17">
            <a:extLst>
              <a:ext uri="{FF2B5EF4-FFF2-40B4-BE49-F238E27FC236}">
                <a16:creationId xmlns:a16="http://schemas.microsoft.com/office/drawing/2014/main" id="{1B495FBA-4C7C-4A93-9021-0FE8F3B58759}"/>
              </a:ext>
            </a:extLst>
          </p:cNvPr>
          <p:cNvSpPr/>
          <p:nvPr/>
        </p:nvSpPr>
        <p:spPr>
          <a:xfrm>
            <a:off x="838200" y="5075853"/>
            <a:ext cx="10750012" cy="862204"/>
          </a:xfrm>
          <a:prstGeom prst="roundRect">
            <a:avLst/>
          </a:prstGeom>
          <a:solidFill>
            <a:srgbClr val="9C5FB5"/>
          </a:solidFill>
          <a:ln>
            <a:solidFill>
              <a:srgbClr val="9C5FB5"/>
            </a:solidFill>
          </a:ln>
        </p:spPr>
        <p:style>
          <a:lnRef idx="2">
            <a:schemeClr val="accent2"/>
          </a:lnRef>
          <a:fillRef idx="1">
            <a:schemeClr val="lt1"/>
          </a:fillRef>
          <a:effectRef idx="0">
            <a:schemeClr val="accent2"/>
          </a:effectRef>
          <a:fontRef idx="minor">
            <a:schemeClr val="dk1"/>
          </a:fontRef>
        </p:style>
        <p:txBody>
          <a:bodyPr wrap="square" rtlCol="0" anchor="ctr">
            <a:normAutofit fontScale="85000" lnSpcReduction="10000"/>
          </a:bodyPr>
          <a:lstStyle/>
          <a:p>
            <a:pPr algn="ctr"/>
            <a:r>
              <a:rPr lang="en-GB" sz="2800" b="1" dirty="0">
                <a:solidFill>
                  <a:schemeClr val="tx2">
                    <a:lumMod val="40000"/>
                    <a:lumOff val="60000"/>
                  </a:schemeClr>
                </a:solidFill>
                <a:hlinkClick r:id="rId5">
                  <a:extLst>
                    <a:ext uri="{A12FA001-AC4F-418D-AE19-62706E023703}">
                      <ahyp:hlinkClr xmlns:ahyp="http://schemas.microsoft.com/office/drawing/2018/hyperlinkcolor" val="tx"/>
                    </a:ext>
                  </a:extLst>
                </a:hlinkClick>
              </a:rPr>
              <a:t>www.which.co.uk/money/university-and-student-finance/getting-into-uni/how-to-write-a-personal-statement-a3bfp7h4yv7s#headline_1</a:t>
            </a:r>
            <a:endParaRPr lang="en-GB" sz="2800" b="1" dirty="0">
              <a:solidFill>
                <a:schemeClr val="tx2">
                  <a:lumMod val="40000"/>
                  <a:lumOff val="60000"/>
                </a:schemeClr>
              </a:solidFill>
            </a:endParaRPr>
          </a:p>
        </p:txBody>
      </p:sp>
      <p:sp>
        <p:nvSpPr>
          <p:cNvPr id="19" name="Rectangle: Rounded Corners 18">
            <a:extLst>
              <a:ext uri="{FF2B5EF4-FFF2-40B4-BE49-F238E27FC236}">
                <a16:creationId xmlns:a16="http://schemas.microsoft.com/office/drawing/2014/main" id="{A8EC9894-9BCD-487F-B1FF-5EDEE6C3CC4A}"/>
              </a:ext>
            </a:extLst>
          </p:cNvPr>
          <p:cNvSpPr/>
          <p:nvPr/>
        </p:nvSpPr>
        <p:spPr>
          <a:xfrm>
            <a:off x="838200" y="2779011"/>
            <a:ext cx="10750012" cy="862204"/>
          </a:xfrm>
          <a:prstGeom prst="roundRect">
            <a:avLst/>
          </a:prstGeom>
          <a:solidFill>
            <a:srgbClr val="8A5873"/>
          </a:solidFill>
          <a:ln>
            <a:solidFill>
              <a:srgbClr val="8A5873"/>
            </a:solidFill>
          </a:ln>
        </p:spPr>
        <p:style>
          <a:lnRef idx="2">
            <a:schemeClr val="accent2"/>
          </a:lnRef>
          <a:fillRef idx="1">
            <a:schemeClr val="lt1"/>
          </a:fillRef>
          <a:effectRef idx="0">
            <a:schemeClr val="accent2"/>
          </a:effectRef>
          <a:fontRef idx="minor">
            <a:schemeClr val="dk1"/>
          </a:fontRef>
        </p:style>
        <p:txBody>
          <a:bodyPr wrap="square" rtlCol="0" anchor="ctr">
            <a:normAutofit fontScale="92500" lnSpcReduction="20000"/>
          </a:bodyPr>
          <a:lstStyle/>
          <a:p>
            <a:pPr algn="ctr"/>
            <a:r>
              <a:rPr lang="en-GB" sz="2800" b="1" dirty="0">
                <a:solidFill>
                  <a:schemeClr val="tx2">
                    <a:lumMod val="40000"/>
                    <a:lumOff val="60000"/>
                  </a:schemeClr>
                </a:solidFill>
                <a:hlinkClick r:id="rId6">
                  <a:extLst>
                    <a:ext uri="{A12FA001-AC4F-418D-AE19-62706E023703}">
                      <ahyp:hlinkClr xmlns:ahyp="http://schemas.microsoft.com/office/drawing/2018/hyperlinkcolor" val="tx"/>
                    </a:ext>
                  </a:extLst>
                </a:hlinkClick>
              </a:rPr>
              <a:t>www.theuniguide.co.uk/advice/personal-statements/writing-your-personal-statement</a:t>
            </a:r>
            <a:endParaRPr lang="en-GB" sz="2800" b="1" dirty="0">
              <a:solidFill>
                <a:schemeClr val="tx2">
                  <a:lumMod val="40000"/>
                  <a:lumOff val="60000"/>
                </a:schemeClr>
              </a:solidFill>
            </a:endParaRPr>
          </a:p>
        </p:txBody>
      </p:sp>
      <p:sp>
        <p:nvSpPr>
          <p:cNvPr id="20" name="Rectangle: Rounded Corners 19">
            <a:extLst>
              <a:ext uri="{FF2B5EF4-FFF2-40B4-BE49-F238E27FC236}">
                <a16:creationId xmlns:a16="http://schemas.microsoft.com/office/drawing/2014/main" id="{F2E9E14C-C6AD-4313-A55F-CF821E09CEB7}"/>
              </a:ext>
            </a:extLst>
          </p:cNvPr>
          <p:cNvSpPr/>
          <p:nvPr/>
        </p:nvSpPr>
        <p:spPr>
          <a:xfrm>
            <a:off x="838200" y="3927432"/>
            <a:ext cx="10750012" cy="862204"/>
          </a:xfrm>
          <a:prstGeom prst="roundRect">
            <a:avLst/>
          </a:prstGeom>
          <a:solidFill>
            <a:srgbClr val="A53959"/>
          </a:solidFill>
          <a:ln>
            <a:solidFill>
              <a:srgbClr val="A53959"/>
            </a:solidFill>
          </a:ln>
        </p:spPr>
        <p:style>
          <a:lnRef idx="2">
            <a:schemeClr val="accent2"/>
          </a:lnRef>
          <a:fillRef idx="1">
            <a:schemeClr val="lt1"/>
          </a:fillRef>
          <a:effectRef idx="0">
            <a:schemeClr val="accent2"/>
          </a:effectRef>
          <a:fontRef idx="minor">
            <a:schemeClr val="dk1"/>
          </a:fontRef>
        </p:style>
        <p:txBody>
          <a:bodyPr wrap="square" rtlCol="0" anchor="ctr">
            <a:normAutofit fontScale="92500"/>
          </a:bodyPr>
          <a:lstStyle/>
          <a:p>
            <a:pPr algn="ctr"/>
            <a:r>
              <a:rPr lang="en-GB" sz="2800" b="1" dirty="0">
                <a:solidFill>
                  <a:schemeClr val="tx2">
                    <a:lumMod val="40000"/>
                    <a:lumOff val="60000"/>
                  </a:schemeClr>
                </a:solidFill>
                <a:hlinkClick r:id="rId7">
                  <a:extLst>
                    <a:ext uri="{A12FA001-AC4F-418D-AE19-62706E023703}">
                      <ahyp:hlinkClr xmlns:ahyp="http://schemas.microsoft.com/office/drawing/2018/hyperlinkcolor" val="tx"/>
                    </a:ext>
                  </a:extLst>
                </a:hlinkClick>
              </a:rPr>
              <a:t>http://documents.manchester.ac.uk/display.aspx?DocID=20493</a:t>
            </a:r>
            <a:endParaRPr lang="en-GB" sz="2800" b="1" dirty="0">
              <a:solidFill>
                <a:schemeClr val="tx2">
                  <a:lumMod val="40000"/>
                  <a:lumOff val="60000"/>
                </a:schemeClr>
              </a:solidFill>
            </a:endParaRPr>
          </a:p>
        </p:txBody>
      </p:sp>
    </p:spTree>
    <p:extLst>
      <p:ext uri="{BB962C8B-B14F-4D97-AF65-F5344CB8AC3E}">
        <p14:creationId xmlns:p14="http://schemas.microsoft.com/office/powerpoint/2010/main" val="1054540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21D62-B922-4519-8A5C-144253A51206}"/>
              </a:ext>
            </a:extLst>
          </p:cNvPr>
          <p:cNvSpPr>
            <a:spLocks noGrp="1"/>
          </p:cNvSpPr>
          <p:nvPr>
            <p:ph type="title"/>
          </p:nvPr>
        </p:nvSpPr>
        <p:spPr>
          <a:xfrm>
            <a:off x="3314181" y="1399937"/>
            <a:ext cx="5496560" cy="451339"/>
          </a:xfrm>
        </p:spPr>
        <p:txBody>
          <a:bodyPr/>
          <a:lstStyle/>
          <a:p>
            <a:r>
              <a:rPr lang="en-GB" sz="2400" dirty="0">
                <a:solidFill>
                  <a:srgbClr val="6B355A"/>
                </a:solidFill>
              </a:rPr>
              <a:t>Don’t forget to complete our survey!</a:t>
            </a:r>
          </a:p>
        </p:txBody>
      </p:sp>
      <p:sp>
        <p:nvSpPr>
          <p:cNvPr id="3" name="Rectangle: Rounded Corners 2" descr="a box with rounded corners that contains the link to the Aspire Higher survey">
            <a:extLst>
              <a:ext uri="{FF2B5EF4-FFF2-40B4-BE49-F238E27FC236}">
                <a16:creationId xmlns:a16="http://schemas.microsoft.com/office/drawing/2014/main" id="{8FE6BD03-188B-4D20-83FE-CB11A57A484D}"/>
              </a:ext>
            </a:extLst>
          </p:cNvPr>
          <p:cNvSpPr/>
          <p:nvPr/>
        </p:nvSpPr>
        <p:spPr>
          <a:xfrm>
            <a:off x="3653790" y="4723742"/>
            <a:ext cx="4744720" cy="1152128"/>
          </a:xfrm>
          <a:prstGeom prst="roundRect">
            <a:avLst/>
          </a:prstGeom>
          <a:solidFill>
            <a:srgbClr val="A53959"/>
          </a:solidFill>
          <a:ln w="76200">
            <a:solidFill>
              <a:srgbClr val="A53959"/>
            </a:solidFill>
          </a:ln>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en-GB" sz="2400" b="1" dirty="0">
                <a:solidFill>
                  <a:schemeClr val="bg2"/>
                </a:solidFill>
                <a:hlinkClick r:id="rId3">
                  <a:extLst>
                    <a:ext uri="{A12FA001-AC4F-418D-AE19-62706E023703}">
                      <ahyp:hlinkClr xmlns:ahyp="http://schemas.microsoft.com/office/drawing/2018/hyperlinkcolor" val="tx"/>
                    </a:ext>
                  </a:extLst>
                </a:hlinkClick>
              </a:rPr>
              <a:t>Click here for survey</a:t>
            </a:r>
            <a:r>
              <a:rPr lang="en-GB" sz="2400" b="1" u="sng" dirty="0">
                <a:solidFill>
                  <a:schemeClr val="bg2"/>
                </a:solidFill>
              </a:rPr>
              <a:t> </a:t>
            </a:r>
          </a:p>
        </p:txBody>
      </p:sp>
      <p:sp>
        <p:nvSpPr>
          <p:cNvPr id="6" name="Title 1">
            <a:extLst>
              <a:ext uri="{FF2B5EF4-FFF2-40B4-BE49-F238E27FC236}">
                <a16:creationId xmlns:a16="http://schemas.microsoft.com/office/drawing/2014/main" id="{129AEF85-45A4-4B3F-84D3-FBCF58774AE6}"/>
              </a:ext>
            </a:extLst>
          </p:cNvPr>
          <p:cNvSpPr txBox="1">
            <a:spLocks/>
          </p:cNvSpPr>
          <p:nvPr/>
        </p:nvSpPr>
        <p:spPr>
          <a:xfrm>
            <a:off x="746760" y="563236"/>
            <a:ext cx="10515600" cy="1325563"/>
          </a:xfrm>
          <a:prstGeom prst="rect">
            <a:avLst/>
          </a:prstGeom>
        </p:spPr>
        <p:txBody>
          <a:bodyPr/>
          <a:lstStyle>
            <a:lvl1pPr algn="l" defTabSz="914400" rtl="0" eaLnBrk="1" latinLnBrk="0" hangingPunct="1">
              <a:lnSpc>
                <a:spcPct val="90000"/>
              </a:lnSpc>
              <a:spcBef>
                <a:spcPct val="0"/>
              </a:spcBef>
              <a:buNone/>
              <a:defRPr sz="5000" b="1" kern="1200">
                <a:solidFill>
                  <a:schemeClr val="tx1"/>
                </a:solidFill>
                <a:latin typeface="+mj-lt"/>
                <a:ea typeface="+mj-ea"/>
                <a:cs typeface="+mj-cs"/>
              </a:defRPr>
            </a:lvl1pPr>
          </a:lstStyle>
          <a:p>
            <a:pPr algn="ctr"/>
            <a:r>
              <a:rPr lang="en-GB" kern="0" spc="-120" dirty="0">
                <a:latin typeface="Arial" panose="020B0604020202020204" pitchFamily="34" charset="0"/>
                <a:cs typeface="Arial" panose="020B0604020202020204" pitchFamily="34" charset="0"/>
              </a:rPr>
              <a:t>Help us to help you!</a:t>
            </a:r>
            <a:br>
              <a:rPr lang="en-GB" kern="0" spc="-120" dirty="0">
                <a:latin typeface="Arial" panose="020B0604020202020204" pitchFamily="34" charset="0"/>
                <a:cs typeface="Arial" panose="020B0604020202020204" pitchFamily="34" charset="0"/>
              </a:rPr>
            </a:br>
            <a:endParaRPr lang="en-GB" dirty="0"/>
          </a:p>
        </p:txBody>
      </p:sp>
      <p:pic>
        <p:nvPicPr>
          <p:cNvPr id="7" name="Picture 6">
            <a:extLst>
              <a:ext uri="{FF2B5EF4-FFF2-40B4-BE49-F238E27FC236}">
                <a16:creationId xmlns:a16="http://schemas.microsoft.com/office/drawing/2014/main" id="{F326BC29-8FBD-418F-9FA2-13154C63230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76050">
            <a:off x="4053340" y="1490998"/>
            <a:ext cx="3902441" cy="3242470"/>
          </a:xfrm>
          <a:prstGeom prst="rect">
            <a:avLst/>
          </a:prstGeom>
        </p:spPr>
      </p:pic>
      <p:pic>
        <p:nvPicPr>
          <p:cNvPr id="9" name="Picture 2" descr="a timer showing two minutes to go">
            <a:extLst>
              <a:ext uri="{FF2B5EF4-FFF2-40B4-BE49-F238E27FC236}">
                <a16:creationId xmlns:a16="http://schemas.microsoft.com/office/drawing/2014/main" id="{D425CCBD-83FF-459F-9E82-8695BDB80B5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7415"/>
          <a:stretch/>
        </p:blipFill>
        <p:spPr bwMode="auto">
          <a:xfrm rot="606653">
            <a:off x="10100572" y="127121"/>
            <a:ext cx="1641220" cy="190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the Aspire Higher logo">
            <a:extLst>
              <a:ext uri="{FF2B5EF4-FFF2-40B4-BE49-F238E27FC236}">
                <a16:creationId xmlns:a16="http://schemas.microsoft.com/office/drawing/2014/main" id="{391917D6-3B1D-4E32-944F-45EC914F3F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8639" y="4281629"/>
            <a:ext cx="884223" cy="884223"/>
          </a:xfrm>
          <a:prstGeom prst="rect">
            <a:avLst/>
          </a:prstGeom>
        </p:spPr>
      </p:pic>
      <p:sp>
        <p:nvSpPr>
          <p:cNvPr id="23" name="Rectangle 22">
            <a:extLst>
              <a:ext uri="{FF2B5EF4-FFF2-40B4-BE49-F238E27FC236}">
                <a16:creationId xmlns:a16="http://schemas.microsoft.com/office/drawing/2014/main" id="{6C3E9D83-64A1-488F-868D-CFAA7C4428FC}"/>
              </a:ext>
            </a:extLst>
          </p:cNvPr>
          <p:cNvSpPr/>
          <p:nvPr/>
        </p:nvSpPr>
        <p:spPr>
          <a:xfrm>
            <a:off x="8933060" y="5115140"/>
            <a:ext cx="2111475" cy="369332"/>
          </a:xfrm>
          <a:prstGeom prst="rect">
            <a:avLst/>
          </a:prstGeom>
        </p:spPr>
        <p:txBody>
          <a:bodyPr wrap="none">
            <a:spAutoFit/>
          </a:bodyPr>
          <a:lstStyle/>
          <a:p>
            <a:r>
              <a:rPr lang="en-GB" dirty="0">
                <a:solidFill>
                  <a:srgbClr val="A53959"/>
                </a:solidFill>
                <a:hlinkClick r:id="rId7">
                  <a:extLst>
                    <a:ext uri="{A12FA001-AC4F-418D-AE19-62706E023703}">
                      <ahyp:hlinkClr xmlns:ahyp="http://schemas.microsoft.com/office/drawing/2018/hyperlinkcolor" val="tx"/>
                    </a:ext>
                  </a:extLst>
                </a:hlinkClick>
              </a:rPr>
              <a:t>@AspireHigherNet</a:t>
            </a:r>
            <a:endParaRPr lang="en-GB" dirty="0">
              <a:solidFill>
                <a:srgbClr val="A53959"/>
              </a:solidFill>
            </a:endParaRPr>
          </a:p>
        </p:txBody>
      </p:sp>
      <p:sp>
        <p:nvSpPr>
          <p:cNvPr id="24" name="Rectangle 23">
            <a:hlinkClick r:id="rId8"/>
            <a:extLst>
              <a:ext uri="{FF2B5EF4-FFF2-40B4-BE49-F238E27FC236}">
                <a16:creationId xmlns:a16="http://schemas.microsoft.com/office/drawing/2014/main" id="{EBF75375-05E6-40BB-B678-B0680A22BA6A}"/>
              </a:ext>
            </a:extLst>
          </p:cNvPr>
          <p:cNvSpPr/>
          <p:nvPr/>
        </p:nvSpPr>
        <p:spPr>
          <a:xfrm>
            <a:off x="929640" y="5115140"/>
            <a:ext cx="2262222" cy="369332"/>
          </a:xfrm>
          <a:prstGeom prst="rect">
            <a:avLst/>
          </a:prstGeom>
        </p:spPr>
        <p:txBody>
          <a:bodyPr wrap="none">
            <a:spAutoFit/>
          </a:bodyPr>
          <a:lstStyle/>
          <a:p>
            <a:r>
              <a:rPr lang="en-GB" dirty="0">
                <a:solidFill>
                  <a:srgbClr val="A53959"/>
                </a:solidFill>
                <a:hlinkClick r:id="rId8">
                  <a:extLst>
                    <a:ext uri="{A12FA001-AC4F-418D-AE19-62706E023703}">
                      <ahyp:hlinkClr xmlns:ahyp="http://schemas.microsoft.com/office/drawing/2018/hyperlinkcolor" val="tx"/>
                    </a:ext>
                  </a:extLst>
                </a:hlinkClick>
              </a:rPr>
              <a:t>aspire-higher.co.uk/</a:t>
            </a:r>
            <a:r>
              <a:rPr lang="en-GB" dirty="0">
                <a:solidFill>
                  <a:srgbClr val="A53959"/>
                </a:solidFill>
              </a:rPr>
              <a:t> </a:t>
            </a:r>
          </a:p>
        </p:txBody>
      </p:sp>
      <p:pic>
        <p:nvPicPr>
          <p:cNvPr id="26" name="Picture 25" descr="the Twitter logo">
            <a:extLst>
              <a:ext uri="{FF2B5EF4-FFF2-40B4-BE49-F238E27FC236}">
                <a16:creationId xmlns:a16="http://schemas.microsoft.com/office/drawing/2014/main" id="{F593BA71-C0F8-4ABA-812E-A589C3A506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53156" y="4419004"/>
            <a:ext cx="585773" cy="609475"/>
          </a:xfrm>
          <a:prstGeom prst="rect">
            <a:avLst/>
          </a:prstGeom>
        </p:spPr>
      </p:pic>
    </p:spTree>
    <p:extLst>
      <p:ext uri="{BB962C8B-B14F-4D97-AF65-F5344CB8AC3E}">
        <p14:creationId xmlns:p14="http://schemas.microsoft.com/office/powerpoint/2010/main" val="2566594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DAB3-C95F-4F20-B38B-A4798143F2AF}"/>
              </a:ext>
            </a:extLst>
          </p:cNvPr>
          <p:cNvSpPr>
            <a:spLocks noGrp="1"/>
          </p:cNvSpPr>
          <p:nvPr>
            <p:ph type="title"/>
          </p:nvPr>
        </p:nvSpPr>
        <p:spPr>
          <a:xfrm>
            <a:off x="660918" y="4097370"/>
            <a:ext cx="11171417" cy="1325563"/>
          </a:xfrm>
        </p:spPr>
        <p:txBody>
          <a:bodyPr/>
          <a:lstStyle/>
          <a:p>
            <a:r>
              <a:rPr lang="en-GB" dirty="0"/>
              <a:t>How to write a personal statement </a:t>
            </a:r>
          </a:p>
        </p:txBody>
      </p:sp>
    </p:spTree>
    <p:extLst>
      <p:ext uri="{BB962C8B-B14F-4D97-AF65-F5344CB8AC3E}">
        <p14:creationId xmlns:p14="http://schemas.microsoft.com/office/powerpoint/2010/main" val="2689750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DAB3-C95F-4F20-B38B-A4798143F2AF}"/>
              </a:ext>
            </a:extLst>
          </p:cNvPr>
          <p:cNvSpPr>
            <a:spLocks noGrp="1"/>
          </p:cNvSpPr>
          <p:nvPr>
            <p:ph type="title"/>
          </p:nvPr>
        </p:nvSpPr>
        <p:spPr>
          <a:xfrm>
            <a:off x="838200" y="632810"/>
            <a:ext cx="10515600" cy="1325563"/>
          </a:xfrm>
        </p:spPr>
        <p:txBody>
          <a:bodyPr/>
          <a:lstStyle/>
          <a:p>
            <a:pPr algn="ctr"/>
            <a:r>
              <a:rPr lang="en-GB" kern="0" spc="-120" dirty="0">
                <a:latin typeface="Arial" panose="020B0604020202020204" pitchFamily="34" charset="0"/>
                <a:cs typeface="Arial" panose="020B0604020202020204" pitchFamily="34" charset="0"/>
              </a:rPr>
              <a:t>Help us to help you!</a:t>
            </a:r>
            <a:br>
              <a:rPr lang="en-GB" kern="0" spc="-120" dirty="0">
                <a:latin typeface="Arial" panose="020B0604020202020204" pitchFamily="34" charset="0"/>
                <a:cs typeface="Arial" panose="020B0604020202020204" pitchFamily="34" charset="0"/>
              </a:rPr>
            </a:br>
            <a:endParaRPr lang="en-GB" dirty="0"/>
          </a:p>
        </p:txBody>
      </p:sp>
      <p:sp>
        <p:nvSpPr>
          <p:cNvPr id="3" name="Rectangle 2">
            <a:extLst>
              <a:ext uri="{FF2B5EF4-FFF2-40B4-BE49-F238E27FC236}">
                <a16:creationId xmlns:a16="http://schemas.microsoft.com/office/drawing/2014/main" id="{2627C4DF-7D3D-41F4-A6D5-269C4509A0BD}"/>
              </a:ext>
            </a:extLst>
          </p:cNvPr>
          <p:cNvSpPr/>
          <p:nvPr/>
        </p:nvSpPr>
        <p:spPr>
          <a:xfrm>
            <a:off x="5085467" y="3244334"/>
            <a:ext cx="2021066" cy="369332"/>
          </a:xfrm>
          <a:prstGeom prst="rect">
            <a:avLst/>
          </a:prstGeom>
        </p:spPr>
        <p:txBody>
          <a:bodyPr wrap="none">
            <a:spAutoFit/>
          </a:bodyPr>
          <a:lstStyle/>
          <a:p>
            <a:pPr lvl="0" algn="ctr">
              <a:defRPr/>
            </a:pPr>
            <a:r>
              <a:rPr lang="en-GB" b="1" kern="0" spc="-120" dirty="0">
                <a:solidFill>
                  <a:prstClr val="white"/>
                </a:solidFill>
                <a:latin typeface="Arial" panose="020B0604020202020204" pitchFamily="34" charset="0"/>
                <a:cs typeface="Arial" panose="020B0604020202020204" pitchFamily="34" charset="0"/>
              </a:rPr>
              <a:t>Help us to help you</a:t>
            </a:r>
          </a:p>
        </p:txBody>
      </p:sp>
      <p:sp>
        <p:nvSpPr>
          <p:cNvPr id="4" name="Rectangle 3">
            <a:extLst>
              <a:ext uri="{FF2B5EF4-FFF2-40B4-BE49-F238E27FC236}">
                <a16:creationId xmlns:a16="http://schemas.microsoft.com/office/drawing/2014/main" id="{2DD1FD14-F2C2-438B-BF71-292801EFC4B8}"/>
              </a:ext>
            </a:extLst>
          </p:cNvPr>
          <p:cNvSpPr/>
          <p:nvPr/>
        </p:nvSpPr>
        <p:spPr>
          <a:xfrm>
            <a:off x="518160" y="1558530"/>
            <a:ext cx="11206480" cy="830997"/>
          </a:xfrm>
          <a:prstGeom prst="rect">
            <a:avLst/>
          </a:prstGeom>
        </p:spPr>
        <p:txBody>
          <a:bodyPr wrap="square">
            <a:spAutoFit/>
          </a:bodyPr>
          <a:lstStyle/>
          <a:p>
            <a:pPr algn="ctr"/>
            <a:r>
              <a:rPr lang="en-GB" sz="2400" b="1" dirty="0">
                <a:solidFill>
                  <a:srgbClr val="6B355A"/>
                </a:solidFill>
              </a:rPr>
              <a:t>Please complete the survey – it takes just 2 minutes!</a:t>
            </a:r>
          </a:p>
          <a:p>
            <a:pPr algn="ctr"/>
            <a:r>
              <a:rPr lang="en-GB" sz="2400" b="1" dirty="0">
                <a:solidFill>
                  <a:srgbClr val="6B355A"/>
                </a:solidFill>
              </a:rPr>
              <a:t>It will help us support you more in the future!</a:t>
            </a:r>
          </a:p>
        </p:txBody>
      </p:sp>
      <p:sp>
        <p:nvSpPr>
          <p:cNvPr id="5" name="Rectangle: Rounded Corners 4" descr="a box with rounded corners that contains the hyperlink to the Aspire Higher survey">
            <a:extLst>
              <a:ext uri="{FF2B5EF4-FFF2-40B4-BE49-F238E27FC236}">
                <a16:creationId xmlns:a16="http://schemas.microsoft.com/office/drawing/2014/main" id="{483F341A-5BC0-4E86-89F3-D457EDCC2C78}"/>
              </a:ext>
            </a:extLst>
          </p:cNvPr>
          <p:cNvSpPr/>
          <p:nvPr/>
        </p:nvSpPr>
        <p:spPr>
          <a:xfrm>
            <a:off x="3749040" y="4946652"/>
            <a:ext cx="4744720" cy="1152128"/>
          </a:xfrm>
          <a:prstGeom prst="roundRect">
            <a:avLst/>
          </a:prstGeom>
          <a:solidFill>
            <a:srgbClr val="A53959"/>
          </a:solidFill>
          <a:ln w="76200">
            <a:solidFill>
              <a:srgbClr val="A53959"/>
            </a:solidFill>
          </a:ln>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en-GB" sz="2400" b="1" u="sng" dirty="0">
                <a:solidFill>
                  <a:schemeClr val="bg2"/>
                </a:solidFill>
                <a:hlinkClick r:id="rId3">
                  <a:extLst>
                    <a:ext uri="{A12FA001-AC4F-418D-AE19-62706E023703}">
                      <ahyp:hlinkClr xmlns:ahyp="http://schemas.microsoft.com/office/drawing/2018/hyperlinkcolor" val="tx"/>
                    </a:ext>
                  </a:extLst>
                </a:hlinkClick>
              </a:rPr>
              <a:t>Click here for survey</a:t>
            </a:r>
            <a:endParaRPr lang="en-GB" sz="2400" b="1" u="sng" dirty="0">
              <a:solidFill>
                <a:schemeClr val="bg2"/>
              </a:solidFill>
            </a:endParaRPr>
          </a:p>
        </p:txBody>
      </p:sp>
      <p:pic>
        <p:nvPicPr>
          <p:cNvPr id="2050" name="Picture 2">
            <a:extLst>
              <a:ext uri="{FF2B5EF4-FFF2-40B4-BE49-F238E27FC236}">
                <a16:creationId xmlns:a16="http://schemas.microsoft.com/office/drawing/2014/main" id="{A27B71C1-78EE-4035-895E-F7A7E9C586BC}"/>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415"/>
          <a:stretch/>
        </p:blipFill>
        <p:spPr bwMode="auto">
          <a:xfrm rot="606653">
            <a:off x="10100572" y="127121"/>
            <a:ext cx="1641220" cy="190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Image of colourful speech bubbles">
            <a:extLst>
              <a:ext uri="{FF2B5EF4-FFF2-40B4-BE49-F238E27FC236}">
                <a16:creationId xmlns:a16="http://schemas.microsoft.com/office/drawing/2014/main" id="{35B81C69-2B51-47FE-9BA8-A34736CA05FA}"/>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7981" y="1958373"/>
            <a:ext cx="5715000" cy="3057525"/>
          </a:xfrm>
          <a:prstGeom prst="rect">
            <a:avLst/>
          </a:prstGeom>
        </p:spPr>
      </p:pic>
    </p:spTree>
    <p:extLst>
      <p:ext uri="{BB962C8B-B14F-4D97-AF65-F5344CB8AC3E}">
        <p14:creationId xmlns:p14="http://schemas.microsoft.com/office/powerpoint/2010/main" val="275927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1E4A85-1C48-764E-9A34-349BB3ED3021}"/>
              </a:ext>
            </a:extLst>
          </p:cNvPr>
          <p:cNvSpPr txBox="1"/>
          <p:nvPr/>
        </p:nvSpPr>
        <p:spPr>
          <a:xfrm>
            <a:off x="1115209" y="339852"/>
            <a:ext cx="9961581" cy="861774"/>
          </a:xfrm>
          <a:prstGeom prst="rect">
            <a:avLst/>
          </a:prstGeom>
          <a:noFill/>
        </p:spPr>
        <p:txBody>
          <a:bodyPr wrap="square" rtlCol="0">
            <a:spAutoFit/>
          </a:bodyPr>
          <a:lstStyle/>
          <a:p>
            <a:pPr algn="ctr"/>
            <a:r>
              <a:rPr lang="en-GB" sz="5000" b="1" u="sng" spc="-130" dirty="0">
                <a:latin typeface="Arial" panose="020B0604020202020204" pitchFamily="34" charset="0"/>
                <a:cs typeface="Arial" panose="020B0604020202020204" pitchFamily="34" charset="0"/>
              </a:rPr>
              <a:t>Content of the session</a:t>
            </a:r>
          </a:p>
        </p:txBody>
      </p:sp>
      <p:sp>
        <p:nvSpPr>
          <p:cNvPr id="29" name="TextBox 28">
            <a:extLst>
              <a:ext uri="{FF2B5EF4-FFF2-40B4-BE49-F238E27FC236}">
                <a16:creationId xmlns:a16="http://schemas.microsoft.com/office/drawing/2014/main" id="{6BD9D304-CA23-4B29-B661-2EE21D7AEC7E}"/>
              </a:ext>
            </a:extLst>
          </p:cNvPr>
          <p:cNvSpPr txBox="1"/>
          <p:nvPr/>
        </p:nvSpPr>
        <p:spPr>
          <a:xfrm>
            <a:off x="531225" y="1687369"/>
            <a:ext cx="10832192" cy="3469219"/>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GB" sz="3000" b="1" kern="0" spc="-120" dirty="0">
                <a:solidFill>
                  <a:srgbClr val="8A5873"/>
                </a:solidFill>
                <a:latin typeface="Arial" panose="020B0604020202020204" pitchFamily="34" charset="0"/>
                <a:cs typeface="Arial" panose="020B0604020202020204" pitchFamily="34" charset="0"/>
              </a:rPr>
              <a:t>What is a UCAS personal statement?</a:t>
            </a:r>
          </a:p>
          <a:p>
            <a:pPr marL="457200" indent="-457200">
              <a:lnSpc>
                <a:spcPct val="150000"/>
              </a:lnSpc>
              <a:buFont typeface="Arial" panose="020B0604020202020204" pitchFamily="34" charset="0"/>
              <a:buChar char="•"/>
            </a:pPr>
            <a:r>
              <a:rPr lang="en-GB" sz="3000" b="1" kern="0" spc="-120" dirty="0">
                <a:solidFill>
                  <a:srgbClr val="8A5873"/>
                </a:solidFill>
                <a:latin typeface="Arial" panose="020B0604020202020204" pitchFamily="34" charset="0"/>
                <a:cs typeface="Arial" panose="020B0604020202020204" pitchFamily="34" charset="0"/>
              </a:rPr>
              <a:t>How do I write a personal statement?</a:t>
            </a:r>
          </a:p>
          <a:p>
            <a:pPr marL="457200" indent="-457200">
              <a:lnSpc>
                <a:spcPct val="150000"/>
              </a:lnSpc>
              <a:buFont typeface="Arial" panose="020B0604020202020204" pitchFamily="34" charset="0"/>
              <a:buChar char="•"/>
            </a:pPr>
            <a:r>
              <a:rPr lang="en-GB" sz="3000" b="1" kern="0" spc="-120" dirty="0">
                <a:solidFill>
                  <a:srgbClr val="8A5873"/>
                </a:solidFill>
                <a:latin typeface="Arial" panose="020B0604020202020204" pitchFamily="34" charset="0"/>
                <a:cs typeface="Arial" panose="020B0604020202020204" pitchFamily="34" charset="0"/>
              </a:rPr>
              <a:t>What should my personal statement include?</a:t>
            </a:r>
            <a:endParaRPr lang="en-GB" sz="3000" b="1" kern="0" spc="-120" dirty="0">
              <a:solidFill>
                <a:srgbClr val="9C5FB5"/>
              </a:solidFill>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endParaRPr lang="en-GB" sz="3000" b="1" kern="0" spc="-120" dirty="0">
              <a:solidFill>
                <a:srgbClr val="9C5FB5"/>
              </a:solidFill>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endParaRPr lang="en-GB" sz="3000" spc="-120" dirty="0">
              <a:solidFill>
                <a:srgbClr val="9C5FB5"/>
              </a:solidFill>
            </a:endParaRPr>
          </a:p>
        </p:txBody>
      </p:sp>
    </p:spTree>
    <p:extLst>
      <p:ext uri="{BB962C8B-B14F-4D97-AF65-F5344CB8AC3E}">
        <p14:creationId xmlns:p14="http://schemas.microsoft.com/office/powerpoint/2010/main" val="351069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049D14-D7AA-4B94-8387-D2417B3D61EB}"/>
              </a:ext>
            </a:extLst>
          </p:cNvPr>
          <p:cNvSpPr txBox="1"/>
          <p:nvPr/>
        </p:nvSpPr>
        <p:spPr>
          <a:xfrm>
            <a:off x="992864" y="761935"/>
            <a:ext cx="9961581" cy="27084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0" cap="none" spc="-12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is a UCAS </a:t>
            </a:r>
            <a:r>
              <a:rPr lang="en-GB" sz="6000" b="1" kern="0" spc="-120" dirty="0">
                <a:solidFill>
                  <a:prstClr val="white"/>
                </a:solidFill>
                <a:latin typeface="Arial" panose="020B0604020202020204" pitchFamily="34" charset="0"/>
                <a:cs typeface="Arial" panose="020B0604020202020204" pitchFamily="34" charset="0"/>
              </a:rPr>
              <a:t>Personal </a:t>
            </a:r>
            <a:r>
              <a:rPr kumimoji="0" lang="en-GB" sz="6000" b="1" i="0" u="none" strike="noStrike" kern="0" cap="none" spc="-12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Statement?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000" b="1" i="0" u="none" strike="noStrike" kern="1200" cap="none" spc="-13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Rounded Corners 4">
            <a:extLst>
              <a:ext uri="{FF2B5EF4-FFF2-40B4-BE49-F238E27FC236}">
                <a16:creationId xmlns:a16="http://schemas.microsoft.com/office/drawing/2014/main" id="{EF011DAA-99A3-49A2-92A7-AD823BF6FB2E}"/>
              </a:ext>
            </a:extLst>
          </p:cNvPr>
          <p:cNvSpPr/>
          <p:nvPr/>
        </p:nvSpPr>
        <p:spPr>
          <a:xfrm>
            <a:off x="729449" y="3964436"/>
            <a:ext cx="10733102" cy="1152128"/>
          </a:xfrm>
          <a:prstGeom prst="roundRect">
            <a:avLst/>
          </a:prstGeom>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noProof="0" dirty="0">
                <a:solidFill>
                  <a:prstClr val="black"/>
                </a:solidFill>
                <a:latin typeface="Arial" panose="020B0604020202020204" pitchFamily="34" charset="0"/>
                <a:cs typeface="Arial" panose="020B0604020202020204" pitchFamily="34" charset="0"/>
              </a:rPr>
              <a:t>Are they really that important</a:t>
            </a:r>
            <a:r>
              <a:rPr kumimoji="0" lang="en-GB" sz="24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334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a:xfrm>
            <a:off x="838200" y="365125"/>
            <a:ext cx="11049000" cy="1325563"/>
          </a:xfrm>
        </p:spPr>
        <p:txBody>
          <a:bodyPr>
            <a:noAutofit/>
          </a:bodyPr>
          <a:lstStyle/>
          <a:p>
            <a:pPr algn="ctr"/>
            <a:r>
              <a:rPr lang="en-GB" dirty="0">
                <a:latin typeface="Arial" panose="020B0604020202020204" pitchFamily="34" charset="0"/>
                <a:cs typeface="Arial" panose="020B0604020202020204" pitchFamily="34" charset="0"/>
              </a:rPr>
              <a:t>What is UCAS personal statement?</a:t>
            </a:r>
          </a:p>
        </p:txBody>
      </p:sp>
      <p:sp>
        <p:nvSpPr>
          <p:cNvPr id="10" name="Text Placeholder 2">
            <a:extLst>
              <a:ext uri="{FF2B5EF4-FFF2-40B4-BE49-F238E27FC236}">
                <a16:creationId xmlns:a16="http://schemas.microsoft.com/office/drawing/2014/main" id="{69C05A33-F864-4E30-A908-BFB67C916D8D}"/>
              </a:ext>
            </a:extLst>
          </p:cNvPr>
          <p:cNvSpPr>
            <a:spLocks noGrp="1"/>
          </p:cNvSpPr>
          <p:nvPr>
            <p:ph type="body" sz="quarter" idx="10"/>
          </p:nvPr>
        </p:nvSpPr>
        <p:spPr>
          <a:xfrm>
            <a:off x="862723" y="1422277"/>
            <a:ext cx="10515600" cy="373978"/>
          </a:xfrm>
        </p:spPr>
        <p:txBody>
          <a:bodyPr>
            <a:noAutofit/>
          </a:bodyPr>
          <a:lstStyle/>
          <a:p>
            <a:pPr marL="0" indent="0" algn="ctr">
              <a:buNone/>
            </a:pPr>
            <a:r>
              <a:rPr lang="en-GB" b="0" dirty="0">
                <a:solidFill>
                  <a:schemeClr val="tx1"/>
                </a:solidFill>
                <a:latin typeface="Arial Body"/>
                <a:cs typeface="Arial" panose="020B0604020202020204" pitchFamily="34" charset="0"/>
              </a:rPr>
              <a:t>In short, Yes - they are very important!</a:t>
            </a:r>
          </a:p>
        </p:txBody>
      </p:sp>
      <p:sp>
        <p:nvSpPr>
          <p:cNvPr id="7" name="Rectangle: Rounded Corners 6">
            <a:extLst>
              <a:ext uri="{FF2B5EF4-FFF2-40B4-BE49-F238E27FC236}">
                <a16:creationId xmlns:a16="http://schemas.microsoft.com/office/drawing/2014/main" id="{E5F90D5A-F0FC-4A27-8EFE-99E093A398FC}"/>
              </a:ext>
            </a:extLst>
          </p:cNvPr>
          <p:cNvSpPr/>
          <p:nvPr/>
        </p:nvSpPr>
        <p:spPr>
          <a:xfrm>
            <a:off x="978434" y="2187408"/>
            <a:ext cx="5257800" cy="3310073"/>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latin typeface="Arial Body"/>
              </a:rPr>
              <a:t>Essentially, your personal statement is an essay all about you and why you are perfect candidate for the course you are applying to.</a:t>
            </a:r>
          </a:p>
        </p:txBody>
      </p:sp>
      <p:pic>
        <p:nvPicPr>
          <p:cNvPr id="8" name="Picture 7" descr="Image of a piece of paper with UCAS written on top.">
            <a:extLst>
              <a:ext uri="{FF2B5EF4-FFF2-40B4-BE49-F238E27FC236}">
                <a16:creationId xmlns:a16="http://schemas.microsoft.com/office/drawing/2014/main" id="{71F9DB84-91B3-40C6-BDD8-B91A024F2F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8397" y="2335447"/>
            <a:ext cx="3013993" cy="3013993"/>
          </a:xfrm>
          <a:prstGeom prst="rect">
            <a:avLst/>
          </a:prstGeom>
        </p:spPr>
      </p:pic>
      <p:pic>
        <p:nvPicPr>
          <p:cNvPr id="12" name="Picture 11" descr="UCAS in bold writing">
            <a:extLst>
              <a:ext uri="{FF2B5EF4-FFF2-40B4-BE49-F238E27FC236}">
                <a16:creationId xmlns:a16="http://schemas.microsoft.com/office/drawing/2014/main" id="{671A83DB-F98D-48E6-BF58-161F6948EA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3590" y="2964152"/>
            <a:ext cx="4743609" cy="1581203"/>
          </a:xfrm>
          <a:prstGeom prst="rect">
            <a:avLst/>
          </a:prstGeom>
        </p:spPr>
      </p:pic>
    </p:spTree>
    <p:extLst>
      <p:ext uri="{BB962C8B-B14F-4D97-AF65-F5344CB8AC3E}">
        <p14:creationId xmlns:p14="http://schemas.microsoft.com/office/powerpoint/2010/main" val="1494802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392082F8-55F3-4168-9E31-09A71D8871DE}"/>
              </a:ext>
            </a:extLst>
          </p:cNvPr>
          <p:cNvSpPr>
            <a:spLocks noGrp="1"/>
          </p:cNvSpPr>
          <p:nvPr>
            <p:ph type="title"/>
          </p:nvPr>
        </p:nvSpPr>
        <p:spPr>
          <a:xfrm>
            <a:off x="838200" y="365125"/>
            <a:ext cx="11049000" cy="1325563"/>
          </a:xfrm>
        </p:spPr>
        <p:txBody>
          <a:bodyPr>
            <a:noAutofit/>
          </a:bodyPr>
          <a:lstStyle/>
          <a:p>
            <a:pPr algn="ctr"/>
            <a:r>
              <a:rPr lang="en-GB" dirty="0">
                <a:latin typeface="Arial" panose="020B0604020202020204" pitchFamily="34" charset="0"/>
                <a:cs typeface="Arial" panose="020B0604020202020204" pitchFamily="34" charset="0"/>
              </a:rPr>
              <a:t>What is does it include?</a:t>
            </a:r>
          </a:p>
        </p:txBody>
      </p:sp>
      <p:sp>
        <p:nvSpPr>
          <p:cNvPr id="22" name="Rectangle: Rounded Corners 21">
            <a:extLst>
              <a:ext uri="{FF2B5EF4-FFF2-40B4-BE49-F238E27FC236}">
                <a16:creationId xmlns:a16="http://schemas.microsoft.com/office/drawing/2014/main" id="{862480DA-E77E-4702-AE3D-78C1CFB81BD1}"/>
              </a:ext>
            </a:extLst>
          </p:cNvPr>
          <p:cNvSpPr/>
          <p:nvPr/>
        </p:nvSpPr>
        <p:spPr>
          <a:xfrm>
            <a:off x="738286" y="4484338"/>
            <a:ext cx="3231776" cy="1553359"/>
          </a:xfrm>
          <a:prstGeom prst="roundRect">
            <a:avLst/>
          </a:prstGeom>
          <a:solidFill>
            <a:srgbClr val="8A5873"/>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latin typeface="Arial Body"/>
              </a:rPr>
              <a:t>Why have you chosen this subject?</a:t>
            </a:r>
          </a:p>
        </p:txBody>
      </p:sp>
      <p:sp>
        <p:nvSpPr>
          <p:cNvPr id="23" name="Rectangle: Rounded Corners 22">
            <a:extLst>
              <a:ext uri="{FF2B5EF4-FFF2-40B4-BE49-F238E27FC236}">
                <a16:creationId xmlns:a16="http://schemas.microsoft.com/office/drawing/2014/main" id="{975766D5-CF6B-4FD9-88D8-60BB04AEFFF9}"/>
              </a:ext>
            </a:extLst>
          </p:cNvPr>
          <p:cNvSpPr/>
          <p:nvPr/>
        </p:nvSpPr>
        <p:spPr>
          <a:xfrm>
            <a:off x="8221939" y="4484338"/>
            <a:ext cx="3231775" cy="1581203"/>
          </a:xfrm>
          <a:prstGeom prst="roundRect">
            <a:avLst/>
          </a:prstGeom>
          <a:solidFill>
            <a:srgbClr val="9C5FB5"/>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latin typeface="Arial Body"/>
              </a:rPr>
              <a:t>How will you utilise this course the future?</a:t>
            </a:r>
          </a:p>
        </p:txBody>
      </p:sp>
      <p:sp>
        <p:nvSpPr>
          <p:cNvPr id="24" name="Rectangle: Rounded Corners 23">
            <a:extLst>
              <a:ext uri="{FF2B5EF4-FFF2-40B4-BE49-F238E27FC236}">
                <a16:creationId xmlns:a16="http://schemas.microsoft.com/office/drawing/2014/main" id="{EC5F0C09-D87C-4964-A660-CA7262C198C5}"/>
              </a:ext>
            </a:extLst>
          </p:cNvPr>
          <p:cNvSpPr/>
          <p:nvPr/>
        </p:nvSpPr>
        <p:spPr>
          <a:xfrm>
            <a:off x="738286" y="2062805"/>
            <a:ext cx="3231776" cy="1581203"/>
          </a:xfrm>
          <a:prstGeom prst="roundRect">
            <a:avLst/>
          </a:prstGeom>
          <a:solidFill>
            <a:srgbClr val="6B355A"/>
          </a:solidFill>
          <a:ln>
            <a:solidFill>
              <a:srgbClr val="6B355A"/>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latin typeface="Arial Body"/>
              </a:rPr>
              <a:t>What is your academic background?</a:t>
            </a:r>
          </a:p>
        </p:txBody>
      </p:sp>
      <p:sp>
        <p:nvSpPr>
          <p:cNvPr id="25" name="Text Placeholder 2">
            <a:extLst>
              <a:ext uri="{FF2B5EF4-FFF2-40B4-BE49-F238E27FC236}">
                <a16:creationId xmlns:a16="http://schemas.microsoft.com/office/drawing/2014/main" id="{2E281B5F-AB3D-44F4-AD1C-89D1247628BC}"/>
              </a:ext>
            </a:extLst>
          </p:cNvPr>
          <p:cNvSpPr>
            <a:spLocks noGrp="1"/>
          </p:cNvSpPr>
          <p:nvPr>
            <p:ph type="body" sz="quarter" idx="10"/>
          </p:nvPr>
        </p:nvSpPr>
        <p:spPr>
          <a:xfrm>
            <a:off x="862723" y="1422277"/>
            <a:ext cx="10515600" cy="373978"/>
          </a:xfrm>
        </p:spPr>
        <p:txBody>
          <a:bodyPr>
            <a:noAutofit/>
          </a:bodyPr>
          <a:lstStyle/>
          <a:p>
            <a:pPr marL="0" indent="0" algn="ctr">
              <a:buNone/>
            </a:pPr>
            <a:r>
              <a:rPr lang="en-GB" b="0" dirty="0">
                <a:solidFill>
                  <a:schemeClr val="tx1"/>
                </a:solidFill>
                <a:latin typeface="Arial Body"/>
                <a:cs typeface="Arial" panose="020B0604020202020204" pitchFamily="34" charset="0"/>
              </a:rPr>
              <a:t>It is an opportunity to sell yourself!</a:t>
            </a:r>
          </a:p>
        </p:txBody>
      </p:sp>
      <p:sp>
        <p:nvSpPr>
          <p:cNvPr id="26" name="Rectangle: Rounded Corners 25">
            <a:extLst>
              <a:ext uri="{FF2B5EF4-FFF2-40B4-BE49-F238E27FC236}">
                <a16:creationId xmlns:a16="http://schemas.microsoft.com/office/drawing/2014/main" id="{E1010739-C3ED-486F-9639-C7B741759A3F}"/>
              </a:ext>
            </a:extLst>
          </p:cNvPr>
          <p:cNvSpPr/>
          <p:nvPr/>
        </p:nvSpPr>
        <p:spPr>
          <a:xfrm>
            <a:off x="8221939" y="2062804"/>
            <a:ext cx="3231775" cy="1581203"/>
          </a:xfrm>
          <a:prstGeom prst="roundRect">
            <a:avLst/>
          </a:prstGeom>
          <a:solidFill>
            <a:srgbClr val="A53959"/>
          </a:solidFill>
          <a:ln>
            <a:solidFill>
              <a:srgbClr val="A5395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latin typeface="Arial Body"/>
              </a:rPr>
              <a:t>What are your interests and hobbies?</a:t>
            </a:r>
          </a:p>
        </p:txBody>
      </p:sp>
      <p:pic>
        <p:nvPicPr>
          <p:cNvPr id="27" name="Picture 26" descr="Image of a hand writing SELL YOURSELF ">
            <a:extLst>
              <a:ext uri="{FF2B5EF4-FFF2-40B4-BE49-F238E27FC236}">
                <a16:creationId xmlns:a16="http://schemas.microsoft.com/office/drawing/2014/main" id="{9BE60B89-B87F-4BE9-8919-375515DC4C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5455" y="2853408"/>
            <a:ext cx="3581089" cy="2208338"/>
          </a:xfrm>
          <a:prstGeom prst="rect">
            <a:avLst/>
          </a:prstGeom>
        </p:spPr>
      </p:pic>
    </p:spTree>
    <p:extLst>
      <p:ext uri="{BB962C8B-B14F-4D97-AF65-F5344CB8AC3E}">
        <p14:creationId xmlns:p14="http://schemas.microsoft.com/office/powerpoint/2010/main" val="3139247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1334C2-6344-483C-B6B4-ACA78EF2C44A}"/>
              </a:ext>
            </a:extLst>
          </p:cNvPr>
          <p:cNvSpPr txBox="1"/>
          <p:nvPr/>
        </p:nvSpPr>
        <p:spPr>
          <a:xfrm>
            <a:off x="992864" y="761935"/>
            <a:ext cx="9961581" cy="27084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0" b="1" kern="0" spc="-120" dirty="0">
                <a:solidFill>
                  <a:prstClr val="white"/>
                </a:solidFill>
                <a:latin typeface="Arial" panose="020B0604020202020204" pitchFamily="34" charset="0"/>
                <a:cs typeface="Arial" panose="020B0604020202020204" pitchFamily="34" charset="0"/>
              </a:rPr>
              <a:t>How do I write a personal statement</a:t>
            </a:r>
            <a:r>
              <a:rPr kumimoji="0" lang="en-GB" sz="6000" b="1" i="0" u="none" strike="noStrike" kern="0" cap="none" spc="-12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000" b="1" i="0" u="none" strike="noStrike" kern="1200" cap="none" spc="-13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Rounded Corners 4">
            <a:extLst>
              <a:ext uri="{FF2B5EF4-FFF2-40B4-BE49-F238E27FC236}">
                <a16:creationId xmlns:a16="http://schemas.microsoft.com/office/drawing/2014/main" id="{63DD05DF-B798-4C83-A2F8-E51475E042CC}"/>
              </a:ext>
            </a:extLst>
          </p:cNvPr>
          <p:cNvSpPr/>
          <p:nvPr/>
        </p:nvSpPr>
        <p:spPr>
          <a:xfrm>
            <a:off x="729449" y="3999947"/>
            <a:ext cx="10733102" cy="1152128"/>
          </a:xfrm>
          <a:prstGeom prst="roundRect">
            <a:avLst/>
          </a:prstGeom>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MT Lt"/>
                <a:ea typeface="+mn-ea"/>
                <a:cs typeface="+mn-cs"/>
              </a:rPr>
              <a:t>Where on Earth</a:t>
            </a:r>
            <a:r>
              <a:rPr kumimoji="0" lang="en-GB" sz="2400" b="0" i="0" u="none" strike="noStrike" kern="1200" cap="none" spc="0" normalizeH="0" noProof="0" dirty="0">
                <a:ln>
                  <a:noFill/>
                </a:ln>
                <a:solidFill>
                  <a:prstClr val="black"/>
                </a:solidFill>
                <a:effectLst/>
                <a:uLnTx/>
                <a:uFillTx/>
                <a:latin typeface="Arial MT Lt"/>
                <a:ea typeface="+mn-ea"/>
                <a:cs typeface="+mn-cs"/>
              </a:rPr>
              <a:t> do I begin?</a:t>
            </a:r>
            <a:endParaRPr kumimoji="0" lang="en-GB" sz="2400" b="0" i="0" u="none" strike="noStrike" kern="1200" cap="none" spc="0" normalizeH="0" baseline="0" noProof="0" dirty="0">
              <a:ln>
                <a:noFill/>
              </a:ln>
              <a:solidFill>
                <a:prstClr val="black"/>
              </a:solidFill>
              <a:effectLst/>
              <a:uLnTx/>
              <a:uFillTx/>
              <a:latin typeface="Arial MT Lt"/>
              <a:ea typeface="+mn-ea"/>
              <a:cs typeface="+mn-cs"/>
            </a:endParaRPr>
          </a:p>
        </p:txBody>
      </p:sp>
    </p:spTree>
    <p:extLst>
      <p:ext uri="{BB962C8B-B14F-4D97-AF65-F5344CB8AC3E}">
        <p14:creationId xmlns:p14="http://schemas.microsoft.com/office/powerpoint/2010/main" val="361991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D4F54B84-2DE1-4740-997C-5897F07FE5A3}"/>
              </a:ext>
            </a:extLst>
          </p:cNvPr>
          <p:cNvSpPr/>
          <p:nvPr/>
        </p:nvSpPr>
        <p:spPr>
          <a:xfrm>
            <a:off x="1108878" y="1687115"/>
            <a:ext cx="2860170" cy="1354981"/>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wrap="square" rtlCol="0" anchor="ctr">
            <a:normAutofit/>
          </a:bodyPr>
          <a:lstStyle/>
          <a:p>
            <a:pPr algn="ctr">
              <a:spcAft>
                <a:spcPts val="600"/>
              </a:spcAft>
            </a:pPr>
            <a:r>
              <a:rPr lang="en-GB" sz="2800" dirty="0">
                <a:solidFill>
                  <a:schemeClr val="bg1"/>
                </a:solidFill>
                <a:latin typeface="Arial" panose="020B0604020202020204" pitchFamily="34" charset="0"/>
                <a:cs typeface="Arial" panose="020B0604020202020204" pitchFamily="34" charset="0"/>
              </a:rPr>
              <a:t>Choose a course</a:t>
            </a:r>
          </a:p>
        </p:txBody>
      </p:sp>
      <p:sp>
        <p:nvSpPr>
          <p:cNvPr id="13" name="Rectangle: Rounded Corners 12">
            <a:extLst>
              <a:ext uri="{FF2B5EF4-FFF2-40B4-BE49-F238E27FC236}">
                <a16:creationId xmlns:a16="http://schemas.microsoft.com/office/drawing/2014/main" id="{9B2C5A30-D719-4C8B-A601-01082D9C4BAD}"/>
              </a:ext>
            </a:extLst>
          </p:cNvPr>
          <p:cNvSpPr/>
          <p:nvPr/>
        </p:nvSpPr>
        <p:spPr>
          <a:xfrm>
            <a:off x="8222952" y="1646616"/>
            <a:ext cx="2999651" cy="1346558"/>
          </a:xfrm>
          <a:prstGeom prst="roundRect">
            <a:avLst/>
          </a:prstGeom>
          <a:solidFill>
            <a:srgbClr val="8A5873"/>
          </a:solidFill>
          <a:ln>
            <a:solidFill>
              <a:srgbClr val="9C5FB5"/>
            </a:solidFill>
          </a:ln>
        </p:spPr>
        <p:style>
          <a:lnRef idx="2">
            <a:schemeClr val="accent2"/>
          </a:lnRef>
          <a:fillRef idx="1">
            <a:schemeClr val="lt1"/>
          </a:fillRef>
          <a:effectRef idx="0">
            <a:schemeClr val="accent2"/>
          </a:effectRef>
          <a:fontRef idx="minor">
            <a:schemeClr val="dk1"/>
          </a:fontRef>
        </p:style>
        <p:txBody>
          <a:bodyPr wrap="square" rtlCol="0" anchor="ctr">
            <a:normAutofit/>
          </a:bodyPr>
          <a:lstStyle/>
          <a:p>
            <a:pPr algn="ctr">
              <a:spcAft>
                <a:spcPts val="600"/>
              </a:spcAft>
            </a:pPr>
            <a:r>
              <a:rPr lang="en-GB" sz="2800" dirty="0">
                <a:solidFill>
                  <a:schemeClr val="bg1"/>
                </a:solidFill>
                <a:latin typeface="Arial" panose="020B0604020202020204" pitchFamily="34" charset="0"/>
                <a:cs typeface="Arial" panose="020B0604020202020204" pitchFamily="34" charset="0"/>
              </a:rPr>
              <a:t>Make notes about yourself</a:t>
            </a:r>
          </a:p>
        </p:txBody>
      </p:sp>
      <p:sp>
        <p:nvSpPr>
          <p:cNvPr id="14" name="Rectangle: Rounded Corners 13">
            <a:extLst>
              <a:ext uri="{FF2B5EF4-FFF2-40B4-BE49-F238E27FC236}">
                <a16:creationId xmlns:a16="http://schemas.microsoft.com/office/drawing/2014/main" id="{FF708947-DE66-4A78-9798-76F50B56AF3A}"/>
              </a:ext>
            </a:extLst>
          </p:cNvPr>
          <p:cNvSpPr/>
          <p:nvPr/>
        </p:nvSpPr>
        <p:spPr>
          <a:xfrm>
            <a:off x="4665915" y="1708845"/>
            <a:ext cx="2860170" cy="1346558"/>
          </a:xfrm>
          <a:prstGeom prst="roundRect">
            <a:avLst/>
          </a:prstGeom>
          <a:solidFill>
            <a:srgbClr val="6B355A"/>
          </a:solidFill>
          <a:ln>
            <a:solidFill>
              <a:srgbClr val="6B355A"/>
            </a:solidFill>
          </a:ln>
        </p:spPr>
        <p:style>
          <a:lnRef idx="2">
            <a:schemeClr val="accent2"/>
          </a:lnRef>
          <a:fillRef idx="1">
            <a:schemeClr val="lt1"/>
          </a:fillRef>
          <a:effectRef idx="0">
            <a:schemeClr val="accent2"/>
          </a:effectRef>
          <a:fontRef idx="minor">
            <a:schemeClr val="dk1"/>
          </a:fontRef>
        </p:style>
        <p:txBody>
          <a:bodyPr wrap="square" rtlCol="0" anchor="ctr">
            <a:normAutofit/>
          </a:bodyPr>
          <a:lstStyle/>
          <a:p>
            <a:pPr algn="ctr">
              <a:spcAft>
                <a:spcPts val="600"/>
              </a:spcAft>
            </a:pPr>
            <a:r>
              <a:rPr lang="en-GB" sz="2800" dirty="0">
                <a:solidFill>
                  <a:schemeClr val="bg1"/>
                </a:solidFill>
                <a:latin typeface="Arial" panose="020B0604020202020204" pitchFamily="34" charset="0"/>
                <a:cs typeface="Arial" panose="020B0604020202020204" pitchFamily="34" charset="0"/>
              </a:rPr>
              <a:t>Read the UCAS advice</a:t>
            </a:r>
          </a:p>
        </p:txBody>
      </p:sp>
      <p:sp>
        <p:nvSpPr>
          <p:cNvPr id="15" name="Rectangle: Rounded Corners 14">
            <a:extLst>
              <a:ext uri="{FF2B5EF4-FFF2-40B4-BE49-F238E27FC236}">
                <a16:creationId xmlns:a16="http://schemas.microsoft.com/office/drawing/2014/main" id="{C6A2D580-AEE4-4426-A37B-727687CB1319}"/>
              </a:ext>
            </a:extLst>
          </p:cNvPr>
          <p:cNvSpPr/>
          <p:nvPr/>
        </p:nvSpPr>
        <p:spPr>
          <a:xfrm>
            <a:off x="1108878" y="3839069"/>
            <a:ext cx="2860170" cy="1346558"/>
          </a:xfrm>
          <a:prstGeom prst="roundRect">
            <a:avLst/>
          </a:prstGeom>
          <a:solidFill>
            <a:srgbClr val="A53959"/>
          </a:solidFill>
          <a:ln>
            <a:solidFill>
              <a:srgbClr val="A53959"/>
            </a:solidFill>
          </a:ln>
        </p:spPr>
        <p:style>
          <a:lnRef idx="2">
            <a:schemeClr val="accent2"/>
          </a:lnRef>
          <a:fillRef idx="1">
            <a:schemeClr val="lt1"/>
          </a:fillRef>
          <a:effectRef idx="0">
            <a:schemeClr val="accent2"/>
          </a:effectRef>
          <a:fontRef idx="minor">
            <a:schemeClr val="dk1"/>
          </a:fontRef>
        </p:style>
        <p:txBody>
          <a:bodyPr wrap="square" rtlCol="0" anchor="ctr">
            <a:normAutofit/>
          </a:bodyPr>
          <a:lstStyle/>
          <a:p>
            <a:pPr algn="ctr">
              <a:spcAft>
                <a:spcPts val="600"/>
              </a:spcAft>
            </a:pPr>
            <a:r>
              <a:rPr lang="en-GB" sz="2800" dirty="0">
                <a:solidFill>
                  <a:schemeClr val="bg1"/>
                </a:solidFill>
                <a:latin typeface="Arial" panose="020B0604020202020204" pitchFamily="34" charset="0"/>
                <a:cs typeface="Arial" panose="020B0604020202020204" pitchFamily="34" charset="0"/>
              </a:rPr>
              <a:t>Make it personal</a:t>
            </a:r>
          </a:p>
        </p:txBody>
      </p:sp>
      <p:sp>
        <p:nvSpPr>
          <p:cNvPr id="16" name="Rectangle: Rounded Corners 15">
            <a:extLst>
              <a:ext uri="{FF2B5EF4-FFF2-40B4-BE49-F238E27FC236}">
                <a16:creationId xmlns:a16="http://schemas.microsoft.com/office/drawing/2014/main" id="{8571FE6E-9362-4C57-8676-99C81AA9C7FE}"/>
              </a:ext>
            </a:extLst>
          </p:cNvPr>
          <p:cNvSpPr/>
          <p:nvPr/>
        </p:nvSpPr>
        <p:spPr>
          <a:xfrm>
            <a:off x="8222951" y="3839070"/>
            <a:ext cx="2999651" cy="1346558"/>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wrap="square" rtlCol="0" anchor="ctr">
            <a:normAutofit/>
          </a:bodyPr>
          <a:lstStyle/>
          <a:p>
            <a:pPr algn="ctr">
              <a:spcAft>
                <a:spcPts val="600"/>
              </a:spcAft>
            </a:pPr>
            <a:r>
              <a:rPr lang="en-GB" sz="2800" dirty="0">
                <a:solidFill>
                  <a:schemeClr val="bg1"/>
                </a:solidFill>
                <a:latin typeface="Arial" panose="020B0604020202020204" pitchFamily="34" charset="0"/>
                <a:cs typeface="Arial" panose="020B0604020202020204" pitchFamily="34" charset="0"/>
              </a:rPr>
              <a:t>Don’t plagiarise</a:t>
            </a:r>
          </a:p>
        </p:txBody>
      </p:sp>
      <p:sp>
        <p:nvSpPr>
          <p:cNvPr id="17" name="Title 1">
            <a:extLst>
              <a:ext uri="{FF2B5EF4-FFF2-40B4-BE49-F238E27FC236}">
                <a16:creationId xmlns:a16="http://schemas.microsoft.com/office/drawing/2014/main" id="{CEE054A2-15B3-4B3F-9BFB-ABB7EEB85B14}"/>
              </a:ext>
            </a:extLst>
          </p:cNvPr>
          <p:cNvSpPr txBox="1">
            <a:spLocks/>
          </p:cNvSpPr>
          <p:nvPr/>
        </p:nvSpPr>
        <p:spPr>
          <a:xfrm>
            <a:off x="838200" y="365125"/>
            <a:ext cx="110490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000" b="1" kern="1200">
                <a:solidFill>
                  <a:schemeClr val="tx1"/>
                </a:solidFill>
                <a:latin typeface="+mj-lt"/>
                <a:ea typeface="+mj-ea"/>
                <a:cs typeface="+mj-cs"/>
              </a:defRPr>
            </a:lvl1pPr>
          </a:lstStyle>
          <a:p>
            <a:pPr algn="ctr"/>
            <a:r>
              <a:rPr lang="en-GB">
                <a:latin typeface="Arial" panose="020B0604020202020204" pitchFamily="34" charset="0"/>
                <a:cs typeface="Arial" panose="020B0604020202020204" pitchFamily="34" charset="0"/>
              </a:rPr>
              <a:t>Things to consider first</a:t>
            </a:r>
            <a:endParaRPr lang="en-GB" dirty="0">
              <a:latin typeface="Arial" panose="020B0604020202020204" pitchFamily="34" charset="0"/>
              <a:cs typeface="Arial" panose="020B0604020202020204" pitchFamily="34" charset="0"/>
            </a:endParaRPr>
          </a:p>
        </p:txBody>
      </p:sp>
      <p:pic>
        <p:nvPicPr>
          <p:cNvPr id="18" name="Picture 2" descr="Image of a cartoon man standing on an red path with five different arrow heads pointing in different directions.">
            <a:extLst>
              <a:ext uri="{FF2B5EF4-FFF2-40B4-BE49-F238E27FC236}">
                <a16:creationId xmlns:a16="http://schemas.microsoft.com/office/drawing/2014/main" id="{117B9265-61BD-4BB7-895A-1B9B1D0B00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6735" y="3131168"/>
            <a:ext cx="3458529" cy="2762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2555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4">
      <a:dk1>
        <a:sysClr val="windowText" lastClr="000000"/>
      </a:dk1>
      <a:lt1>
        <a:sysClr val="window" lastClr="FFFFFF"/>
      </a:lt1>
      <a:dk2>
        <a:srgbClr val="44546A"/>
      </a:dk2>
      <a:lt2>
        <a:srgbClr val="E7E6E6"/>
      </a:lt2>
      <a:accent1>
        <a:srgbClr val="4472C4"/>
      </a:accent1>
      <a:accent2>
        <a:srgbClr val="70AD47"/>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ce9ee432-0e1b-47be-908a-5d8697065c14">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2199EC0106CD24C9E494FE677B99E76" ma:contentTypeVersion="12" ma:contentTypeDescription="Create a new document." ma:contentTypeScope="" ma:versionID="7d27de631b135d17277fd3e00c879fa1">
  <xsd:schema xmlns:xsd="http://www.w3.org/2001/XMLSchema" xmlns:xs="http://www.w3.org/2001/XMLSchema" xmlns:p="http://schemas.microsoft.com/office/2006/metadata/properties" xmlns:ns2="21ede475-8dd6-476c-9b3d-8a2310c3645b" xmlns:ns3="ce9ee432-0e1b-47be-908a-5d8697065c14" targetNamespace="http://schemas.microsoft.com/office/2006/metadata/properties" ma:root="true" ma:fieldsID="e1eea30642e6687358e877b4693c6e2b" ns2:_="" ns3:_="">
    <xsd:import namespace="21ede475-8dd6-476c-9b3d-8a2310c3645b"/>
    <xsd:import namespace="ce9ee432-0e1b-47be-908a-5d8697065c1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de475-8dd6-476c-9b3d-8a2310c364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e9ee432-0e1b-47be-908a-5d8697065c1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DE459A-B9D2-413D-9A99-F1A206E92AF0}">
  <ds:schemaRefs>
    <ds:schemaRef ds:uri="http://schemas.microsoft.com/sharepoint/v3/contenttype/forms"/>
  </ds:schemaRefs>
</ds:datastoreItem>
</file>

<file path=customXml/itemProps2.xml><?xml version="1.0" encoding="utf-8"?>
<ds:datastoreItem xmlns:ds="http://schemas.openxmlformats.org/officeDocument/2006/customXml" ds:itemID="{6EACB49D-F4C4-4BAA-A3D5-15878D9B1F3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8E79ACE-50C8-45D9-945B-06313B8689AF}"/>
</file>

<file path=docProps/app.xml><?xml version="1.0" encoding="utf-8"?>
<Properties xmlns="http://schemas.openxmlformats.org/officeDocument/2006/extended-properties" xmlns:vt="http://schemas.openxmlformats.org/officeDocument/2006/docPropsVTypes">
  <TotalTime>12952</TotalTime>
  <Words>2457</Words>
  <Application>Microsoft Office PowerPoint</Application>
  <PresentationFormat>Widescreen</PresentationFormat>
  <Paragraphs>269</Paragraphs>
  <Slides>28</Slides>
  <Notes>27</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28</vt:i4>
      </vt:variant>
    </vt:vector>
  </HeadingPairs>
  <TitlesOfParts>
    <vt:vector size="39" baseType="lpstr">
      <vt:lpstr>Arial</vt:lpstr>
      <vt:lpstr>Arial Body</vt:lpstr>
      <vt:lpstr>Arial heading</vt:lpstr>
      <vt:lpstr>Arial MT Lt</vt:lpstr>
      <vt:lpstr>Calibri</vt:lpstr>
      <vt:lpstr>Calibri Light</vt:lpstr>
      <vt:lpstr>Office Theme</vt:lpstr>
      <vt:lpstr>Custom Design</vt:lpstr>
      <vt:lpstr>1_Custom Design</vt:lpstr>
      <vt:lpstr>3_Custom Design</vt:lpstr>
      <vt:lpstr>1_Office Theme</vt:lpstr>
      <vt:lpstr>How to write a Personal Statement </vt:lpstr>
      <vt:lpstr>Want this resource in another format?</vt:lpstr>
      <vt:lpstr>Help us to help you! </vt:lpstr>
      <vt:lpstr>PowerPoint Presentation</vt:lpstr>
      <vt:lpstr>PowerPoint Presentation</vt:lpstr>
      <vt:lpstr>What is UCAS personal statement?</vt:lpstr>
      <vt:lpstr>What is does it include?</vt:lpstr>
      <vt:lpstr>PowerPoint Presentation</vt:lpstr>
      <vt:lpstr>PowerPoint Presentation</vt:lpstr>
      <vt:lpstr>PowerPoint Presentation</vt:lpstr>
      <vt:lpstr>How do you stand out from the crowd? Can you link interests to transferable skills?</vt:lpstr>
      <vt:lpstr>PowerPoint Presentation</vt:lpstr>
      <vt:lpstr>Structure </vt:lpstr>
      <vt:lpstr>Structure continued</vt:lpstr>
      <vt:lpstr>Activity Now lets have a look at all the do’s and do nots. Let’s see if you can guess which is True or False.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Useful Links Here are some useful links for further research </vt:lpstr>
      <vt:lpstr>Don’t forget to complete our survey!</vt:lpstr>
      <vt:lpstr>How to write a personal statement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Guess The Celeb</dc:title>
  <dc:creator>Sana Chishty</dc:creator>
  <cp:lastModifiedBy>Simon Chapman</cp:lastModifiedBy>
  <cp:revision>42</cp:revision>
  <dcterms:created xsi:type="dcterms:W3CDTF">2020-04-30T15:01:45Z</dcterms:created>
  <dcterms:modified xsi:type="dcterms:W3CDTF">2020-11-09T16:13:18Z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0x010100B2199EC0106CD24C9E494FE677B99E76</vt:lpwstr>
  </property>
  <property fmtid="{D5CDD505-2E9C-101B-9397-08002B2CF9AE}" pid="3" name="Order">
    <vt:r8>1031900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